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290" r:id="rId3"/>
    <p:sldId id="257" r:id="rId4"/>
    <p:sldId id="291" r:id="rId5"/>
    <p:sldId id="299" r:id="rId6"/>
    <p:sldId id="269" r:id="rId7"/>
    <p:sldId id="282" r:id="rId8"/>
    <p:sldId id="313" r:id="rId9"/>
    <p:sldId id="283" r:id="rId10"/>
    <p:sldId id="302" r:id="rId11"/>
    <p:sldId id="292" r:id="rId12"/>
    <p:sldId id="303" r:id="rId13"/>
    <p:sldId id="293" r:id="rId14"/>
    <p:sldId id="304" r:id="rId15"/>
    <p:sldId id="294" r:id="rId16"/>
    <p:sldId id="300" r:id="rId17"/>
    <p:sldId id="301" r:id="rId18"/>
    <p:sldId id="295" r:id="rId19"/>
    <p:sldId id="296" r:id="rId20"/>
    <p:sldId id="285" r:id="rId21"/>
    <p:sldId id="286" r:id="rId22"/>
    <p:sldId id="305" r:id="rId23"/>
    <p:sldId id="298" r:id="rId24"/>
    <p:sldId id="306" r:id="rId25"/>
    <p:sldId id="307" r:id="rId26"/>
    <p:sldId id="308" r:id="rId27"/>
    <p:sldId id="309" r:id="rId28"/>
    <p:sldId id="310" r:id="rId29"/>
    <p:sldId id="311" r:id="rId30"/>
    <p:sldId id="312"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23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3F86341-F3BA-4760-A6E4-CD6CC2F58090}" type="slidenum">
              <a:rPr lang="en-US"/>
              <a:pPr>
                <a:defRPr/>
              </a:pPr>
              <a:t>‹#›</a:t>
            </a:fld>
            <a:endParaRPr lang="en-US"/>
          </a:p>
        </p:txBody>
      </p:sp>
    </p:spTree>
    <p:extLst>
      <p:ext uri="{BB962C8B-B14F-4D97-AF65-F5344CB8AC3E}">
        <p14:creationId xmlns:p14="http://schemas.microsoft.com/office/powerpoint/2010/main" val="131910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Czechoslovakia" TargetMode="External"/><Relationship Id="rId13" Type="http://schemas.openxmlformats.org/officeDocument/2006/relationships/hyperlink" Target="http://en.wikipedia.org/wiki/Lithuania" TargetMode="External"/><Relationship Id="rId3" Type="http://schemas.openxmlformats.org/officeDocument/2006/relationships/hyperlink" Target="http://en.wikipedia.org/wiki/World_war" TargetMode="External"/><Relationship Id="rId7" Type="http://schemas.openxmlformats.org/officeDocument/2006/relationships/hyperlink" Target="http://en.wikipedia.org/wiki/German_Colonial_Empire" TargetMode="External"/><Relationship Id="rId12" Type="http://schemas.openxmlformats.org/officeDocument/2006/relationships/hyperlink" Target="http://en.wikipedia.org/wiki/Yugoslavia" TargetMode="External"/><Relationship Id="rId17" Type="http://schemas.openxmlformats.org/officeDocument/2006/relationships/hyperlink" Target="http://en.wikipedia.org/wiki/World_War_II" TargetMode="External"/><Relationship Id="rId2" Type="http://schemas.openxmlformats.org/officeDocument/2006/relationships/slide" Target="../slides/slide1.xml"/><Relationship Id="rId16" Type="http://schemas.openxmlformats.org/officeDocument/2006/relationships/hyperlink" Target="http://en.wikipedia.org/wiki/Nationalism" TargetMode="External"/><Relationship Id="rId1" Type="http://schemas.openxmlformats.org/officeDocument/2006/relationships/notesMaster" Target="../notesMasters/notesMaster1.xml"/><Relationship Id="rId6" Type="http://schemas.openxmlformats.org/officeDocument/2006/relationships/hyperlink" Target="http://en.wikipedia.org/wiki/1918" TargetMode="External"/><Relationship Id="rId11" Type="http://schemas.openxmlformats.org/officeDocument/2006/relationships/hyperlink" Target="http://en.wikipedia.org/wiki/Latvia" TargetMode="External"/><Relationship Id="rId5" Type="http://schemas.openxmlformats.org/officeDocument/2006/relationships/hyperlink" Target="http://en.wikipedia.org/wiki/1914" TargetMode="External"/><Relationship Id="rId15" Type="http://schemas.openxmlformats.org/officeDocument/2006/relationships/hyperlink" Target="http://en.wikipedia.org/wiki/Napoleonic_Wars" TargetMode="External"/><Relationship Id="rId10" Type="http://schemas.openxmlformats.org/officeDocument/2006/relationships/hyperlink" Target="http://en.wikipedia.org/wiki/Finland" TargetMode="External"/><Relationship Id="rId4" Type="http://schemas.openxmlformats.org/officeDocument/2006/relationships/hyperlink" Target="http://en.wikipedia.org/wiki/War" TargetMode="External"/><Relationship Id="rId9" Type="http://schemas.openxmlformats.org/officeDocument/2006/relationships/hyperlink" Target="http://en.wikipedia.org/wiki/Estonia" TargetMode="External"/><Relationship Id="rId14" Type="http://schemas.openxmlformats.org/officeDocument/2006/relationships/hyperlink" Target="http://en.wikipedia.org/wiki/Poland"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1914-1918.net/bat8.htm"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Strategic_bombing" TargetMode="External"/><Relationship Id="rId13" Type="http://schemas.openxmlformats.org/officeDocument/2006/relationships/hyperlink" Target="http://en.wikipedia.org/wiki/Tondern" TargetMode="External"/><Relationship Id="rId3" Type="http://schemas.openxmlformats.org/officeDocument/2006/relationships/hyperlink" Target="http://en.wikipedia.org/wiki/Fixed-wing_aircraft" TargetMode="External"/><Relationship Id="rId7" Type="http://schemas.openxmlformats.org/officeDocument/2006/relationships/hyperlink" Target="http://en.wikipedia.org/wiki/Fighter_aircraft" TargetMode="External"/><Relationship Id="rId12" Type="http://schemas.openxmlformats.org/officeDocument/2006/relationships/hyperlink" Target="http://en.wikipedia.org/wiki/Sopwith_Camels"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Close_air_support" TargetMode="External"/><Relationship Id="rId11" Type="http://schemas.openxmlformats.org/officeDocument/2006/relationships/hyperlink" Target="http://en.wikipedia.org/wiki/HMS_Furious_(47)" TargetMode="External"/><Relationship Id="rId5" Type="http://schemas.openxmlformats.org/officeDocument/2006/relationships/hyperlink" Target="http://en.wikipedia.org/wiki/Reconnaissance" TargetMode="External"/><Relationship Id="rId15" Type="http://schemas.openxmlformats.org/officeDocument/2006/relationships/hyperlink" Target="http://en.wikipedia.org/wiki/World_War_II" TargetMode="External"/><Relationship Id="rId10" Type="http://schemas.openxmlformats.org/officeDocument/2006/relationships/hyperlink" Target="http://en.wikipedia.org/wiki/Aircraft_carriers" TargetMode="External"/><Relationship Id="rId4" Type="http://schemas.openxmlformats.org/officeDocument/2006/relationships/hyperlink" Target="http://en.wikipedia.org/wiki/World_War_I_Aviation" TargetMode="External"/><Relationship Id="rId9" Type="http://schemas.openxmlformats.org/officeDocument/2006/relationships/hyperlink" Target="http://en.wikipedia.org/wiki/Zeppelin" TargetMode="External"/><Relationship Id="rId14" Type="http://schemas.openxmlformats.org/officeDocument/2006/relationships/hyperlink" Target="http://en.wikipedia.org/wiki/World_War_I"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58DDCCE-AC97-4DA5-936E-975D684D2487}"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smtClean="0"/>
              <a:t>World War I</a:t>
            </a:r>
            <a:r>
              <a:rPr lang="en-US" smtClean="0"/>
              <a:t>, also known as </a:t>
            </a:r>
            <a:r>
              <a:rPr lang="en-US" b="1" smtClean="0"/>
              <a:t>WWI</a:t>
            </a:r>
            <a:r>
              <a:rPr lang="en-US" smtClean="0"/>
              <a:t> (abbreviation), the </a:t>
            </a:r>
            <a:r>
              <a:rPr lang="en-US" b="1" smtClean="0"/>
              <a:t>First World War</a:t>
            </a:r>
            <a:r>
              <a:rPr lang="en-US" smtClean="0"/>
              <a:t>, the </a:t>
            </a:r>
            <a:r>
              <a:rPr lang="en-US" b="1" smtClean="0"/>
              <a:t>Great War</a:t>
            </a:r>
            <a:r>
              <a:rPr lang="en-US" smtClean="0"/>
              <a:t>, and "</a:t>
            </a:r>
            <a:r>
              <a:rPr lang="en-US" b="1" smtClean="0"/>
              <a:t>The War to End All Wars</a:t>
            </a:r>
            <a:r>
              <a:rPr lang="en-US" smtClean="0"/>
              <a:t>", was a </a:t>
            </a:r>
            <a:r>
              <a:rPr lang="en-US" smtClean="0">
                <a:hlinkClick r:id="rId3" tooltip="World war"/>
              </a:rPr>
              <a:t>global</a:t>
            </a:r>
            <a:r>
              <a:rPr lang="en-US" smtClean="0"/>
              <a:t> </a:t>
            </a:r>
            <a:r>
              <a:rPr lang="en-US" smtClean="0">
                <a:hlinkClick r:id="rId4" tooltip="War"/>
              </a:rPr>
              <a:t>military conflict</a:t>
            </a:r>
            <a:r>
              <a:rPr lang="en-US" smtClean="0"/>
              <a:t> that took place mostly in Europe between </a:t>
            </a:r>
            <a:r>
              <a:rPr lang="en-US" smtClean="0">
                <a:hlinkClick r:id="rId5" tooltip="1914"/>
              </a:rPr>
              <a:t>1914</a:t>
            </a:r>
            <a:r>
              <a:rPr lang="en-US" smtClean="0"/>
              <a:t> and </a:t>
            </a:r>
            <a:r>
              <a:rPr lang="en-US" smtClean="0">
                <a:hlinkClick r:id="rId6" tooltip="1918"/>
              </a:rPr>
              <a:t>1918</a:t>
            </a:r>
            <a:r>
              <a:rPr lang="en-US" smtClean="0"/>
              <a:t>. It left millions dead and re-shaped the modern world. Hostilities also occurred on and under the sea and — for the first time — from the air. More than nine million soldiers died on the various battlefields, and millions more civilians perished. The war caused the disintegration of four empires: the Austro-Hungarian, German, Ottoman, and Russian. Germany lost its </a:t>
            </a:r>
            <a:r>
              <a:rPr lang="en-US" smtClean="0">
                <a:hlinkClick r:id="rId7" tooltip="German Colonial Empire"/>
              </a:rPr>
              <a:t>overseas empire</a:t>
            </a:r>
            <a:r>
              <a:rPr lang="en-US" smtClean="0"/>
              <a:t>, and new states such as </a:t>
            </a:r>
            <a:r>
              <a:rPr lang="en-US" smtClean="0">
                <a:hlinkClick r:id="rId8" tooltip="Czechoslovakia"/>
              </a:rPr>
              <a:t>Czechoslovakia</a:t>
            </a:r>
            <a:r>
              <a:rPr lang="en-US" smtClean="0"/>
              <a:t>, </a:t>
            </a:r>
            <a:r>
              <a:rPr lang="en-US" smtClean="0">
                <a:hlinkClick r:id="rId9" tooltip="Estonia"/>
              </a:rPr>
              <a:t>Estonia</a:t>
            </a:r>
            <a:r>
              <a:rPr lang="en-US" smtClean="0"/>
              <a:t>, </a:t>
            </a:r>
            <a:r>
              <a:rPr lang="en-US" smtClean="0">
                <a:hlinkClick r:id="rId10" tooltip="Finland"/>
              </a:rPr>
              <a:t>Finland</a:t>
            </a:r>
            <a:r>
              <a:rPr lang="en-US" smtClean="0"/>
              <a:t>, </a:t>
            </a:r>
            <a:r>
              <a:rPr lang="en-US" smtClean="0">
                <a:hlinkClick r:id="rId11" tooltip="Latvia"/>
              </a:rPr>
              <a:t>Latvia</a:t>
            </a:r>
            <a:r>
              <a:rPr lang="en-US" smtClean="0"/>
              <a:t> and </a:t>
            </a:r>
            <a:r>
              <a:rPr lang="en-US" smtClean="0">
                <a:hlinkClick r:id="rId12" tooltip="Yugoslavia"/>
              </a:rPr>
              <a:t>Yugoslavia</a:t>
            </a:r>
            <a:r>
              <a:rPr lang="en-US" smtClean="0"/>
              <a:t> were created, and in the cases of </a:t>
            </a:r>
            <a:r>
              <a:rPr lang="en-US" smtClean="0">
                <a:hlinkClick r:id="rId13" tooltip="Lithuania"/>
              </a:rPr>
              <a:t>Lithuania</a:t>
            </a:r>
            <a:r>
              <a:rPr lang="en-US" smtClean="0"/>
              <a:t> and </a:t>
            </a:r>
            <a:r>
              <a:rPr lang="en-US" smtClean="0">
                <a:hlinkClick r:id="rId14" tooltip="Poland"/>
              </a:rPr>
              <a:t>Poland</a:t>
            </a:r>
            <a:r>
              <a:rPr lang="en-US" smtClean="0"/>
              <a:t>, recreated.</a:t>
            </a:r>
          </a:p>
          <a:p>
            <a:pPr eaLnBrk="1" hangingPunct="1"/>
            <a:r>
              <a:rPr lang="en-US" smtClean="0"/>
              <a:t>World War I created a decisive break with the old world order that had emerged after the </a:t>
            </a:r>
            <a:r>
              <a:rPr lang="en-US" smtClean="0">
                <a:hlinkClick r:id="rId15" tooltip="Napoleonic Wars"/>
              </a:rPr>
              <a:t>Napoleonic Wars</a:t>
            </a:r>
            <a:r>
              <a:rPr lang="en-US" smtClean="0"/>
              <a:t>, which was modified by the mid-19th century’s </a:t>
            </a:r>
            <a:r>
              <a:rPr lang="en-US" smtClean="0">
                <a:hlinkClick r:id="rId16" tooltip="Nationalism"/>
              </a:rPr>
              <a:t>nationalistic</a:t>
            </a:r>
            <a:r>
              <a:rPr lang="en-US" smtClean="0"/>
              <a:t> revolutions. The outcomes of World War I would be important factors in the development of </a:t>
            </a:r>
            <a:r>
              <a:rPr lang="en-US" smtClean="0">
                <a:hlinkClick r:id="rId17" tooltip="World War II"/>
              </a:rPr>
              <a:t>World War II</a:t>
            </a:r>
            <a:r>
              <a:rPr lang="en-US" smtClean="0"/>
              <a:t> 21 years later.</a:t>
            </a:r>
          </a:p>
          <a:p>
            <a:pPr eaLnBrk="1" hangingPunct="1"/>
            <a:r>
              <a:rPr lang="en-US" smtClean="0"/>
              <a:t>WW I was caused by leaders’ aggression towards other countries which was supported by nationalism of European countries.  WWI began in 1914 as German troops stormed through Belgium and into French.  They moved by train, truck, car, horse and on foot.  Aircraft, balloons, dirigibles and airships recorded their positions and reported.  This war consisted mostly of troops in trenches. </a:t>
            </a:r>
          </a:p>
          <a:p>
            <a:pPr eaLnBrk="1" hangingPunct="1"/>
            <a:r>
              <a:rPr lang="en-US" smtClean="0"/>
              <a:t>Germany, France, and Great Britain all flew lighter-than-air crafts which participated in the war.   </a:t>
            </a:r>
          </a:p>
        </p:txBody>
      </p:sp>
    </p:spTree>
    <p:extLst>
      <p:ext uri="{BB962C8B-B14F-4D97-AF65-F5344CB8AC3E}">
        <p14:creationId xmlns:p14="http://schemas.microsoft.com/office/powerpoint/2010/main" val="1551852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B8C099-2C59-456F-8F7D-A5844B48BA0B}" type="slidenum">
              <a:rPr lang="en-US" smtClean="0"/>
              <a:pPr/>
              <a:t>10</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1196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CC606D-07C5-4C99-9187-C4B303A9E88F}" type="slidenum">
              <a:rPr lang="en-US" smtClean="0"/>
              <a:pPr/>
              <a:t>11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900" smtClean="0"/>
          </a:p>
        </p:txBody>
      </p:sp>
    </p:spTree>
    <p:extLst>
      <p:ext uri="{BB962C8B-B14F-4D97-AF65-F5344CB8AC3E}">
        <p14:creationId xmlns:p14="http://schemas.microsoft.com/office/powerpoint/2010/main" val="1287692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A71AD2-9936-4A81-B751-4D8097F1076F}" type="slidenum">
              <a:rPr lang="en-US" smtClean="0"/>
              <a:pPr/>
              <a:t>12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900" smtClean="0"/>
          </a:p>
        </p:txBody>
      </p:sp>
    </p:spTree>
    <p:extLst>
      <p:ext uri="{BB962C8B-B14F-4D97-AF65-F5344CB8AC3E}">
        <p14:creationId xmlns:p14="http://schemas.microsoft.com/office/powerpoint/2010/main" val="1817142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081BBD-3DDD-4A42-90FF-34B935FCE179}" type="slidenum">
              <a:rPr lang="en-US" smtClean="0"/>
              <a:pPr/>
              <a:t>13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000" smtClean="0"/>
          </a:p>
        </p:txBody>
      </p:sp>
    </p:spTree>
    <p:extLst>
      <p:ext uri="{BB962C8B-B14F-4D97-AF65-F5344CB8AC3E}">
        <p14:creationId xmlns:p14="http://schemas.microsoft.com/office/powerpoint/2010/main" val="3021982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340A9DC-C992-4BD6-AE23-399E969D5D76}" type="slidenum">
              <a:rPr lang="en-US" smtClean="0"/>
              <a:pPr/>
              <a:t>14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t>Artillery spotting – pilots or their radio operators sent wireless messages to ground personnel to guide the artillery gunners toward enemy targets. </a:t>
            </a:r>
          </a:p>
          <a:p>
            <a:pPr eaLnBrk="1" hangingPunct="1">
              <a:lnSpc>
                <a:spcPct val="90000"/>
              </a:lnSpc>
            </a:pPr>
            <a:r>
              <a:rPr lang="en-US" sz="1000" smtClean="0"/>
              <a:t>Neuve Chapelle was the first large scale organized attack undertaken by the British Army during the war. It followed the miserable </a:t>
            </a:r>
            <a:r>
              <a:rPr lang="en-US" sz="1000" smtClean="0">
                <a:hlinkClick r:id="rId3"/>
              </a:rPr>
              <a:t>Winter operations of 1914-15.</a:t>
            </a:r>
            <a:r>
              <a:rPr lang="en-US" sz="1000" smtClean="0"/>
              <a:t> More Divisions had arrived in France and the BEF was now split into two Armies. Neuve Chapelle was undertaken by Sir Douglas Haig's First Army. At 7.30am artillery bombardment commenced, and never since history has there been such a one. You couldn't hear yourself speak for the noise. It was a continual rattle and roar. We lay very low in our trenches, as several of our guns were firing short.</a:t>
            </a:r>
            <a:br>
              <a:rPr lang="en-US" sz="1000" smtClean="0"/>
            </a:br>
            <a:r>
              <a:rPr lang="en-US" sz="1000" smtClean="0"/>
              <a:t>The British losses in the four attacking Divisions were </a:t>
            </a:r>
            <a:r>
              <a:rPr lang="en-US" sz="1000" b="1" smtClean="0"/>
              <a:t>544</a:t>
            </a:r>
            <a:r>
              <a:rPr lang="en-US" sz="1000" smtClean="0"/>
              <a:t> officers and </a:t>
            </a:r>
            <a:r>
              <a:rPr lang="en-US" sz="1000" b="1" smtClean="0"/>
              <a:t>11,108</a:t>
            </a:r>
            <a:r>
              <a:rPr lang="en-US" sz="1000" smtClean="0"/>
              <a:t> other ranks killed, wounded and missing. German losses are estimated at a similar figure of 12,000, which included 1,687 prisoners </a:t>
            </a:r>
          </a:p>
          <a:p>
            <a:pPr eaLnBrk="1" hangingPunct="1">
              <a:lnSpc>
                <a:spcPct val="90000"/>
              </a:lnSpc>
            </a:pPr>
            <a:r>
              <a:rPr lang="en-US" sz="1000" smtClean="0"/>
              <a:t>Probably the most novel use to which wireless has been put in this war is in aeroplane service. The equipment installed on the French and Belgian fliers weighs about 100 lb., and is exceedingly compact and simple. The metal frame of the aeroplane forms the antennae, while a long trailing wire is used for "ground." This wire is attached so that should it become entangled in a tree or other obstruction, it automatically pulls loose, and another one is substituted. </a:t>
            </a:r>
            <a:br>
              <a:rPr lang="en-US" sz="1000" smtClean="0"/>
            </a:br>
            <a:r>
              <a:rPr lang="en-US" sz="1000" smtClean="0"/>
              <a:t>    Wireless communication over a distance of 54 miles has been carried on from an aeroplane to a land station in the U. S. Army, but greater ranges than five to ten miles are not practical or necessary. In service, the wireless-equipped aeroplane is sent on scouting duty over the enemy's lines from a base at which a knapsack station is located. It is rarely necessary for the aeroplane to fly to a greater distance than two or three miles from this base. As he flies over the enemy, the operator telegraphs the condition or maneuvers of the enemy to the knapsack station. Surprises on both sides are constantly being frustrated in this manner. As a matter of incidental interest, it is due principally to this fact that there have been no recorded surprise attacks made by either side on the Franco-German frontier and that a deadlock exists now. </a:t>
            </a:r>
            <a:br>
              <a:rPr lang="en-US" sz="1000" smtClean="0"/>
            </a:br>
            <a:endParaRPr lang="en-US" sz="1000" smtClean="0"/>
          </a:p>
        </p:txBody>
      </p:sp>
    </p:spTree>
    <p:extLst>
      <p:ext uri="{BB962C8B-B14F-4D97-AF65-F5344CB8AC3E}">
        <p14:creationId xmlns:p14="http://schemas.microsoft.com/office/powerpoint/2010/main" val="2256065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0949C3E-0E8C-4730-83CA-0A798DC71E21}" type="slidenum">
              <a:rPr lang="en-US" smtClean="0"/>
              <a:pPr/>
              <a:t>15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35880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64DA183-1786-447E-9472-EE2CA5793E2C}" type="slidenum">
              <a:rPr lang="en-US" smtClean="0"/>
              <a:pPr/>
              <a:t>16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093543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CFF6F89-8432-44E4-8056-FF2927240815}" type="slidenum">
              <a:rPr lang="en-US" smtClean="0"/>
              <a:pPr/>
              <a:t>17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72215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D1C865-4550-4086-B718-2FD157EFF524}" type="slidenum">
              <a:rPr lang="en-US" smtClean="0"/>
              <a:pPr/>
              <a:t>18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Flying boat and seaplanes patrolled and protected coasts, ports, and convoys at seat.  They scouted for submarines and sometimes attacked and destroyed them by dropping bombs and torpedoes.  Picture is the Felixtowe F.5 flying boat a British antisubmarin patrol bomber.  </a:t>
            </a:r>
          </a:p>
        </p:txBody>
      </p:sp>
    </p:spTree>
    <p:extLst>
      <p:ext uri="{BB962C8B-B14F-4D97-AF65-F5344CB8AC3E}">
        <p14:creationId xmlns:p14="http://schemas.microsoft.com/office/powerpoint/2010/main" val="2635478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07FBFA-569C-4DAA-993D-11C6E91EAF8B}" type="slidenum">
              <a:rPr lang="en-US" smtClean="0"/>
              <a:pPr/>
              <a:t>19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50608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6C2B6D-461F-4CB9-9AE0-8BA24CA26827}" type="slidenum">
              <a:rPr lang="en-US" smtClean="0"/>
              <a:pPr/>
              <a:t>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900" smtClean="0"/>
              <a:t>Anti aircraft search light.</a:t>
            </a:r>
          </a:p>
          <a:p>
            <a:pPr eaLnBrk="1" hangingPunct="1">
              <a:lnSpc>
                <a:spcPct val="80000"/>
              </a:lnSpc>
            </a:pPr>
            <a:endParaRPr lang="en-US" sz="900" smtClean="0"/>
          </a:p>
          <a:p>
            <a:pPr eaLnBrk="1" hangingPunct="1">
              <a:lnSpc>
                <a:spcPct val="80000"/>
              </a:lnSpc>
            </a:pPr>
            <a:r>
              <a:rPr lang="en-US" sz="900" smtClean="0"/>
              <a:t>First airship raid (bombing mission) by Germany on England (Yarmouth) was in 1915.  Targets were docks, coastal military facilities, and war production plants.  Look at page 4-9 Historic Event for stats </a:t>
            </a:r>
          </a:p>
          <a:p>
            <a:pPr eaLnBrk="1" hangingPunct="1">
              <a:lnSpc>
                <a:spcPct val="80000"/>
              </a:lnSpc>
            </a:pPr>
            <a:endParaRPr lang="en-US" sz="900" smtClean="0"/>
          </a:p>
          <a:p>
            <a:pPr eaLnBrk="1" hangingPunct="1">
              <a:lnSpc>
                <a:spcPct val="80000"/>
              </a:lnSpc>
            </a:pPr>
            <a:r>
              <a:rPr lang="en-US" sz="900" smtClean="0"/>
              <a:t>England did not have air defense capability at the beginning of the war.  Britain eventually developed a home defensive system.  Established observation patrols to watch for incoming acft, and installed search lights that lit up the sky.  Wires were erected to entangle balloons – tethered balloons held the wires in place. The First World War was not the first conflict in which aerial bombardment of enemy cities played a part. Austrian troops besieging Venice had tried to use free-flying balloons to carry explosive charges and incendiaries across the lagoon to the city. Nor was it the first time that strategic airpower made measurable, material contributions to a war effort. Arguably, the Persian Gulf War or the recent Kosovo War holds this distinction. The First World War did, however, awaken European leaders to the necessity for some sort of defense of population centers that would once have been considered out of range of enemy action. This realization, combined with a serendipitous lack of resources and precedents, produced an air-defense organization that has, in most respects, served as the model for similar organizations since. By 1918, England had invented most of the elements of the modern, integrated air-defense system: interceptors, specialized communications, navigation, blind-landing, and target acquisition equipment, a network of primary and reserve airfields, antiaircraft weapons, an early warning system, and, above all, centralized command and control. By war's end, Britain's defenders could, in principle, assess, track, and plot incoming raids, predict targets, issue warnings, and vector interceptor aircraft against attackers from a central headquarters. Success was, as we shall see, elusive, given the technology available at the time. But the basic approach developed in Britain's between 1914 and 1918 has never been superseded.  </a:t>
            </a:r>
          </a:p>
          <a:p>
            <a:pPr eaLnBrk="1" hangingPunct="1">
              <a:lnSpc>
                <a:spcPct val="80000"/>
              </a:lnSpc>
            </a:pPr>
            <a:r>
              <a:rPr lang="en-US" sz="900" smtClean="0"/>
              <a:t>Britain designed powerful fighter aircraft capable of flying at increasingly higher altitudes than air ships.  As a result, Germany scheduled their raids at night and were able to use radio direction finding equipment (get more on this).  Britain responded w/night fighter planes and tactics.   Initially, Germany had better technology.  German airships also raided France, Belgium, the Eastern front and Balkan Peninsula, as well as attacked battleships and submarines at sea.  They didn’t have anti acft guns (shortage) so the Germans continued to raid in the daytime.  Italy joined allies and Germany started to target their ports.  German airships attacked Paris for the 1</a:t>
            </a:r>
            <a:r>
              <a:rPr lang="en-US" sz="900" baseline="30000" smtClean="0"/>
              <a:t>st</a:t>
            </a:r>
            <a:r>
              <a:rPr lang="en-US" sz="900" smtClean="0"/>
              <a:t> time in 1915.  The city turned out its lights in defense to darken or black out the city from view.   	 </a:t>
            </a:r>
          </a:p>
        </p:txBody>
      </p:sp>
    </p:spTree>
    <p:extLst>
      <p:ext uri="{BB962C8B-B14F-4D97-AF65-F5344CB8AC3E}">
        <p14:creationId xmlns:p14="http://schemas.microsoft.com/office/powerpoint/2010/main" val="4181375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CC1178-3C49-41AD-8B3A-117650FAB140}" type="slidenum">
              <a:rPr lang="en-US" smtClean="0"/>
              <a:pPr/>
              <a:t>20</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sz="1000" smtClean="0"/>
          </a:p>
        </p:txBody>
      </p:sp>
    </p:spTree>
    <p:extLst>
      <p:ext uri="{BB962C8B-B14F-4D97-AF65-F5344CB8AC3E}">
        <p14:creationId xmlns:p14="http://schemas.microsoft.com/office/powerpoint/2010/main" val="620786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B21304E-F6CC-45A6-A05D-9457635C4499}" type="slidenum">
              <a:rPr lang="en-US" smtClean="0"/>
              <a:pPr/>
              <a:t>21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7849402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6A21FF8-5856-4ECE-AF4C-12FC0A48CE39}" type="slidenum">
              <a:rPr lang="en-US" smtClean="0"/>
              <a:pPr/>
              <a:t>22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9047323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67FE176-0BD0-401C-BF63-FE9649195F5F}" type="slidenum">
              <a:rPr lang="en-US" smtClean="0"/>
              <a:pPr/>
              <a:t>26</a:t>
            </a:fld>
            <a:endParaRPr lang="en-US" smtClean="0"/>
          </a:p>
        </p:txBody>
      </p:sp>
    </p:spTree>
    <p:extLst>
      <p:ext uri="{BB962C8B-B14F-4D97-AF65-F5344CB8AC3E}">
        <p14:creationId xmlns:p14="http://schemas.microsoft.com/office/powerpoint/2010/main" val="284423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0313E7-A4C9-422B-8976-72553B24780C}"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mtClean="0"/>
              <a:t>http://www.zeppelin-museum.de/firstpage.en.htm  </a:t>
            </a:r>
          </a:p>
          <a:p>
            <a:pPr eaLnBrk="1" hangingPunct="1">
              <a:lnSpc>
                <a:spcPct val="80000"/>
              </a:lnSpc>
            </a:pPr>
            <a:r>
              <a:rPr lang="en-US" smtClean="0"/>
              <a:t>German Airships</a:t>
            </a:r>
          </a:p>
          <a:p>
            <a:pPr eaLnBrk="1" hangingPunct="1">
              <a:lnSpc>
                <a:spcPct val="80000"/>
              </a:lnSpc>
            </a:pPr>
            <a:r>
              <a:rPr lang="en-US" smtClean="0"/>
              <a:t>German Technology</a:t>
            </a:r>
          </a:p>
          <a:p>
            <a:pPr eaLnBrk="1" hangingPunct="1">
              <a:lnSpc>
                <a:spcPct val="80000"/>
              </a:lnSpc>
            </a:pPr>
            <a:r>
              <a:rPr lang="en-US" smtClean="0"/>
              <a:t>French Dirigibles and Airships</a:t>
            </a:r>
          </a:p>
          <a:p>
            <a:pPr eaLnBrk="1" hangingPunct="1">
              <a:lnSpc>
                <a:spcPct val="80000"/>
              </a:lnSpc>
            </a:pPr>
            <a:r>
              <a:rPr lang="en-US" smtClean="0"/>
              <a:t>British Dirigibles and Airships</a:t>
            </a:r>
          </a:p>
          <a:p>
            <a:pPr eaLnBrk="1" hangingPunct="1">
              <a:lnSpc>
                <a:spcPct val="80000"/>
              </a:lnSpc>
            </a:pPr>
            <a:r>
              <a:rPr lang="en-US" smtClean="0"/>
              <a:t>German Army had 6 airships which operated but didn’t have any strategy other than to do reconnaissance an drop and occasional bomb.   </a:t>
            </a:r>
            <a:r>
              <a:rPr lang="en-US" smtClean="0">
                <a:hlinkClick r:id="rId3" tooltip="Fixed-wing aircraft"/>
              </a:rPr>
              <a:t>Fixed-wing aircraft</a:t>
            </a:r>
            <a:r>
              <a:rPr lang="en-US" smtClean="0"/>
              <a:t> were </a:t>
            </a:r>
            <a:r>
              <a:rPr lang="en-US" smtClean="0">
                <a:hlinkClick r:id="rId4" tooltip="World War I Aviation"/>
              </a:rPr>
              <a:t>first used militarily during the First World War</a:t>
            </a:r>
            <a:r>
              <a:rPr lang="en-US" smtClean="0"/>
              <a:t>. Initial uses consisted of </a:t>
            </a:r>
            <a:r>
              <a:rPr lang="en-US" smtClean="0">
                <a:hlinkClick r:id="rId5" tooltip="Reconnaissance"/>
              </a:rPr>
              <a:t>reconnaissance</a:t>
            </a:r>
            <a:r>
              <a:rPr lang="en-US" smtClean="0"/>
              <a:t> and </a:t>
            </a:r>
            <a:r>
              <a:rPr lang="en-US" smtClean="0">
                <a:hlinkClick r:id="rId6" tooltip="Close air support"/>
              </a:rPr>
              <a:t>ground attack</a:t>
            </a:r>
            <a:r>
              <a:rPr lang="en-US" smtClean="0"/>
              <a:t>. To shoot down enemy planes, anti-aircraft machine guns were used, and, more effectively, fast </a:t>
            </a:r>
            <a:r>
              <a:rPr lang="en-US" smtClean="0">
                <a:hlinkClick r:id="rId7" tooltip="Fighter aircraft"/>
              </a:rPr>
              <a:t>fighter aircraft</a:t>
            </a:r>
            <a:r>
              <a:rPr lang="en-US" smtClean="0"/>
              <a:t>. </a:t>
            </a:r>
            <a:r>
              <a:rPr lang="en-US" smtClean="0">
                <a:hlinkClick r:id="rId8" tooltip="Strategic bombing"/>
              </a:rPr>
              <a:t>Strategic bombing</a:t>
            </a:r>
            <a:r>
              <a:rPr lang="en-US" smtClean="0"/>
              <a:t> aircraft were created principally by the Germans and British, though the former used </a:t>
            </a:r>
            <a:r>
              <a:rPr lang="en-US" smtClean="0">
                <a:hlinkClick r:id="rId9" tooltip="Zeppelin"/>
              </a:rPr>
              <a:t>Zeppelins</a:t>
            </a:r>
            <a:r>
              <a:rPr lang="en-US" smtClean="0"/>
              <a:t> to this end as well.</a:t>
            </a:r>
          </a:p>
          <a:p>
            <a:pPr eaLnBrk="1" hangingPunct="1">
              <a:lnSpc>
                <a:spcPct val="80000"/>
              </a:lnSpc>
            </a:pPr>
            <a:r>
              <a:rPr lang="en-US" smtClean="0"/>
              <a:t>Towards the end of the war, </a:t>
            </a:r>
            <a:r>
              <a:rPr lang="en-US" smtClean="0">
                <a:hlinkClick r:id="rId10" tooltip="Aircraft carriers"/>
              </a:rPr>
              <a:t>aircraft carriers</a:t>
            </a:r>
            <a:r>
              <a:rPr lang="en-US" smtClean="0"/>
              <a:t> were used in combat for the first time, with </a:t>
            </a:r>
            <a:r>
              <a:rPr lang="en-US" smtClean="0">
                <a:hlinkClick r:id="rId11" tooltip="HMS Furious (47)"/>
              </a:rPr>
              <a:t>HMS </a:t>
            </a:r>
            <a:r>
              <a:rPr lang="en-US" i="1" smtClean="0">
                <a:hlinkClick r:id="rId11" tooltip="HMS Furious (47)"/>
              </a:rPr>
              <a:t>Furious</a:t>
            </a:r>
            <a:r>
              <a:rPr lang="en-US" smtClean="0"/>
              <a:t> launching </a:t>
            </a:r>
            <a:r>
              <a:rPr lang="en-US" smtClean="0">
                <a:hlinkClick r:id="rId12" tooltip="Sopwith Camels"/>
              </a:rPr>
              <a:t>Sopwith Camels</a:t>
            </a:r>
            <a:r>
              <a:rPr lang="en-US" smtClean="0"/>
              <a:t> in a raid against the Zepplin hangars at </a:t>
            </a:r>
            <a:r>
              <a:rPr lang="en-US" smtClean="0">
                <a:hlinkClick r:id="rId13" tooltip="Tondern"/>
              </a:rPr>
              <a:t>Tondern</a:t>
            </a:r>
            <a:r>
              <a:rPr lang="en-US" smtClean="0"/>
              <a:t> in 1918. One of the </a:t>
            </a:r>
            <a:r>
              <a:rPr lang="en-US" smtClean="0">
                <a:hlinkClick r:id="rId14" tooltip="World War I"/>
              </a:rPr>
              <a:t>many innovations</a:t>
            </a:r>
            <a:r>
              <a:rPr lang="en-US" smtClean="0"/>
              <a:t> of </a:t>
            </a:r>
            <a:r>
              <a:rPr lang="en-US" smtClean="0">
                <a:hlinkClick r:id="rId14" tooltip="World War I"/>
              </a:rPr>
              <a:t>World War I</a:t>
            </a:r>
            <a:r>
              <a:rPr lang="en-US" smtClean="0"/>
              <a:t>, aircraft were first used for reconnaissance purposes and later as fighters and even bombers. Consequently, this was the first war which involved a struggle for control of the air, which turned it into another battlefield, alongside the battlefields of the land and the sea</a:t>
            </a:r>
            <a:r>
              <a:rPr lang="en-US" smtClean="0">
                <a:hlinkClick r:id="" action="ppaction://noaction"/>
              </a:rPr>
              <a:t>[1]</a:t>
            </a:r>
            <a:r>
              <a:rPr lang="en-US" smtClean="0"/>
              <a:t>. Yet given the early state of development of aircraft at the time, aerial combat missions played a relatively small part in determining the outcome of the war. It would take </a:t>
            </a:r>
            <a:r>
              <a:rPr lang="en-US" smtClean="0">
                <a:hlinkClick r:id="rId15" tooltip="World War II"/>
              </a:rPr>
              <a:t>another world war</a:t>
            </a:r>
            <a:r>
              <a:rPr lang="en-US" smtClean="0"/>
              <a:t> before military aircraft would be used to their full potential.</a:t>
            </a:r>
          </a:p>
          <a:p>
            <a:pPr eaLnBrk="1" hangingPunct="1">
              <a:lnSpc>
                <a:spcPct val="80000"/>
              </a:lnSpc>
            </a:pPr>
            <a:endParaRPr lang="en-US" smtClean="0"/>
          </a:p>
          <a:p>
            <a:pPr eaLnBrk="1" hangingPunct="1">
              <a:lnSpc>
                <a:spcPct val="80000"/>
              </a:lnSpc>
            </a:pPr>
            <a:r>
              <a:rPr lang="en-US" smtClean="0"/>
              <a:t>Z6, Z7, Z8 were shot down.  The Z means these craft were made prior to the war.  LZ is Army and L Navy.  The Navy took the lead buying more airships, flying more raids until the end of the war.  The army dismantled their airship programs in 1916.  They were using a model of airship that was constructed of wood.</a:t>
            </a:r>
          </a:p>
          <a:p>
            <a:pPr eaLnBrk="1" hangingPunct="1">
              <a:lnSpc>
                <a:spcPct val="80000"/>
              </a:lnSpc>
            </a:pPr>
            <a:endParaRPr lang="en-US" smtClean="0"/>
          </a:p>
          <a:p>
            <a:pPr eaLnBrk="1" hangingPunct="1">
              <a:lnSpc>
                <a:spcPct val="80000"/>
              </a:lnSpc>
            </a:pPr>
            <a:r>
              <a:rPr lang="en-US" smtClean="0"/>
              <a:t>The downfall of a Zeppelin is vulnerability -  large, highly visible, low-flying, slow moving target for guns on the ground.  Prompted the German Army to reduce the use of airships overland.   On Jan 19, 1915 Germany made the first zeppelin read on England.  Three airships were launched by the German Navy and two airships (L3 and L4) dropped fifteen bombs on Yarmouth.  </a:t>
            </a:r>
          </a:p>
          <a:p>
            <a:pPr eaLnBrk="1" hangingPunct="1">
              <a:lnSpc>
                <a:spcPct val="80000"/>
              </a:lnSpc>
            </a:pPr>
            <a:r>
              <a:rPr lang="en-US" smtClean="0"/>
              <a:t>Look in text at page 409 Historic Event.  Good comparison between 1915 and 1917 capabilities. </a:t>
            </a:r>
          </a:p>
          <a:p>
            <a:pPr eaLnBrk="1" hangingPunct="1">
              <a:lnSpc>
                <a:spcPct val="80000"/>
              </a:lnSpc>
            </a:pPr>
            <a:r>
              <a:rPr lang="en-US" b="1" smtClean="0"/>
              <a:t>Drachen and Free Ballons</a:t>
            </a:r>
          </a:p>
          <a:p>
            <a:pPr eaLnBrk="1" hangingPunct="1">
              <a:lnSpc>
                <a:spcPct val="80000"/>
              </a:lnSpc>
            </a:pPr>
            <a:endParaRPr lang="en-US" b="1" smtClean="0"/>
          </a:p>
          <a:p>
            <a:pPr eaLnBrk="1" hangingPunct="1">
              <a:lnSpc>
                <a:spcPct val="80000"/>
              </a:lnSpc>
            </a:pPr>
            <a:r>
              <a:rPr lang="en-US" b="1" smtClean="0"/>
              <a:t>Drachen and Free Balloons – </a:t>
            </a:r>
            <a:r>
              <a:rPr lang="en-US" smtClean="0"/>
              <a:t>both allies and central powers used tethered and free balloons during the ward.  Drachen means kite ballon, which was tethered to the ground to a ship.  Used to report enemy positions and direct fire accordingly.  When the balloon came under fire, the balloonist could see the shot, count the seconds, and telephone for the winch to rapidly rise or lower the balloon out of the way. After this balloon was an improved balloon that had cables dangling down to entangle enemy airplanes. </a:t>
            </a:r>
          </a:p>
          <a:p>
            <a:pPr eaLnBrk="1" hangingPunct="1">
              <a:lnSpc>
                <a:spcPct val="80000"/>
              </a:lnSpc>
            </a:pPr>
            <a:endParaRPr lang="en-US" smtClean="0"/>
          </a:p>
          <a:p>
            <a:pPr eaLnBrk="1" hangingPunct="1">
              <a:lnSpc>
                <a:spcPct val="80000"/>
              </a:lnSpc>
            </a:pPr>
            <a:r>
              <a:rPr lang="en-US" sz="800" smtClean="0"/>
              <a:t>The barrage balloon was simply a bag of lighter-than-air gas attached to a steel cable anchored to the ground. The balloon could be raised or lowered to the desired altitude by means of a winch. Its purpose was ingenuous: to deny low-level airspace to enemy aircraft. This simple mission provided three major benefits: (1) it forced aircraft to higher altitudes, thereby decreasing surprise and bombing accuracy; (2) it enhanced ground-based air defenses and the ability of fighters to acquire targets,since intruding aircraft were limited in altitudes and direction: and (3) the cable presented a definite mental and material hazard to pilots. Many people think that a barrage balloon system was designed to snare aircraft like a spider web capturing unwary flies. Not so. Any airplanes caught in these aerial nets were a bonus; the real objective of the balloons was to deny low-altitude flight to the enemy. Mindful of these capabilities, the British saw the barrage balloon as a viable means to counter low-level attackers during the world wars.</a:t>
            </a:r>
            <a:br>
              <a:rPr lang="en-US" sz="800" smtClean="0"/>
            </a:br>
            <a:r>
              <a:rPr lang="en-US" sz="800" smtClean="0"/>
              <a:t/>
            </a:r>
            <a:br>
              <a:rPr lang="en-US" sz="800" smtClean="0"/>
            </a:br>
            <a:r>
              <a:rPr lang="en-US" sz="800" smtClean="0"/>
              <a:t>   During the last years of World War I, the British employed the barrage balloon in response to attacks by German Gotha bombers on London. Called an "apron," the barrage consisted of three balloons 500 yards apart joined together by a heavy steel cable. These balloons had an operational height of 7,000 to 10,000 feet, and by June 1918 ten apron barrages shielded the northern and eastern approaches to the capital. Although there is no record of these balloons ever directly bringing down an enemy aircraft, they did permit British fighters and AAA to concentrate their efforts in a smaller expanse of airspace (above 10,000 feet), and they prevented the Gothas from flying low. The Germans themselves thought the barriers were very effective. Gen Ernst Wilhelm von Hoeppner, the commanding general of the German airforce in World War I, received a report stating that the balloons made attacks very difficult and would make future raids on London virtually impossible if balloon defenses continued to improve. In fact, an increase of 3,000 feet in the operational height of the barrage balloons would have effectively stopped German heavier-than air bombardment of London since the Gotha's combat altitude was only 13,000 feet. Major General Edward B. Ashmore, the London air defense area commander, valued the barrage balloon system and the services of its 3,587 personnel. Although the barrage balloon flew for only a year in England during World War I, it was a fully integrated component of the British air defense system and performed its important mission very well.</a:t>
            </a:r>
            <a:br>
              <a:rPr lang="en-US" sz="800" smtClean="0"/>
            </a:br>
            <a:r>
              <a:rPr lang="en-US" sz="800" smtClean="0"/>
              <a:t/>
            </a:r>
            <a:br>
              <a:rPr lang="en-US" sz="800" smtClean="0"/>
            </a:br>
            <a:r>
              <a:rPr lang="en-US" sz="800" smtClean="0"/>
              <a:t>   The success of the barrage balloon in the First World War paved the way for its use in the Second. </a:t>
            </a:r>
          </a:p>
          <a:p>
            <a:pPr eaLnBrk="1" hangingPunct="1">
              <a:lnSpc>
                <a:spcPct val="80000"/>
              </a:lnSpc>
            </a:pPr>
            <a:endParaRPr lang="en-US" smtClean="0"/>
          </a:p>
        </p:txBody>
      </p:sp>
    </p:spTree>
    <p:extLst>
      <p:ext uri="{BB962C8B-B14F-4D97-AF65-F5344CB8AC3E}">
        <p14:creationId xmlns:p14="http://schemas.microsoft.com/office/powerpoint/2010/main" val="2183880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799186-4050-4397-81A5-06F7EB822217}" type="slidenum">
              <a:rPr lang="en-US" smtClean="0"/>
              <a:pPr/>
              <a:t>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Most air forces entered WW I with aircraft suitable for reconnaissance, observation, and scouting missions.  Most airplanes were two seats and relatively low powered biplanes with limited maneuverability and limited load-carrying capacity.  </a:t>
            </a:r>
          </a:p>
        </p:txBody>
      </p:sp>
    </p:spTree>
    <p:extLst>
      <p:ext uri="{BB962C8B-B14F-4D97-AF65-F5344CB8AC3E}">
        <p14:creationId xmlns:p14="http://schemas.microsoft.com/office/powerpoint/2010/main" val="1495952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E328717-D587-42BC-8515-17F662C69525}" type="slidenum">
              <a:rPr lang="en-US" smtClean="0"/>
              <a:pPr/>
              <a:t>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smtClean="0"/>
              <a:t/>
            </a:r>
            <a:br>
              <a:rPr lang="en-US" sz="800" smtClean="0"/>
            </a:br>
            <a:r>
              <a:rPr lang="en-US" sz="800" smtClean="0"/>
              <a:t/>
            </a:r>
            <a:br>
              <a:rPr lang="en-US" sz="800" smtClean="0"/>
            </a:br>
            <a:r>
              <a:rPr lang="en-US" sz="800" smtClean="0"/>
              <a:t>   During the last years of World War I, the British employed the barrage balloon in response to attacks by German Gotha bombers on London. Called an "apron," the barrage consisted of three balloons 500 yards apart joined together by a heavy steel cable. These balloons had an operational height of 7,000 to 10,000 feet, and by June 1918 ten apron barrages shielded the northern and eastern approaches to the capital. Although there is no record of these balloons ever directly bringing down an enemy aircraft, they did permit British fighters and AAA to concentrate their efforts in a smaller expanse of airspace (above 10,000 feet), and they prevented the Gothas from flying low. The Germans themselves thought the barriers were very effective. Gen Ernst Wilhelm von Hoeppner, the commanding general of the German airforce in World War I, received a report stating that the balloons made attacks very difficult and would make future raids on London virtually impossible if balloon defenses continued to improve. In fact, an increase of 3,000 feet in the operational height of the barrage balloons would have effectively stopped German heavier-than air bombardment of London since the Gotha's combat altitude was only 13,000 feet. Major General Edward B. Ashmore, the London air defense area commander, valued the barrage balloon system and the services of its 3,587 personnel. Although the barrage balloon flew for only a year in England during World War I, it was a fully integrated component of the British air defense system and performed its important mission very well.</a:t>
            </a:r>
            <a:br>
              <a:rPr lang="en-US" sz="800" smtClean="0"/>
            </a:br>
            <a:r>
              <a:rPr lang="en-US" sz="800" smtClean="0"/>
              <a:t/>
            </a:r>
            <a:br>
              <a:rPr lang="en-US" sz="800" smtClean="0"/>
            </a:br>
            <a:r>
              <a:rPr lang="en-US" sz="800" smtClean="0"/>
              <a:t>   The success of the barrage balloon in the First World War paved the way for its use in the Second. </a:t>
            </a:r>
          </a:p>
          <a:p>
            <a:pPr eaLnBrk="1" hangingPunct="1">
              <a:lnSpc>
                <a:spcPct val="80000"/>
              </a:lnSpc>
            </a:pPr>
            <a:endParaRPr lang="en-US" smtClean="0"/>
          </a:p>
        </p:txBody>
      </p:sp>
    </p:spTree>
    <p:extLst>
      <p:ext uri="{BB962C8B-B14F-4D97-AF65-F5344CB8AC3E}">
        <p14:creationId xmlns:p14="http://schemas.microsoft.com/office/powerpoint/2010/main" val="2123710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56E719-4CBE-4266-A7A8-5935EBC9F4A2}" type="slidenum">
              <a:rPr lang="en-US" smtClean="0"/>
              <a:pPr/>
              <a:t>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smtClean="0"/>
          </a:p>
        </p:txBody>
      </p:sp>
    </p:spTree>
    <p:extLst>
      <p:ext uri="{BB962C8B-B14F-4D97-AF65-F5344CB8AC3E}">
        <p14:creationId xmlns:p14="http://schemas.microsoft.com/office/powerpoint/2010/main" val="3052776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ACE0820-4E8C-42BE-BCEC-1F56B223CFD8}" type="slidenum">
              <a:rPr lang="en-US" smtClean="0"/>
              <a:pPr/>
              <a:t>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war began with Germany’s invasion of Belgium and the subsequent race to the English Channel.  The Channel ports were strategic military sites.  Airfields (aerodromes) were created as pilots flew across county.  The would take off from one airfield in the morning and land at a newly prepared airfield later that day.  </a:t>
            </a:r>
          </a:p>
        </p:txBody>
      </p:sp>
    </p:spTree>
    <p:extLst>
      <p:ext uri="{BB962C8B-B14F-4D97-AF65-F5344CB8AC3E}">
        <p14:creationId xmlns:p14="http://schemas.microsoft.com/office/powerpoint/2010/main" val="1601142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336D096-CECC-4AEE-A103-976BA520221A}" type="slidenum">
              <a:rPr lang="en-US" smtClean="0"/>
              <a:pPr/>
              <a:t>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war began with Germany’s invasion of Belgium and the subsequent race to the English Channel.  The Channel ports were strategic military sites.  Airfields (aerodromes) were created as pilots flew across county.  The would take off from one airfield in the morning and land at a newly prepared airfield later that day.  </a:t>
            </a:r>
          </a:p>
        </p:txBody>
      </p:sp>
    </p:spTree>
    <p:extLst>
      <p:ext uri="{BB962C8B-B14F-4D97-AF65-F5344CB8AC3E}">
        <p14:creationId xmlns:p14="http://schemas.microsoft.com/office/powerpoint/2010/main" val="1826619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89EDCD-37CB-4373-8167-3AFF3DE157DB}" type="slidenum">
              <a:rPr lang="en-US" smtClean="0"/>
              <a:pPr/>
              <a:t>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Reconnaissance was the primary aviation mission but as technology improved so did the role of the acft. </a:t>
            </a:r>
          </a:p>
          <a:p>
            <a:pPr eaLnBrk="1" hangingPunct="1"/>
            <a:r>
              <a:rPr lang="en-US" smtClean="0"/>
              <a:t>Pilots carried pistols for their own protection on the ground but sometimes tried to use them in the air.  Mostly they were too far apart from other acft to be effective.  Pilots would crash their airplanes into others to prevent the enemy from doing damage.  Suicide mission. </a:t>
            </a:r>
          </a:p>
          <a:p>
            <a:pPr eaLnBrk="1" hangingPunct="1"/>
            <a:r>
              <a:rPr lang="en-US" smtClean="0"/>
              <a:t>Machine guns were mounted on airplanes.  The Hotchkiss Machine gun was used at the beginning of air to air combat on the French Voisin plane. .</a:t>
            </a:r>
          </a:p>
        </p:txBody>
      </p:sp>
    </p:spTree>
    <p:extLst>
      <p:ext uri="{BB962C8B-B14F-4D97-AF65-F5344CB8AC3E}">
        <p14:creationId xmlns:p14="http://schemas.microsoft.com/office/powerpoint/2010/main" val="334805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512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5A5659-0DB5-4347-9C89-8FE08EF42B90}" type="slidenum">
              <a:rPr lang="en-US"/>
              <a:pPr>
                <a:defRPr/>
              </a:pPr>
              <a:t>‹#›</a:t>
            </a:fld>
            <a:endParaRPr lang="en-US"/>
          </a:p>
        </p:txBody>
      </p:sp>
    </p:spTree>
    <p:extLst>
      <p:ext uri="{BB962C8B-B14F-4D97-AF65-F5344CB8AC3E}">
        <p14:creationId xmlns:p14="http://schemas.microsoft.com/office/powerpoint/2010/main" val="3335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F1906A-A522-4D7B-9ADA-6E5C7293C270}" type="slidenum">
              <a:rPr lang="en-US"/>
              <a:pPr>
                <a:defRPr/>
              </a:pPr>
              <a:t>‹#›</a:t>
            </a:fld>
            <a:endParaRPr lang="en-US"/>
          </a:p>
        </p:txBody>
      </p:sp>
    </p:spTree>
    <p:extLst>
      <p:ext uri="{BB962C8B-B14F-4D97-AF65-F5344CB8AC3E}">
        <p14:creationId xmlns:p14="http://schemas.microsoft.com/office/powerpoint/2010/main" val="132146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0CFE16-D09F-4E4A-9FED-3561B392986E}" type="slidenum">
              <a:rPr lang="en-US"/>
              <a:pPr>
                <a:defRPr/>
              </a:pPr>
              <a:t>‹#›</a:t>
            </a:fld>
            <a:endParaRPr lang="en-US"/>
          </a:p>
        </p:txBody>
      </p:sp>
    </p:spTree>
    <p:extLst>
      <p:ext uri="{BB962C8B-B14F-4D97-AF65-F5344CB8AC3E}">
        <p14:creationId xmlns:p14="http://schemas.microsoft.com/office/powerpoint/2010/main" val="300976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5E1FFD-3B4C-4B28-A222-462CD9A36A7A}" type="slidenum">
              <a:rPr lang="en-US"/>
              <a:pPr>
                <a:defRPr/>
              </a:pPr>
              <a:t>‹#›</a:t>
            </a:fld>
            <a:endParaRPr lang="en-US"/>
          </a:p>
        </p:txBody>
      </p:sp>
    </p:spTree>
    <p:extLst>
      <p:ext uri="{BB962C8B-B14F-4D97-AF65-F5344CB8AC3E}">
        <p14:creationId xmlns:p14="http://schemas.microsoft.com/office/powerpoint/2010/main" val="47761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27AF99-7EA2-493F-B9E9-A9AAD603ABA0}" type="slidenum">
              <a:rPr lang="en-US"/>
              <a:pPr>
                <a:defRPr/>
              </a:pPr>
              <a:t>‹#›</a:t>
            </a:fld>
            <a:endParaRPr lang="en-US"/>
          </a:p>
        </p:txBody>
      </p:sp>
    </p:spTree>
    <p:extLst>
      <p:ext uri="{BB962C8B-B14F-4D97-AF65-F5344CB8AC3E}">
        <p14:creationId xmlns:p14="http://schemas.microsoft.com/office/powerpoint/2010/main" val="109679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0F8008-B9BC-4799-88E0-10B036B7C382}" type="slidenum">
              <a:rPr lang="en-US"/>
              <a:pPr>
                <a:defRPr/>
              </a:pPr>
              <a:t>‹#›</a:t>
            </a:fld>
            <a:endParaRPr lang="en-US"/>
          </a:p>
        </p:txBody>
      </p:sp>
    </p:spTree>
    <p:extLst>
      <p:ext uri="{BB962C8B-B14F-4D97-AF65-F5344CB8AC3E}">
        <p14:creationId xmlns:p14="http://schemas.microsoft.com/office/powerpoint/2010/main" val="47212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E9C24D-1B2F-4189-9F91-A7297E01FCD0}" type="slidenum">
              <a:rPr lang="en-US"/>
              <a:pPr>
                <a:defRPr/>
              </a:pPr>
              <a:t>‹#›</a:t>
            </a:fld>
            <a:endParaRPr lang="en-US"/>
          </a:p>
        </p:txBody>
      </p:sp>
    </p:spTree>
    <p:extLst>
      <p:ext uri="{BB962C8B-B14F-4D97-AF65-F5344CB8AC3E}">
        <p14:creationId xmlns:p14="http://schemas.microsoft.com/office/powerpoint/2010/main" val="284747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A736F1C-A747-4C71-AEAB-0082183D44E6}" type="slidenum">
              <a:rPr lang="en-US"/>
              <a:pPr>
                <a:defRPr/>
              </a:pPr>
              <a:t>‹#›</a:t>
            </a:fld>
            <a:endParaRPr lang="en-US"/>
          </a:p>
        </p:txBody>
      </p:sp>
    </p:spTree>
    <p:extLst>
      <p:ext uri="{BB962C8B-B14F-4D97-AF65-F5344CB8AC3E}">
        <p14:creationId xmlns:p14="http://schemas.microsoft.com/office/powerpoint/2010/main" val="81139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BC2AC2-85C2-471A-9A55-8A9E59BB6642}" type="slidenum">
              <a:rPr lang="en-US"/>
              <a:pPr>
                <a:defRPr/>
              </a:pPr>
              <a:t>‹#›</a:t>
            </a:fld>
            <a:endParaRPr lang="en-US"/>
          </a:p>
        </p:txBody>
      </p:sp>
    </p:spTree>
    <p:extLst>
      <p:ext uri="{BB962C8B-B14F-4D97-AF65-F5344CB8AC3E}">
        <p14:creationId xmlns:p14="http://schemas.microsoft.com/office/powerpoint/2010/main" val="229053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100D37-B62C-4632-AE53-15205F052C28}" type="slidenum">
              <a:rPr lang="en-US"/>
              <a:pPr>
                <a:defRPr/>
              </a:pPr>
              <a:t>‹#›</a:t>
            </a:fld>
            <a:endParaRPr lang="en-US"/>
          </a:p>
        </p:txBody>
      </p:sp>
    </p:spTree>
    <p:extLst>
      <p:ext uri="{BB962C8B-B14F-4D97-AF65-F5344CB8AC3E}">
        <p14:creationId xmlns:p14="http://schemas.microsoft.com/office/powerpoint/2010/main" val="844131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594EADE-9DCE-425A-A317-57BB3EE0E52C}" type="slidenum">
              <a:rPr lang="en-US"/>
              <a:pPr>
                <a:defRPr/>
              </a:pPr>
              <a:t>‹#›</a:t>
            </a:fld>
            <a:endParaRPr lang="en-US"/>
          </a:p>
        </p:txBody>
      </p:sp>
    </p:spTree>
    <p:extLst>
      <p:ext uri="{BB962C8B-B14F-4D97-AF65-F5344CB8AC3E}">
        <p14:creationId xmlns:p14="http://schemas.microsoft.com/office/powerpoint/2010/main" val="49003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F6082BB2-B08A-43E0-B1EA-BCC42F6ED63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File:Balloon_barge.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0.tqn.com/d/inventors/1/0/0/U/Montgolfier_Balloon.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en-US" dirty="0" smtClean="0"/>
              <a:t>Early Aviation</a:t>
            </a:r>
            <a:br>
              <a:rPr lang="en-US" dirty="0" smtClean="0"/>
            </a:br>
            <a:r>
              <a:rPr lang="en-US" dirty="0" smtClean="0"/>
              <a:t>1783 - 1914</a:t>
            </a:r>
          </a:p>
        </p:txBody>
      </p:sp>
      <p:sp>
        <p:nvSpPr>
          <p:cNvPr id="2051" name="Rectangle 3"/>
          <p:cNvSpPr>
            <a:spLocks noGrp="1" noRot="1" noChangeArrowheads="1"/>
          </p:cNvSpPr>
          <p:nvPr>
            <p:ph type="subTitle" idx="1"/>
          </p:nvPr>
        </p:nvSpPr>
        <p:spPr/>
        <p:txBody>
          <a:bodyPr/>
          <a:lstStyle/>
          <a:p>
            <a:pPr eaLnBrk="1" hangingPunct="1">
              <a:defRPr/>
            </a:pPr>
            <a:r>
              <a:rPr lang="en-US" dirty="0" smtClean="0"/>
              <a:t>Chapter One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tart-flying.com/images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65373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US" dirty="0" smtClean="0"/>
              <a:t>2</a:t>
            </a:r>
            <a:r>
              <a:rPr lang="en-US" baseline="30000" dirty="0" smtClean="0"/>
              <a:t>nd</a:t>
            </a:r>
            <a:r>
              <a:rPr lang="en-US" dirty="0" smtClean="0"/>
              <a:t> Montgolfier Balloon Ascension</a:t>
            </a:r>
          </a:p>
        </p:txBody>
      </p:sp>
      <p:sp>
        <p:nvSpPr>
          <p:cNvPr id="71683" name="Rectangle 3"/>
          <p:cNvSpPr>
            <a:spLocks noGrp="1" noRot="1" noChangeArrowheads="1"/>
          </p:cNvSpPr>
          <p:nvPr>
            <p:ph type="body" idx="1"/>
          </p:nvPr>
        </p:nvSpPr>
        <p:spPr>
          <a:xfrm>
            <a:off x="301625" y="1676400"/>
            <a:ext cx="8540750" cy="5029200"/>
          </a:xfrm>
        </p:spPr>
        <p:txBody>
          <a:bodyPr/>
          <a:lstStyle/>
          <a:p>
            <a:pPr eaLnBrk="1" hangingPunct="1">
              <a:buFont typeface="Arial" panose="020B0604020202020204" pitchFamily="34" charset="0"/>
              <a:buChar char="•"/>
              <a:defRPr/>
            </a:pPr>
            <a:r>
              <a:rPr lang="en-US" dirty="0" smtClean="0"/>
              <a:t>Brothers convinced Ministry of Finance to assume financial responsibility</a:t>
            </a:r>
          </a:p>
          <a:p>
            <a:pPr lvl="1" eaLnBrk="1" hangingPunct="1">
              <a:buFont typeface="Arial" panose="020B0604020202020204" pitchFamily="34" charset="0"/>
              <a:buChar char="•"/>
              <a:defRPr/>
            </a:pPr>
            <a:r>
              <a:rPr lang="en-US" dirty="0" smtClean="0"/>
              <a:t>Scheduled for 12 Sep 1783</a:t>
            </a:r>
          </a:p>
          <a:p>
            <a:pPr lvl="1" eaLnBrk="1" hangingPunct="1">
              <a:buFont typeface="Arial" panose="020B0604020202020204" pitchFamily="34" charset="0"/>
              <a:buChar char="•"/>
              <a:defRPr/>
            </a:pPr>
            <a:r>
              <a:rPr lang="en-US" dirty="0" smtClean="0"/>
              <a:t>Paper lined interior and exterior of balloon</a:t>
            </a:r>
          </a:p>
          <a:p>
            <a:pPr lvl="1" eaLnBrk="1" hangingPunct="1">
              <a:buFont typeface="Arial" panose="020B0604020202020204" pitchFamily="34" charset="0"/>
              <a:buChar char="•"/>
              <a:defRPr/>
            </a:pPr>
            <a:r>
              <a:rPr lang="en-US" dirty="0" smtClean="0"/>
              <a:t>Rain washed off paper covering envelope</a:t>
            </a:r>
          </a:p>
          <a:p>
            <a:pPr lvl="1" eaLnBrk="1" hangingPunct="1">
              <a:buFont typeface="Arial" panose="020B0604020202020204" pitchFamily="34" charset="0"/>
              <a:buChar char="•"/>
              <a:defRPr/>
            </a:pPr>
            <a:r>
              <a:rPr lang="en-US" dirty="0" smtClean="0"/>
              <a:t>Cancelled</a:t>
            </a:r>
          </a:p>
          <a:p>
            <a:pPr eaLnBrk="1" hangingPunct="1">
              <a:buFont typeface="Arial" panose="020B0604020202020204" pitchFamily="34" charset="0"/>
              <a:buChar char="•"/>
              <a:defRPr/>
            </a:pPr>
            <a:r>
              <a:rPr lang="en-US" dirty="0" smtClean="0"/>
              <a:t>Built another balloon within week</a:t>
            </a:r>
          </a:p>
          <a:p>
            <a:pPr lvl="1" eaLnBrk="1" hangingPunct="1">
              <a:buFont typeface="Arial" panose="020B0604020202020204" pitchFamily="34" charset="0"/>
              <a:buChar char="•"/>
              <a:defRPr/>
            </a:pPr>
            <a:r>
              <a:rPr lang="en-US" dirty="0" smtClean="0"/>
              <a:t>Used brightly covered, varnish-coated taffeta</a:t>
            </a:r>
          </a:p>
          <a:p>
            <a:pPr lvl="1" eaLnBrk="1" hangingPunct="1">
              <a:buFont typeface="Arial" panose="020B0604020202020204" pitchFamily="34" charset="0"/>
              <a:buChar char="•"/>
              <a:defRPr/>
            </a:pPr>
            <a:r>
              <a:rPr lang="en-US" dirty="0" smtClean="0"/>
              <a:t>Had cage carrying a sheep, duck, and rooster</a:t>
            </a:r>
          </a:p>
          <a:p>
            <a:pPr lvl="1" eaLnBrk="1" hangingPunct="1">
              <a:buFont typeface="Arial" panose="020B0604020202020204" pitchFamily="34" charset="0"/>
              <a:buChar char="•"/>
              <a:defRPr/>
            </a:pPr>
            <a:r>
              <a:rPr lang="en-US" dirty="0" smtClean="0"/>
              <a:t>19 Sep 1783 set for launch</a:t>
            </a:r>
          </a:p>
          <a:p>
            <a:pPr lvl="1" eaLnBrk="1" hangingPunct="1">
              <a:defRPr/>
            </a:pPr>
            <a:endParaRPr lang="en-US" dirty="0" smtClean="0"/>
          </a:p>
          <a:p>
            <a:pPr lvl="1"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barn(inVertical)">
                                      <p:cBhvr>
                                        <p:cTn id="7" dur="500"/>
                                        <p:tgtEl>
                                          <p:spTgt spid="71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683">
                                            <p:txEl>
                                              <p:pRg st="1" end="1"/>
                                            </p:txEl>
                                          </p:spTgt>
                                        </p:tgtEl>
                                        <p:attrNameLst>
                                          <p:attrName>style.visibility</p:attrName>
                                        </p:attrNameLst>
                                      </p:cBhvr>
                                      <p:to>
                                        <p:strVal val="visible"/>
                                      </p:to>
                                    </p:set>
                                    <p:animEffect transition="in" filter="barn(inVertical)">
                                      <p:cBhvr>
                                        <p:cTn id="12" dur="500"/>
                                        <p:tgtEl>
                                          <p:spTgt spid="71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barn(inVertical)">
                                      <p:cBhvr>
                                        <p:cTn id="17" dur="500"/>
                                        <p:tgtEl>
                                          <p:spTgt spid="71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1683">
                                            <p:txEl>
                                              <p:pRg st="3" end="3"/>
                                            </p:txEl>
                                          </p:spTgt>
                                        </p:tgtEl>
                                        <p:attrNameLst>
                                          <p:attrName>style.visibility</p:attrName>
                                        </p:attrNameLst>
                                      </p:cBhvr>
                                      <p:to>
                                        <p:strVal val="visible"/>
                                      </p:to>
                                    </p:set>
                                    <p:animEffect transition="in" filter="barn(inVertical)">
                                      <p:cBhvr>
                                        <p:cTn id="22" dur="500"/>
                                        <p:tgtEl>
                                          <p:spTgt spid="71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1683">
                                            <p:txEl>
                                              <p:pRg st="4" end="4"/>
                                            </p:txEl>
                                          </p:spTgt>
                                        </p:tgtEl>
                                        <p:attrNameLst>
                                          <p:attrName>style.visibility</p:attrName>
                                        </p:attrNameLst>
                                      </p:cBhvr>
                                      <p:to>
                                        <p:strVal val="visible"/>
                                      </p:to>
                                    </p:set>
                                    <p:animEffect transition="in" filter="barn(inVertical)">
                                      <p:cBhvr>
                                        <p:cTn id="27" dur="500"/>
                                        <p:tgtEl>
                                          <p:spTgt spid="71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1683">
                                            <p:txEl>
                                              <p:pRg st="5" end="5"/>
                                            </p:txEl>
                                          </p:spTgt>
                                        </p:tgtEl>
                                        <p:attrNameLst>
                                          <p:attrName>style.visibility</p:attrName>
                                        </p:attrNameLst>
                                      </p:cBhvr>
                                      <p:to>
                                        <p:strVal val="visible"/>
                                      </p:to>
                                    </p:set>
                                    <p:animEffect transition="in" filter="barn(inVertical)">
                                      <p:cBhvr>
                                        <p:cTn id="32" dur="500"/>
                                        <p:tgtEl>
                                          <p:spTgt spid="71683">
                                            <p:txEl>
                                              <p:pRg st="5" end="5"/>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71683">
                                            <p:txEl>
                                              <p:pRg st="6" end="6"/>
                                            </p:txEl>
                                          </p:spTgt>
                                        </p:tgtEl>
                                        <p:attrNameLst>
                                          <p:attrName>style.visibility</p:attrName>
                                        </p:attrNameLst>
                                      </p:cBhvr>
                                      <p:to>
                                        <p:strVal val="visible"/>
                                      </p:to>
                                    </p:set>
                                    <p:animEffect transition="in" filter="barn(inVertical)">
                                      <p:cBhvr>
                                        <p:cTn id="35" dur="500"/>
                                        <p:tgtEl>
                                          <p:spTgt spid="7168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71683">
                                            <p:txEl>
                                              <p:pRg st="7" end="7"/>
                                            </p:txEl>
                                          </p:spTgt>
                                        </p:tgtEl>
                                        <p:attrNameLst>
                                          <p:attrName>style.visibility</p:attrName>
                                        </p:attrNameLst>
                                      </p:cBhvr>
                                      <p:to>
                                        <p:strVal val="visible"/>
                                      </p:to>
                                    </p:set>
                                    <p:animEffect transition="in" filter="barn(inVertical)">
                                      <p:cBhvr>
                                        <p:cTn id="40" dur="500"/>
                                        <p:tgtEl>
                                          <p:spTgt spid="71683">
                                            <p:txEl>
                                              <p:pRg st="7" end="7"/>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71683">
                                            <p:txEl>
                                              <p:pRg st="8" end="8"/>
                                            </p:txEl>
                                          </p:spTgt>
                                        </p:tgtEl>
                                        <p:attrNameLst>
                                          <p:attrName>style.visibility</p:attrName>
                                        </p:attrNameLst>
                                      </p:cBhvr>
                                      <p:to>
                                        <p:strVal val="visible"/>
                                      </p:to>
                                    </p:set>
                                    <p:animEffect transition="in" filter="barn(inVertical)">
                                      <p:cBhvr>
                                        <p:cTn id="43" dur="500"/>
                                        <p:tgtEl>
                                          <p:spTgt spid="716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US" dirty="0" smtClean="0"/>
              <a:t>2</a:t>
            </a:r>
            <a:r>
              <a:rPr lang="en-US" baseline="30000" dirty="0" smtClean="0"/>
              <a:t>nd</a:t>
            </a:r>
            <a:r>
              <a:rPr lang="en-US" dirty="0" smtClean="0"/>
              <a:t> Montgolfier Balloon Ascension</a:t>
            </a:r>
          </a:p>
        </p:txBody>
      </p:sp>
      <p:sp>
        <p:nvSpPr>
          <p:cNvPr id="71683" name="Rectangle 3"/>
          <p:cNvSpPr>
            <a:spLocks noGrp="1" noRot="1" noChangeArrowheads="1"/>
          </p:cNvSpPr>
          <p:nvPr>
            <p:ph type="body" idx="1"/>
          </p:nvPr>
        </p:nvSpPr>
        <p:spPr>
          <a:xfrm>
            <a:off x="301625" y="1676400"/>
            <a:ext cx="8540750" cy="5029200"/>
          </a:xfrm>
        </p:spPr>
        <p:txBody>
          <a:bodyPr/>
          <a:lstStyle/>
          <a:p>
            <a:pPr eaLnBrk="1" hangingPunct="1">
              <a:buFont typeface="Arial" panose="020B0604020202020204" pitchFamily="34" charset="0"/>
              <a:buChar char="•"/>
              <a:defRPr/>
            </a:pPr>
            <a:r>
              <a:rPr lang="en-US" dirty="0" smtClean="0"/>
              <a:t>Rose to 1,500 feet</a:t>
            </a:r>
          </a:p>
          <a:p>
            <a:pPr lvl="1" eaLnBrk="1" hangingPunct="1">
              <a:buFont typeface="Arial" panose="020B0604020202020204" pitchFamily="34" charset="0"/>
              <a:buChar char="•"/>
              <a:defRPr/>
            </a:pPr>
            <a:r>
              <a:rPr lang="en-US" dirty="0" smtClean="0"/>
              <a:t>Gusty winds tilted balloon, allowing hot air to escape</a:t>
            </a:r>
          </a:p>
          <a:p>
            <a:pPr lvl="1" eaLnBrk="1" hangingPunct="1">
              <a:buFont typeface="Arial" panose="020B0604020202020204" pitchFamily="34" charset="0"/>
              <a:buChar char="•"/>
              <a:defRPr/>
            </a:pPr>
            <a:r>
              <a:rPr lang="en-US" dirty="0" smtClean="0"/>
              <a:t>Traveled more than 2 miles</a:t>
            </a:r>
          </a:p>
          <a:p>
            <a:pPr lvl="1" eaLnBrk="1" hangingPunct="1">
              <a:buFont typeface="Arial" panose="020B0604020202020204" pitchFamily="34" charset="0"/>
              <a:buChar char="•"/>
              <a:defRPr/>
            </a:pPr>
            <a:r>
              <a:rPr lang="en-US" dirty="0" smtClean="0"/>
              <a:t>Animals landed safely</a:t>
            </a:r>
          </a:p>
          <a:p>
            <a:pPr lvl="1" eaLnBrk="1" hangingPunct="1">
              <a:buFont typeface="Arial" panose="020B0604020202020204" pitchFamily="34" charset="0"/>
              <a:buChar char="•"/>
              <a:defRPr/>
            </a:pPr>
            <a:r>
              <a:rPr lang="en-US" dirty="0" smtClean="0"/>
              <a:t>King watched flight with field glasses</a:t>
            </a:r>
          </a:p>
          <a:p>
            <a:pPr lvl="1" eaLnBrk="1" hangingPunct="1">
              <a:buFont typeface="Arial" panose="020B0604020202020204" pitchFamily="34" charset="0"/>
              <a:buChar char="•"/>
              <a:defRPr/>
            </a:pPr>
            <a:r>
              <a:rPr lang="en-US" dirty="0" smtClean="0"/>
              <a:t>Considered great success</a:t>
            </a:r>
          </a:p>
          <a:p>
            <a:pPr lvl="1" eaLnBrk="1" hangingPunct="1">
              <a:defRPr/>
            </a:pPr>
            <a:endParaRPr lang="en-US" dirty="0" smtClean="0"/>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First Manned flight</a:t>
            </a:r>
          </a:p>
        </p:txBody>
      </p:sp>
      <p:sp>
        <p:nvSpPr>
          <p:cNvPr id="72707" name="Rectangle 3"/>
          <p:cNvSpPr>
            <a:spLocks noGrp="1" noRot="1" noChangeArrowheads="1"/>
          </p:cNvSpPr>
          <p:nvPr>
            <p:ph type="body" idx="1"/>
          </p:nvPr>
        </p:nvSpPr>
        <p:spPr>
          <a:xfrm>
            <a:off x="304800" y="990600"/>
            <a:ext cx="8540750" cy="5867400"/>
          </a:xfrm>
        </p:spPr>
        <p:txBody>
          <a:bodyPr/>
          <a:lstStyle/>
          <a:p>
            <a:pPr eaLnBrk="1" hangingPunct="1">
              <a:buFont typeface="Arial" panose="020B0604020202020204" pitchFamily="34" charset="0"/>
              <a:buChar char="•"/>
              <a:defRPr/>
            </a:pPr>
            <a:r>
              <a:rPr lang="en-US" dirty="0" smtClean="0"/>
              <a:t>Manned &amp; tethered</a:t>
            </a:r>
          </a:p>
          <a:p>
            <a:pPr lvl="1" eaLnBrk="1" hangingPunct="1">
              <a:buFont typeface="Arial" panose="020B0604020202020204" pitchFamily="34" charset="0"/>
              <a:buChar char="•"/>
              <a:defRPr/>
            </a:pPr>
            <a:r>
              <a:rPr lang="en-US" dirty="0" smtClean="0"/>
              <a:t>Etienne was first</a:t>
            </a:r>
          </a:p>
          <a:p>
            <a:pPr lvl="1" eaLnBrk="1" hangingPunct="1">
              <a:buFont typeface="Arial" panose="020B0604020202020204" pitchFamily="34" charset="0"/>
              <a:buChar char="•"/>
              <a:defRPr/>
            </a:pPr>
            <a:r>
              <a:rPr lang="en-US" dirty="0" smtClean="0"/>
              <a:t>Kept secret because of promise to father</a:t>
            </a:r>
          </a:p>
          <a:p>
            <a:pPr lvl="1" eaLnBrk="1" hangingPunct="1">
              <a:buFont typeface="Arial" panose="020B0604020202020204" pitchFamily="34" charset="0"/>
              <a:buChar char="•"/>
              <a:defRPr/>
            </a:pPr>
            <a:r>
              <a:rPr lang="en-US" dirty="0" smtClean="0"/>
              <a:t>Did not publicize experiment</a:t>
            </a:r>
          </a:p>
          <a:p>
            <a:pPr eaLnBrk="1" hangingPunct="1">
              <a:buFont typeface="Arial" panose="020B0604020202020204" pitchFamily="34" charset="0"/>
              <a:buChar char="•"/>
              <a:defRPr/>
            </a:pPr>
            <a:r>
              <a:rPr lang="en-US" dirty="0" smtClean="0"/>
              <a:t>Manned &amp; </a:t>
            </a:r>
            <a:r>
              <a:rPr lang="en-US" dirty="0" err="1" smtClean="0"/>
              <a:t>untethered</a:t>
            </a:r>
            <a:endParaRPr lang="en-US" dirty="0" smtClean="0"/>
          </a:p>
          <a:p>
            <a:pPr lvl="1" eaLnBrk="1" hangingPunct="1">
              <a:buFont typeface="Arial" panose="020B0604020202020204" pitchFamily="34" charset="0"/>
              <a:buChar char="•"/>
              <a:defRPr/>
            </a:pPr>
            <a:r>
              <a:rPr lang="en-US" dirty="0" err="1" smtClean="0"/>
              <a:t>Rozier</a:t>
            </a:r>
            <a:r>
              <a:rPr lang="en-US" dirty="0" smtClean="0"/>
              <a:t> &amp; Laurent</a:t>
            </a:r>
          </a:p>
          <a:p>
            <a:pPr lvl="1" eaLnBrk="1" hangingPunct="1">
              <a:buFont typeface="Arial" panose="020B0604020202020204" pitchFamily="34" charset="0"/>
              <a:buChar char="•"/>
              <a:defRPr/>
            </a:pPr>
            <a:r>
              <a:rPr lang="en-US" dirty="0" smtClean="0"/>
              <a:t>21 Nov 1783</a:t>
            </a:r>
          </a:p>
          <a:p>
            <a:pPr lvl="1" eaLnBrk="1" hangingPunct="1">
              <a:buFont typeface="Arial" panose="020B0604020202020204" pitchFamily="34" charset="0"/>
              <a:buChar char="•"/>
              <a:defRPr/>
            </a:pPr>
            <a:r>
              <a:rPr lang="en-US" dirty="0" smtClean="0"/>
              <a:t>Lasted 25 minutes</a:t>
            </a:r>
          </a:p>
          <a:p>
            <a:pPr lvl="1" eaLnBrk="1" hangingPunct="1">
              <a:buFont typeface="Arial" panose="020B0604020202020204" pitchFamily="34" charset="0"/>
              <a:buChar char="•"/>
              <a:defRPr/>
            </a:pPr>
            <a:r>
              <a:rPr lang="en-US" dirty="0" smtClean="0"/>
              <a:t>5 miles</a:t>
            </a:r>
          </a:p>
          <a:p>
            <a:pPr lvl="1" eaLnBrk="1" hangingPunct="1">
              <a:buFont typeface="Arial" panose="020B0604020202020204" pitchFamily="34" charset="0"/>
              <a:buChar char="•"/>
              <a:defRPr/>
            </a:pPr>
            <a:r>
              <a:rPr lang="en-US" dirty="0" smtClean="0"/>
              <a:t>Benjamin Franklin was official observer</a:t>
            </a:r>
          </a:p>
          <a:p>
            <a:pPr eaLnBrk="1" hangingPunct="1">
              <a:buFont typeface="Wingdings" pitchFamily="2" charset="2"/>
              <a:buNone/>
              <a:defRPr/>
            </a:pPr>
            <a:endParaRPr lang="en-US" dirty="0" smtClean="0"/>
          </a:p>
          <a:p>
            <a:pPr lvl="1" eaLnBrk="1" hangingPunct="1">
              <a:buFontTx/>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270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270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707">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270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27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Hydrogen Balloon Development</a:t>
            </a:r>
          </a:p>
        </p:txBody>
      </p:sp>
      <p:sp>
        <p:nvSpPr>
          <p:cNvPr id="72707" name="Rectangle 3"/>
          <p:cNvSpPr>
            <a:spLocks noGrp="1" noRot="1" noChangeArrowheads="1"/>
          </p:cNvSpPr>
          <p:nvPr>
            <p:ph type="body" idx="1"/>
          </p:nvPr>
        </p:nvSpPr>
        <p:spPr>
          <a:xfrm>
            <a:off x="304800" y="990600"/>
            <a:ext cx="8540750" cy="5867400"/>
          </a:xfrm>
        </p:spPr>
        <p:txBody>
          <a:bodyPr/>
          <a:lstStyle/>
          <a:p>
            <a:pPr eaLnBrk="1" hangingPunct="1">
              <a:buFont typeface="Arial" panose="020B0604020202020204" pitchFamily="34" charset="0"/>
              <a:buChar char="•"/>
              <a:defRPr/>
            </a:pPr>
            <a:r>
              <a:rPr lang="en-US" dirty="0" smtClean="0"/>
              <a:t>New development</a:t>
            </a:r>
          </a:p>
          <a:p>
            <a:pPr lvl="1" eaLnBrk="1" hangingPunct="1">
              <a:buFont typeface="Arial" panose="020B0604020202020204" pitchFamily="34" charset="0"/>
              <a:buChar char="•"/>
              <a:defRPr/>
            </a:pPr>
            <a:r>
              <a:rPr lang="en-US" dirty="0" smtClean="0"/>
              <a:t>Altitude control</a:t>
            </a:r>
          </a:p>
          <a:p>
            <a:pPr lvl="1" eaLnBrk="1" hangingPunct="1">
              <a:buFont typeface="Arial" panose="020B0604020202020204" pitchFamily="34" charset="0"/>
              <a:buChar char="•"/>
              <a:defRPr/>
            </a:pPr>
            <a:r>
              <a:rPr lang="en-US" dirty="0" smtClean="0"/>
              <a:t>Used valve and secondary opening which pilot could release pressure</a:t>
            </a:r>
          </a:p>
          <a:p>
            <a:pPr eaLnBrk="1" hangingPunct="1">
              <a:buFont typeface="Arial" panose="020B0604020202020204" pitchFamily="34" charset="0"/>
              <a:buChar char="•"/>
              <a:defRPr/>
            </a:pPr>
            <a:r>
              <a:rPr lang="en-US" dirty="0" smtClean="0"/>
              <a:t>1 Dec 1783</a:t>
            </a:r>
          </a:p>
          <a:p>
            <a:pPr lvl="1" eaLnBrk="1" hangingPunct="1">
              <a:buFont typeface="Arial" panose="020B0604020202020204" pitchFamily="34" charset="0"/>
              <a:buChar char="•"/>
              <a:defRPr/>
            </a:pPr>
            <a:r>
              <a:rPr lang="en-US" dirty="0" smtClean="0"/>
              <a:t>Robert &amp; Charles flew balloon</a:t>
            </a:r>
          </a:p>
          <a:p>
            <a:pPr lvl="1" eaLnBrk="1" hangingPunct="1">
              <a:buFont typeface="Arial" panose="020B0604020202020204" pitchFamily="34" charset="0"/>
              <a:buChar char="•"/>
              <a:defRPr/>
            </a:pPr>
            <a:r>
              <a:rPr lang="en-US" dirty="0" smtClean="0"/>
              <a:t>Paris to </a:t>
            </a:r>
            <a:r>
              <a:rPr lang="en-US" dirty="0" err="1" smtClean="0"/>
              <a:t>Nesle</a:t>
            </a:r>
            <a:r>
              <a:rPr lang="en-US" dirty="0" smtClean="0"/>
              <a:t> (17 miles)</a:t>
            </a:r>
          </a:p>
          <a:p>
            <a:pPr lvl="1" eaLnBrk="1" hangingPunct="1">
              <a:buFont typeface="Arial" panose="020B0604020202020204" pitchFamily="34" charset="0"/>
              <a:buChar char="•"/>
              <a:defRPr/>
            </a:pPr>
            <a:r>
              <a:rPr lang="en-US" dirty="0" smtClean="0"/>
              <a:t>After landing, Charles ascended solo to 9,000 ft</a:t>
            </a:r>
          </a:p>
          <a:p>
            <a:pPr lvl="1" eaLnBrk="1" hangingPunct="1">
              <a:buFont typeface="Arial" panose="020B0604020202020204" pitchFamily="34" charset="0"/>
              <a:buChar char="•"/>
              <a:defRPr/>
            </a:pPr>
            <a:r>
              <a:rPr lang="en-US" dirty="0" smtClean="0"/>
              <a:t>Recorded scientific observations</a:t>
            </a:r>
          </a:p>
          <a:p>
            <a:pPr lvl="1" eaLnBrk="1" hangingPunct="1">
              <a:buFont typeface="Arial" panose="020B0604020202020204" pitchFamily="34" charset="0"/>
              <a:buChar char="•"/>
              <a:defRPr/>
            </a:pPr>
            <a:r>
              <a:rPr lang="en-US" dirty="0" smtClean="0"/>
              <a:t>Frightened Charles, never to fly again</a:t>
            </a:r>
          </a:p>
          <a:p>
            <a:pPr eaLnBrk="1" hangingPunct="1">
              <a:buFont typeface="Wingdings" pitchFamily="2" charset="2"/>
              <a:buNone/>
              <a:defRPr/>
            </a:pPr>
            <a:endParaRPr lang="en-US" dirty="0" smtClean="0"/>
          </a:p>
          <a:p>
            <a:pPr lvl="1" eaLnBrk="1" hangingPunct="1">
              <a:buFontTx/>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fade">
                                      <p:cBhvr>
                                        <p:cTn id="12" dur="500"/>
                                        <p:tgtEl>
                                          <p:spTgt spid="7270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animEffect transition="in" filter="fade">
                                      <p:cBhvr>
                                        <p:cTn id="15" dur="500"/>
                                        <p:tgtEl>
                                          <p:spTgt spid="7270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2707">
                                            <p:txEl>
                                              <p:pRg st="3" end="3"/>
                                            </p:txEl>
                                          </p:spTgt>
                                        </p:tgtEl>
                                        <p:attrNameLst>
                                          <p:attrName>style.visibility</p:attrName>
                                        </p:attrNameLst>
                                      </p:cBhvr>
                                      <p:to>
                                        <p:strVal val="visible"/>
                                      </p:to>
                                    </p:set>
                                    <p:animEffect transition="in" filter="fade">
                                      <p:cBhvr>
                                        <p:cTn id="20" dur="500"/>
                                        <p:tgtEl>
                                          <p:spTgt spid="7270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2707">
                                            <p:txEl>
                                              <p:pRg st="4" end="4"/>
                                            </p:txEl>
                                          </p:spTgt>
                                        </p:tgtEl>
                                        <p:attrNameLst>
                                          <p:attrName>style.visibility</p:attrName>
                                        </p:attrNameLst>
                                      </p:cBhvr>
                                      <p:to>
                                        <p:strVal val="visible"/>
                                      </p:to>
                                    </p:set>
                                    <p:animEffect transition="in" filter="fade">
                                      <p:cBhvr>
                                        <p:cTn id="25" dur="500"/>
                                        <p:tgtEl>
                                          <p:spTgt spid="72707">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2707">
                                            <p:txEl>
                                              <p:pRg st="5" end="5"/>
                                            </p:txEl>
                                          </p:spTgt>
                                        </p:tgtEl>
                                        <p:attrNameLst>
                                          <p:attrName>style.visibility</p:attrName>
                                        </p:attrNameLst>
                                      </p:cBhvr>
                                      <p:to>
                                        <p:strVal val="visible"/>
                                      </p:to>
                                    </p:set>
                                    <p:animEffect transition="in" filter="fade">
                                      <p:cBhvr>
                                        <p:cTn id="28" dur="500"/>
                                        <p:tgtEl>
                                          <p:spTgt spid="72707">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2707">
                                            <p:txEl>
                                              <p:pRg st="6" end="6"/>
                                            </p:txEl>
                                          </p:spTgt>
                                        </p:tgtEl>
                                        <p:attrNameLst>
                                          <p:attrName>style.visibility</p:attrName>
                                        </p:attrNameLst>
                                      </p:cBhvr>
                                      <p:to>
                                        <p:strVal val="visible"/>
                                      </p:to>
                                    </p:set>
                                    <p:animEffect transition="in" filter="fade">
                                      <p:cBhvr>
                                        <p:cTn id="33" dur="500"/>
                                        <p:tgtEl>
                                          <p:spTgt spid="7270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2707">
                                            <p:txEl>
                                              <p:pRg st="7" end="7"/>
                                            </p:txEl>
                                          </p:spTgt>
                                        </p:tgtEl>
                                        <p:attrNameLst>
                                          <p:attrName>style.visibility</p:attrName>
                                        </p:attrNameLst>
                                      </p:cBhvr>
                                      <p:to>
                                        <p:strVal val="visible"/>
                                      </p:to>
                                    </p:set>
                                    <p:animEffect transition="in" filter="fade">
                                      <p:cBhvr>
                                        <p:cTn id="38" dur="500"/>
                                        <p:tgtEl>
                                          <p:spTgt spid="7270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2707">
                                            <p:txEl>
                                              <p:pRg st="8" end="8"/>
                                            </p:txEl>
                                          </p:spTgt>
                                        </p:tgtEl>
                                        <p:attrNameLst>
                                          <p:attrName>style.visibility</p:attrName>
                                        </p:attrNameLst>
                                      </p:cBhvr>
                                      <p:to>
                                        <p:strVal val="visible"/>
                                      </p:to>
                                    </p:set>
                                    <p:animEffect transition="in" filter="fade">
                                      <p:cBhvr>
                                        <p:cTn id="43"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Military Aviation</a:t>
            </a:r>
          </a:p>
        </p:txBody>
      </p:sp>
      <p:sp>
        <p:nvSpPr>
          <p:cNvPr id="73731" name="Rectangle 3"/>
          <p:cNvSpPr>
            <a:spLocks noGrp="1" noRot="1" noChangeArrowheads="1"/>
          </p:cNvSpPr>
          <p:nvPr>
            <p:ph type="body" idx="1"/>
          </p:nvPr>
        </p:nvSpPr>
        <p:spPr>
          <a:xfrm>
            <a:off x="152400" y="1219200"/>
            <a:ext cx="8839200" cy="4422775"/>
          </a:xfrm>
        </p:spPr>
        <p:txBody>
          <a:bodyPr/>
          <a:lstStyle/>
          <a:p>
            <a:pPr eaLnBrk="1" hangingPunct="1">
              <a:buFont typeface="Arial" panose="020B0604020202020204" pitchFamily="34" charset="0"/>
              <a:buChar char="•"/>
              <a:defRPr/>
            </a:pPr>
            <a:r>
              <a:rPr lang="en-US" dirty="0" smtClean="0"/>
              <a:t>Napoleon</a:t>
            </a:r>
          </a:p>
          <a:p>
            <a:pPr lvl="1" eaLnBrk="1" hangingPunct="1">
              <a:buFont typeface="Arial" panose="020B0604020202020204" pitchFamily="34" charset="0"/>
              <a:buChar char="•"/>
              <a:defRPr/>
            </a:pPr>
            <a:r>
              <a:rPr lang="en-US" dirty="0" smtClean="0"/>
              <a:t>Assigned confiscated balloon to Republican army</a:t>
            </a:r>
          </a:p>
          <a:p>
            <a:pPr lvl="1" eaLnBrk="1" hangingPunct="1">
              <a:buFont typeface="Arial" panose="020B0604020202020204" pitchFamily="34" charset="0"/>
              <a:buChar char="•"/>
              <a:defRPr/>
            </a:pPr>
            <a:r>
              <a:rPr lang="en-US" dirty="0" smtClean="0"/>
              <a:t>Trained to work in pairs</a:t>
            </a:r>
          </a:p>
          <a:p>
            <a:pPr lvl="1" eaLnBrk="1" hangingPunct="1">
              <a:buFont typeface="Arial" panose="020B0604020202020204" pitchFamily="34" charset="0"/>
              <a:buChar char="•"/>
              <a:defRPr/>
            </a:pPr>
            <a:r>
              <a:rPr lang="en-US" dirty="0" smtClean="0"/>
              <a:t>Observers of enemy troop positions and movements</a:t>
            </a:r>
          </a:p>
          <a:p>
            <a:pPr lvl="1" eaLnBrk="1" hangingPunct="1">
              <a:buFont typeface="Arial" panose="020B0604020202020204" pitchFamily="34" charset="0"/>
              <a:buChar char="•"/>
              <a:defRPr/>
            </a:pPr>
            <a:r>
              <a:rPr lang="en-US" dirty="0" smtClean="0"/>
              <a:t>Proved valuable for information about enemy</a:t>
            </a:r>
          </a:p>
          <a:p>
            <a:pPr lvl="1" eaLnBrk="1" hangingPunct="1">
              <a:buFont typeface="Arial" panose="020B0604020202020204" pitchFamily="34" charset="0"/>
              <a:buChar char="•"/>
              <a:defRPr/>
            </a:pPr>
            <a:r>
              <a:rPr lang="en-US" dirty="0" smtClean="0"/>
              <a:t>Disbanded in 1799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3731">
                                            <p:txEl>
                                              <p:pRg st="3" end="3"/>
                                            </p:txEl>
                                          </p:spTgt>
                                        </p:tgtEl>
                                        <p:attrNameLst>
                                          <p:attrName>style.visibility</p:attrName>
                                        </p:attrNameLst>
                                      </p:cBhvr>
                                      <p:to>
                                        <p:strVal val="visible"/>
                                      </p:to>
                                    </p:set>
                                    <p:anim calcmode="lin" valueType="num">
                                      <p:cBhvr additive="base">
                                        <p:cTn id="25" dur="5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37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3731">
                                            <p:txEl>
                                              <p:pRg st="4" end="4"/>
                                            </p:txEl>
                                          </p:spTgt>
                                        </p:tgtEl>
                                        <p:attrNameLst>
                                          <p:attrName>style.visibility</p:attrName>
                                        </p:attrNameLst>
                                      </p:cBhvr>
                                      <p:to>
                                        <p:strVal val="visible"/>
                                      </p:to>
                                    </p:set>
                                    <p:anim calcmode="lin" valueType="num">
                                      <p:cBhvr additive="base">
                                        <p:cTn id="31" dur="5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37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3731">
                                            <p:txEl>
                                              <p:pRg st="5" end="5"/>
                                            </p:txEl>
                                          </p:spTgt>
                                        </p:tgtEl>
                                        <p:attrNameLst>
                                          <p:attrName>style.visibility</p:attrName>
                                        </p:attrNameLst>
                                      </p:cBhvr>
                                      <p:to>
                                        <p:strVal val="visible"/>
                                      </p:to>
                                    </p:set>
                                    <p:anim calcmode="lin" valueType="num">
                                      <p:cBhvr additive="base">
                                        <p:cTn id="37" dur="5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37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301625" y="228600"/>
            <a:ext cx="8510588" cy="1066800"/>
          </a:xfrm>
        </p:spPr>
        <p:txBody>
          <a:bodyPr/>
          <a:lstStyle/>
          <a:p>
            <a:pPr eaLnBrk="1" hangingPunct="1">
              <a:defRPr/>
            </a:pPr>
            <a:r>
              <a:rPr lang="en-US" dirty="0" smtClean="0"/>
              <a:t>International Aviation</a:t>
            </a:r>
          </a:p>
        </p:txBody>
      </p:sp>
      <p:sp>
        <p:nvSpPr>
          <p:cNvPr id="73731" name="Rectangle 3"/>
          <p:cNvSpPr>
            <a:spLocks noGrp="1" noRot="1" noChangeArrowheads="1"/>
          </p:cNvSpPr>
          <p:nvPr>
            <p:ph type="body" idx="1"/>
          </p:nvPr>
        </p:nvSpPr>
        <p:spPr>
          <a:xfrm>
            <a:off x="304800" y="1219200"/>
            <a:ext cx="8540750" cy="5638800"/>
          </a:xfrm>
        </p:spPr>
        <p:txBody>
          <a:bodyPr/>
          <a:lstStyle/>
          <a:p>
            <a:pPr marL="457200" lvl="1" indent="-457200" eaLnBrk="1" hangingPunct="1">
              <a:buClr>
                <a:schemeClr val="hlink"/>
              </a:buClr>
              <a:buFont typeface="Arial" panose="020B0604020202020204" pitchFamily="34" charset="0"/>
              <a:buChar char="•"/>
              <a:defRPr/>
            </a:pPr>
            <a:r>
              <a:rPr lang="en-US" sz="3200" dirty="0"/>
              <a:t>First balloon ascension outside of France</a:t>
            </a:r>
          </a:p>
          <a:p>
            <a:pPr lvl="1" eaLnBrk="1" hangingPunct="1">
              <a:buFont typeface="Arial" panose="020B0604020202020204" pitchFamily="34" charset="0"/>
              <a:buChar char="•"/>
              <a:defRPr/>
            </a:pPr>
            <a:r>
              <a:rPr lang="en-US" dirty="0" smtClean="0"/>
              <a:t>25 Feb 1784</a:t>
            </a:r>
          </a:p>
          <a:p>
            <a:pPr lvl="1" eaLnBrk="1" hangingPunct="1">
              <a:buFont typeface="Arial" panose="020B0604020202020204" pitchFamily="34" charset="0"/>
              <a:buChar char="•"/>
              <a:defRPr/>
            </a:pPr>
            <a:r>
              <a:rPr lang="en-US" dirty="0" smtClean="0"/>
              <a:t>Italy with </a:t>
            </a:r>
            <a:r>
              <a:rPr lang="en-US" dirty="0" err="1" smtClean="0"/>
              <a:t>Andreani</a:t>
            </a:r>
            <a:r>
              <a:rPr lang="en-US" dirty="0" smtClean="0"/>
              <a:t>, </a:t>
            </a:r>
            <a:r>
              <a:rPr lang="en-US" dirty="0" err="1" smtClean="0"/>
              <a:t>Gerli</a:t>
            </a:r>
            <a:r>
              <a:rPr lang="en-US" dirty="0" smtClean="0"/>
              <a:t>, and </a:t>
            </a:r>
            <a:r>
              <a:rPr lang="en-US" dirty="0" err="1" smtClean="0"/>
              <a:t>Gerli</a:t>
            </a:r>
            <a:endParaRPr lang="en-US" dirty="0" smtClean="0"/>
          </a:p>
          <a:p>
            <a:pPr eaLnBrk="1" hangingPunct="1">
              <a:buFont typeface="Arial" panose="020B0604020202020204" pitchFamily="34" charset="0"/>
              <a:buChar char="•"/>
              <a:defRPr/>
            </a:pPr>
            <a:r>
              <a:rPr lang="en-US" dirty="0" smtClean="0"/>
              <a:t>Other manned flight in 1784</a:t>
            </a:r>
          </a:p>
          <a:p>
            <a:pPr lvl="2" eaLnBrk="1" hangingPunct="1">
              <a:buFont typeface="Arial" panose="020B0604020202020204" pitchFamily="34" charset="0"/>
              <a:buChar char="•"/>
              <a:defRPr/>
            </a:pPr>
            <a:r>
              <a:rPr lang="en-US" dirty="0" smtClean="0"/>
              <a:t>Ireland</a:t>
            </a:r>
          </a:p>
          <a:p>
            <a:pPr lvl="2" eaLnBrk="1" hangingPunct="1">
              <a:buFont typeface="Arial" panose="020B0604020202020204" pitchFamily="34" charset="0"/>
              <a:buChar char="•"/>
              <a:defRPr/>
            </a:pPr>
            <a:r>
              <a:rPr lang="en-US" dirty="0" smtClean="0"/>
              <a:t>Scotland</a:t>
            </a:r>
          </a:p>
          <a:p>
            <a:pPr lvl="2" eaLnBrk="1" hangingPunct="1">
              <a:buFont typeface="Arial" panose="020B0604020202020204" pitchFamily="34" charset="0"/>
              <a:buChar char="•"/>
              <a:defRPr/>
            </a:pPr>
            <a:r>
              <a:rPr lang="en-US" dirty="0" smtClean="0"/>
              <a:t>England</a:t>
            </a:r>
          </a:p>
          <a:p>
            <a:pPr lvl="2" eaLnBrk="1" hangingPunct="1">
              <a:buFont typeface="Arial" panose="020B0604020202020204" pitchFamily="34" charset="0"/>
              <a:buChar char="•"/>
              <a:defRPr/>
            </a:pPr>
            <a:r>
              <a:rPr lang="en-US" dirty="0" smtClean="0"/>
              <a:t>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anim calcmode="lin" valueType="num">
                                      <p:cBhvr>
                                        <p:cTn id="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3731">
                                            <p:txEl>
                                              <p:pRg st="1" end="1"/>
                                            </p:txEl>
                                          </p:spTgt>
                                        </p:tgtEl>
                                        <p:attrNameLst>
                                          <p:attrName>style.visibility</p:attrName>
                                        </p:attrNameLst>
                                      </p:cBhvr>
                                      <p:to>
                                        <p:strVal val="visible"/>
                                      </p:to>
                                    </p:set>
                                    <p:animEffect transition="in" filter="fade">
                                      <p:cBhvr>
                                        <p:cTn id="14" dur="1000"/>
                                        <p:tgtEl>
                                          <p:spTgt spid="73731">
                                            <p:txEl>
                                              <p:pRg st="1" end="1"/>
                                            </p:txEl>
                                          </p:spTgt>
                                        </p:tgtEl>
                                      </p:cBhvr>
                                    </p:animEffect>
                                    <p:anim calcmode="lin" valueType="num">
                                      <p:cBhvr>
                                        <p:cTn id="15" dur="10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373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Effect transition="in" filter="fade">
                                      <p:cBhvr>
                                        <p:cTn id="19" dur="1000"/>
                                        <p:tgtEl>
                                          <p:spTgt spid="73731">
                                            <p:txEl>
                                              <p:pRg st="2" end="2"/>
                                            </p:txEl>
                                          </p:spTgt>
                                        </p:tgtEl>
                                      </p:cBhvr>
                                    </p:animEffect>
                                    <p:anim calcmode="lin" valueType="num">
                                      <p:cBhvr>
                                        <p:cTn id="20"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3731">
                                            <p:txEl>
                                              <p:pRg st="3" end="3"/>
                                            </p:txEl>
                                          </p:spTgt>
                                        </p:tgtEl>
                                        <p:attrNameLst>
                                          <p:attrName>style.visibility</p:attrName>
                                        </p:attrNameLst>
                                      </p:cBhvr>
                                      <p:to>
                                        <p:strVal val="visible"/>
                                      </p:to>
                                    </p:set>
                                    <p:animEffect transition="in" filter="fade">
                                      <p:cBhvr>
                                        <p:cTn id="26" dur="1000"/>
                                        <p:tgtEl>
                                          <p:spTgt spid="73731">
                                            <p:txEl>
                                              <p:pRg st="3" end="3"/>
                                            </p:txEl>
                                          </p:spTgt>
                                        </p:tgtEl>
                                      </p:cBhvr>
                                    </p:animEffect>
                                    <p:anim calcmode="lin" valueType="num">
                                      <p:cBhvr>
                                        <p:cTn id="27" dur="10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373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3731">
                                            <p:txEl>
                                              <p:pRg st="4" end="4"/>
                                            </p:txEl>
                                          </p:spTgt>
                                        </p:tgtEl>
                                        <p:attrNameLst>
                                          <p:attrName>style.visibility</p:attrName>
                                        </p:attrNameLst>
                                      </p:cBhvr>
                                      <p:to>
                                        <p:strVal val="visible"/>
                                      </p:to>
                                    </p:set>
                                    <p:animEffect transition="in" filter="fade">
                                      <p:cBhvr>
                                        <p:cTn id="31" dur="1000"/>
                                        <p:tgtEl>
                                          <p:spTgt spid="73731">
                                            <p:txEl>
                                              <p:pRg st="4" end="4"/>
                                            </p:txEl>
                                          </p:spTgt>
                                        </p:tgtEl>
                                      </p:cBhvr>
                                    </p:animEffect>
                                    <p:anim calcmode="lin" valueType="num">
                                      <p:cBhvr>
                                        <p:cTn id="32" dur="1000" fill="hold"/>
                                        <p:tgtEl>
                                          <p:spTgt spid="7373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373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3731">
                                            <p:txEl>
                                              <p:pRg st="5" end="5"/>
                                            </p:txEl>
                                          </p:spTgt>
                                        </p:tgtEl>
                                        <p:attrNameLst>
                                          <p:attrName>style.visibility</p:attrName>
                                        </p:attrNameLst>
                                      </p:cBhvr>
                                      <p:to>
                                        <p:strVal val="visible"/>
                                      </p:to>
                                    </p:set>
                                    <p:animEffect transition="in" filter="fade">
                                      <p:cBhvr>
                                        <p:cTn id="36" dur="1000"/>
                                        <p:tgtEl>
                                          <p:spTgt spid="73731">
                                            <p:txEl>
                                              <p:pRg st="5" end="5"/>
                                            </p:txEl>
                                          </p:spTgt>
                                        </p:tgtEl>
                                      </p:cBhvr>
                                    </p:animEffect>
                                    <p:anim calcmode="lin" valueType="num">
                                      <p:cBhvr>
                                        <p:cTn id="37" dur="1000" fill="hold"/>
                                        <p:tgtEl>
                                          <p:spTgt spid="7373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3731">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3731">
                                            <p:txEl>
                                              <p:pRg st="6" end="6"/>
                                            </p:txEl>
                                          </p:spTgt>
                                        </p:tgtEl>
                                        <p:attrNameLst>
                                          <p:attrName>style.visibility</p:attrName>
                                        </p:attrNameLst>
                                      </p:cBhvr>
                                      <p:to>
                                        <p:strVal val="visible"/>
                                      </p:to>
                                    </p:set>
                                    <p:animEffect transition="in" filter="fade">
                                      <p:cBhvr>
                                        <p:cTn id="41" dur="1000"/>
                                        <p:tgtEl>
                                          <p:spTgt spid="73731">
                                            <p:txEl>
                                              <p:pRg st="6" end="6"/>
                                            </p:txEl>
                                          </p:spTgt>
                                        </p:tgtEl>
                                      </p:cBhvr>
                                    </p:animEffect>
                                    <p:anim calcmode="lin" valueType="num">
                                      <p:cBhvr>
                                        <p:cTn id="42" dur="1000" fill="hold"/>
                                        <p:tgtEl>
                                          <p:spTgt spid="73731">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73731">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73731">
                                            <p:txEl>
                                              <p:pRg st="7" end="7"/>
                                            </p:txEl>
                                          </p:spTgt>
                                        </p:tgtEl>
                                        <p:attrNameLst>
                                          <p:attrName>style.visibility</p:attrName>
                                        </p:attrNameLst>
                                      </p:cBhvr>
                                      <p:to>
                                        <p:strVal val="visible"/>
                                      </p:to>
                                    </p:set>
                                    <p:animEffect transition="in" filter="fade">
                                      <p:cBhvr>
                                        <p:cTn id="46" dur="1000"/>
                                        <p:tgtEl>
                                          <p:spTgt spid="73731">
                                            <p:txEl>
                                              <p:pRg st="7" end="7"/>
                                            </p:txEl>
                                          </p:spTgt>
                                        </p:tgtEl>
                                      </p:cBhvr>
                                    </p:animEffect>
                                    <p:anim calcmode="lin" valueType="num">
                                      <p:cBhvr>
                                        <p:cTn id="47" dur="1000" fill="hold"/>
                                        <p:tgtEl>
                                          <p:spTgt spid="73731">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7373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Blanchard &amp; Jeffries</a:t>
            </a:r>
          </a:p>
        </p:txBody>
      </p:sp>
      <p:sp>
        <p:nvSpPr>
          <p:cNvPr id="73731" name="Rectangle 3"/>
          <p:cNvSpPr>
            <a:spLocks noGrp="1" noRot="1" noChangeArrowheads="1"/>
          </p:cNvSpPr>
          <p:nvPr>
            <p:ph type="body" idx="1"/>
          </p:nvPr>
        </p:nvSpPr>
        <p:spPr>
          <a:xfrm>
            <a:off x="304800" y="1143000"/>
            <a:ext cx="8540750" cy="5486400"/>
          </a:xfrm>
        </p:spPr>
        <p:txBody>
          <a:bodyPr/>
          <a:lstStyle/>
          <a:p>
            <a:pPr eaLnBrk="1" hangingPunct="1">
              <a:buFont typeface="Arial" panose="020B0604020202020204" pitchFamily="34" charset="0"/>
              <a:buChar char="•"/>
              <a:defRPr/>
            </a:pPr>
            <a:r>
              <a:rPr lang="en-US" dirty="0" smtClean="0"/>
              <a:t>Made 2 “aerial voyages”</a:t>
            </a:r>
          </a:p>
          <a:p>
            <a:pPr eaLnBrk="1" hangingPunct="1">
              <a:buFont typeface="Arial" panose="020B0604020202020204" pitchFamily="34" charset="0"/>
              <a:buChar char="•"/>
              <a:defRPr/>
            </a:pPr>
            <a:r>
              <a:rPr lang="en-US" dirty="0" smtClean="0"/>
              <a:t>1</a:t>
            </a:r>
            <a:r>
              <a:rPr lang="en-US" baseline="30000" dirty="0" smtClean="0"/>
              <a:t>st</a:t>
            </a:r>
            <a:r>
              <a:rPr lang="en-US" dirty="0" smtClean="0"/>
              <a:t> - London to Kent on 30 Nov 1784</a:t>
            </a:r>
          </a:p>
          <a:p>
            <a:pPr lvl="1" eaLnBrk="1" hangingPunct="1">
              <a:buFont typeface="Arial" panose="020B0604020202020204" pitchFamily="34" charset="0"/>
              <a:buChar char="•"/>
              <a:defRPr/>
            </a:pPr>
            <a:r>
              <a:rPr lang="en-US" dirty="0" smtClean="0"/>
              <a:t>First informal airmail delivery</a:t>
            </a:r>
          </a:p>
          <a:p>
            <a:pPr eaLnBrk="1" hangingPunct="1">
              <a:buFont typeface="Arial" panose="020B0604020202020204" pitchFamily="34" charset="0"/>
              <a:buChar char="•"/>
              <a:defRPr/>
            </a:pPr>
            <a:r>
              <a:rPr lang="en-US" dirty="0" smtClean="0"/>
              <a:t>2</a:t>
            </a:r>
            <a:r>
              <a:rPr lang="en-US" baseline="30000" dirty="0" smtClean="0"/>
              <a:t>nd</a:t>
            </a:r>
            <a:r>
              <a:rPr lang="en-US" dirty="0" smtClean="0"/>
              <a:t> – England to France</a:t>
            </a:r>
          </a:p>
          <a:p>
            <a:pPr lvl="1" eaLnBrk="1" hangingPunct="1">
              <a:buFont typeface="Arial" panose="020B0604020202020204" pitchFamily="34" charset="0"/>
              <a:buChar char="•"/>
              <a:defRPr/>
            </a:pPr>
            <a:r>
              <a:rPr lang="en-US" dirty="0" smtClean="0"/>
              <a:t>First flight over major body of water</a:t>
            </a:r>
          </a:p>
          <a:p>
            <a:pPr lvl="1" eaLnBrk="1" hangingPunct="1">
              <a:buFont typeface="Arial" panose="020B0604020202020204" pitchFamily="34" charset="0"/>
              <a:buChar char="•"/>
              <a:defRPr/>
            </a:pPr>
            <a:r>
              <a:rPr lang="en-US" dirty="0" smtClean="0"/>
              <a:t>Jeffries studied power of ascending/descending</a:t>
            </a:r>
          </a:p>
          <a:p>
            <a:pPr lvl="2" eaLnBrk="1" hangingPunct="1">
              <a:buFont typeface="Arial" panose="020B0604020202020204" pitchFamily="34" charset="0"/>
              <a:buChar char="•"/>
              <a:defRPr/>
            </a:pPr>
            <a:r>
              <a:rPr lang="en-US" dirty="0" smtClean="0"/>
              <a:t>Use of oars/wings for steering</a:t>
            </a:r>
          </a:p>
          <a:p>
            <a:pPr lvl="2" eaLnBrk="1" hangingPunct="1">
              <a:buFont typeface="Arial" panose="020B0604020202020204" pitchFamily="34" charset="0"/>
              <a:buChar char="•"/>
              <a:defRPr/>
            </a:pPr>
            <a:r>
              <a:rPr lang="en-US" dirty="0" smtClean="0"/>
              <a:t>Meteorological conditions</a:t>
            </a:r>
          </a:p>
          <a:p>
            <a:pPr lvl="2" eaLnBrk="1" hangingPunct="1">
              <a:buFont typeface="Arial" panose="020B0604020202020204" pitchFamily="34" charset="0"/>
              <a:buChar char="•"/>
              <a:defRPr/>
            </a:pPr>
            <a:r>
              <a:rPr lang="en-US" dirty="0" smtClean="0"/>
              <a:t>Threw everything out of balloon to cross channel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animEffect transition="in" filter="barn(inVertical)">
                                      <p:cBhvr>
                                        <p:cTn id="7" dur="500"/>
                                        <p:tgtEl>
                                          <p:spTgt spid="73731">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3731">
                                            <p:txEl>
                                              <p:pRg st="2" end="2"/>
                                            </p:txEl>
                                          </p:spTgt>
                                        </p:tgtEl>
                                        <p:attrNameLst>
                                          <p:attrName>style.visibility</p:attrName>
                                        </p:attrNameLst>
                                      </p:cBhvr>
                                      <p:to>
                                        <p:strVal val="visible"/>
                                      </p:to>
                                    </p:set>
                                    <p:animEffect transition="in" filter="barn(inVertical)">
                                      <p:cBhvr>
                                        <p:cTn id="10" dur="500"/>
                                        <p:tgtEl>
                                          <p:spTgt spid="7373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3731">
                                            <p:txEl>
                                              <p:pRg st="3" end="3"/>
                                            </p:txEl>
                                          </p:spTgt>
                                        </p:tgtEl>
                                        <p:attrNameLst>
                                          <p:attrName>style.visibility</p:attrName>
                                        </p:attrNameLst>
                                      </p:cBhvr>
                                      <p:to>
                                        <p:strVal val="visible"/>
                                      </p:to>
                                    </p:set>
                                    <p:animEffect transition="in" filter="barn(inVertical)">
                                      <p:cBhvr>
                                        <p:cTn id="15" dur="500"/>
                                        <p:tgtEl>
                                          <p:spTgt spid="7373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73731">
                                            <p:txEl>
                                              <p:pRg st="4" end="4"/>
                                            </p:txEl>
                                          </p:spTgt>
                                        </p:tgtEl>
                                        <p:attrNameLst>
                                          <p:attrName>style.visibility</p:attrName>
                                        </p:attrNameLst>
                                      </p:cBhvr>
                                      <p:to>
                                        <p:strVal val="visible"/>
                                      </p:to>
                                    </p:set>
                                    <p:animEffect transition="in" filter="barn(inVertical)">
                                      <p:cBhvr>
                                        <p:cTn id="20" dur="500"/>
                                        <p:tgtEl>
                                          <p:spTgt spid="7373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3731">
                                            <p:txEl>
                                              <p:pRg st="5" end="5"/>
                                            </p:txEl>
                                          </p:spTgt>
                                        </p:tgtEl>
                                        <p:attrNameLst>
                                          <p:attrName>style.visibility</p:attrName>
                                        </p:attrNameLst>
                                      </p:cBhvr>
                                      <p:to>
                                        <p:strVal val="visible"/>
                                      </p:to>
                                    </p:set>
                                    <p:animEffect transition="in" filter="barn(inVertical)">
                                      <p:cBhvr>
                                        <p:cTn id="25" dur="500"/>
                                        <p:tgtEl>
                                          <p:spTgt spid="7373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3731">
                                            <p:txEl>
                                              <p:pRg st="6" end="6"/>
                                            </p:txEl>
                                          </p:spTgt>
                                        </p:tgtEl>
                                        <p:attrNameLst>
                                          <p:attrName>style.visibility</p:attrName>
                                        </p:attrNameLst>
                                      </p:cBhvr>
                                      <p:to>
                                        <p:strVal val="visible"/>
                                      </p:to>
                                    </p:set>
                                    <p:animEffect transition="in" filter="barn(inVertical)">
                                      <p:cBhvr>
                                        <p:cTn id="30" dur="500"/>
                                        <p:tgtEl>
                                          <p:spTgt spid="7373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73731">
                                            <p:txEl>
                                              <p:pRg st="7" end="7"/>
                                            </p:txEl>
                                          </p:spTgt>
                                        </p:tgtEl>
                                        <p:attrNameLst>
                                          <p:attrName>style.visibility</p:attrName>
                                        </p:attrNameLst>
                                      </p:cBhvr>
                                      <p:to>
                                        <p:strVal val="visible"/>
                                      </p:to>
                                    </p:set>
                                    <p:animEffect transition="in" filter="barn(inVertical)">
                                      <p:cBhvr>
                                        <p:cTn id="35" dur="500"/>
                                        <p:tgtEl>
                                          <p:spTgt spid="73731">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73731">
                                            <p:txEl>
                                              <p:pRg st="8" end="8"/>
                                            </p:txEl>
                                          </p:spTgt>
                                        </p:tgtEl>
                                        <p:attrNameLst>
                                          <p:attrName>style.visibility</p:attrName>
                                        </p:attrNameLst>
                                      </p:cBhvr>
                                      <p:to>
                                        <p:strVal val="visible"/>
                                      </p:to>
                                    </p:set>
                                    <p:animEffect transition="in" filter="barn(inVertical)">
                                      <p:cBhvr>
                                        <p:cTn id="40" dur="500"/>
                                        <p:tgtEl>
                                          <p:spTgt spid="737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United States</a:t>
            </a:r>
          </a:p>
        </p:txBody>
      </p:sp>
      <p:sp>
        <p:nvSpPr>
          <p:cNvPr id="74755" name="Rectangle 3"/>
          <p:cNvSpPr>
            <a:spLocks noGrp="1" noRot="1" noChangeArrowheads="1"/>
          </p:cNvSpPr>
          <p:nvPr>
            <p:ph type="body" idx="1"/>
          </p:nvPr>
        </p:nvSpPr>
        <p:spPr>
          <a:xfrm>
            <a:off x="304800" y="1219200"/>
            <a:ext cx="8540750" cy="5334000"/>
          </a:xfrm>
        </p:spPr>
        <p:txBody>
          <a:bodyPr/>
          <a:lstStyle/>
          <a:p>
            <a:pPr eaLnBrk="1" hangingPunct="1">
              <a:buFont typeface="Arial" panose="020B0604020202020204" pitchFamily="34" charset="0"/>
              <a:buChar char="•"/>
              <a:defRPr/>
            </a:pPr>
            <a:r>
              <a:rPr lang="en-US" dirty="0" smtClean="0"/>
              <a:t>Edward Warren (13 years old)</a:t>
            </a:r>
          </a:p>
          <a:p>
            <a:pPr lvl="1" eaLnBrk="1" hangingPunct="1">
              <a:buFont typeface="Arial" panose="020B0604020202020204" pitchFamily="34" charset="0"/>
              <a:buChar char="•"/>
              <a:defRPr/>
            </a:pPr>
            <a:r>
              <a:rPr lang="en-US" dirty="0" smtClean="0"/>
              <a:t>First manned tethered flight in U.S.</a:t>
            </a:r>
          </a:p>
          <a:p>
            <a:pPr eaLnBrk="1" hangingPunct="1">
              <a:buFont typeface="Arial" panose="020B0604020202020204" pitchFamily="34" charset="0"/>
              <a:buChar char="•"/>
              <a:defRPr/>
            </a:pPr>
            <a:r>
              <a:rPr lang="en-US" dirty="0" smtClean="0"/>
              <a:t>Blanchard</a:t>
            </a:r>
          </a:p>
          <a:p>
            <a:pPr lvl="1" eaLnBrk="1" hangingPunct="1">
              <a:buFont typeface="Arial" panose="020B0604020202020204" pitchFamily="34" charset="0"/>
              <a:buChar char="•"/>
              <a:defRPr/>
            </a:pPr>
            <a:r>
              <a:rPr lang="en-US" dirty="0" smtClean="0"/>
              <a:t>First manned free flight in U.S. on 9 Jan 1793</a:t>
            </a:r>
          </a:p>
          <a:p>
            <a:pPr lvl="1" eaLnBrk="1" hangingPunct="1">
              <a:buFont typeface="Arial" panose="020B0604020202020204" pitchFamily="34" charset="0"/>
              <a:buChar char="•"/>
              <a:defRPr/>
            </a:pPr>
            <a:r>
              <a:rPr lang="en-US" dirty="0" smtClean="0"/>
              <a:t>Philadelphia to rural New Jersey</a:t>
            </a:r>
          </a:p>
          <a:p>
            <a:pPr lvl="1" eaLnBrk="1" hangingPunct="1">
              <a:buFont typeface="Arial" panose="020B0604020202020204" pitchFamily="34" charset="0"/>
              <a:buChar char="•"/>
              <a:defRPr/>
            </a:pPr>
            <a:r>
              <a:rPr lang="en-US" dirty="0" smtClean="0"/>
              <a:t>15 miles</a:t>
            </a:r>
          </a:p>
          <a:p>
            <a:pPr lvl="1" eaLnBrk="1" hangingPunct="1">
              <a:buFont typeface="Arial" panose="020B0604020202020204" pitchFamily="34" charset="0"/>
              <a:buChar char="•"/>
              <a:defRPr/>
            </a:pPr>
            <a:r>
              <a:rPr lang="en-US" dirty="0" smtClean="0"/>
              <a:t>Continued to fly until his death in 1809</a:t>
            </a:r>
          </a:p>
          <a:p>
            <a:pPr lvl="2" eaLnBrk="1" hangingPunct="1">
              <a:buFont typeface="Arial" panose="020B0604020202020204" pitchFamily="34" charset="0"/>
              <a:buChar char="•"/>
              <a:defRPr/>
            </a:pPr>
            <a:r>
              <a:rPr lang="en-US" dirty="0" smtClean="0"/>
              <a:t>Suffered heart attack in balloon in 1808</a:t>
            </a:r>
          </a:p>
          <a:p>
            <a:pPr lvl="2" eaLnBrk="1" hangingPunct="1">
              <a:buFont typeface="Arial" panose="020B0604020202020204" pitchFamily="34" charset="0"/>
              <a:buChar char="•"/>
              <a:defRPr/>
            </a:pPr>
            <a:r>
              <a:rPr lang="en-US" dirty="0" smtClean="0"/>
              <a:t>Died one year later</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475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47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Exhibition Flying</a:t>
            </a:r>
          </a:p>
        </p:txBody>
      </p:sp>
      <p:sp>
        <p:nvSpPr>
          <p:cNvPr id="75779" name="Rectangle 3"/>
          <p:cNvSpPr>
            <a:spLocks noGrp="1" noRot="1" noChangeArrowheads="1"/>
          </p:cNvSpPr>
          <p:nvPr>
            <p:ph type="body" idx="1"/>
          </p:nvPr>
        </p:nvSpPr>
        <p:spPr>
          <a:xfrm>
            <a:off x="152400" y="1219200"/>
            <a:ext cx="8839200" cy="5638800"/>
          </a:xfrm>
        </p:spPr>
        <p:txBody>
          <a:bodyPr/>
          <a:lstStyle/>
          <a:p>
            <a:pPr eaLnBrk="1" hangingPunct="1">
              <a:buFont typeface="Arial" panose="020B0604020202020204" pitchFamily="34" charset="0"/>
              <a:buChar char="•"/>
              <a:defRPr/>
            </a:pPr>
            <a:r>
              <a:rPr lang="en-US" dirty="0" smtClean="0"/>
              <a:t>Charles Green – English balloonist</a:t>
            </a:r>
          </a:p>
          <a:p>
            <a:pPr lvl="1" eaLnBrk="1" hangingPunct="1">
              <a:buFont typeface="Arial" panose="020B0604020202020204" pitchFamily="34" charset="0"/>
              <a:buChar char="•"/>
              <a:defRPr/>
            </a:pPr>
            <a:r>
              <a:rPr lang="en-US" dirty="0" smtClean="0"/>
              <a:t>Used coal gas instead of hydrogen</a:t>
            </a:r>
          </a:p>
          <a:p>
            <a:pPr lvl="1" eaLnBrk="1" hangingPunct="1">
              <a:buFont typeface="Arial" panose="020B0604020202020204" pitchFamily="34" charset="0"/>
              <a:buChar char="•"/>
              <a:defRPr/>
            </a:pPr>
            <a:r>
              <a:rPr lang="en-US" dirty="0" smtClean="0"/>
              <a:t>Readily available, less time to inflate/less acidic</a:t>
            </a:r>
          </a:p>
          <a:p>
            <a:pPr lvl="1" eaLnBrk="1" hangingPunct="1">
              <a:buFont typeface="Arial" panose="020B0604020202020204" pitchFamily="34" charset="0"/>
              <a:buChar char="•"/>
              <a:defRPr/>
            </a:pPr>
            <a:r>
              <a:rPr lang="en-US" dirty="0" smtClean="0"/>
              <a:t>Invented dragline</a:t>
            </a:r>
          </a:p>
          <a:p>
            <a:pPr lvl="2" eaLnBrk="1" hangingPunct="1">
              <a:buFont typeface="Arial" panose="020B0604020202020204" pitchFamily="34" charset="0"/>
              <a:buChar char="•"/>
              <a:defRPr/>
            </a:pPr>
            <a:r>
              <a:rPr lang="en-US" dirty="0" smtClean="0"/>
              <a:t>Used near ground to slow speed of ascent or descent</a:t>
            </a:r>
          </a:p>
          <a:p>
            <a:pPr lvl="1" eaLnBrk="1" hangingPunct="1">
              <a:buFont typeface="Arial" panose="020B0604020202020204" pitchFamily="34" charset="0"/>
              <a:buChar char="•"/>
              <a:defRPr/>
            </a:pPr>
            <a:r>
              <a:rPr lang="en-US" dirty="0" smtClean="0"/>
              <a:t>1836 – set world distance record of 480 miles</a:t>
            </a:r>
          </a:p>
          <a:p>
            <a:pPr lvl="2" eaLnBrk="1" hangingPunct="1">
              <a:buFont typeface="Arial" panose="020B0604020202020204" pitchFamily="34" charset="0"/>
              <a:buChar char="•"/>
              <a:defRPr/>
            </a:pPr>
            <a:r>
              <a:rPr lang="en-US" dirty="0" smtClean="0"/>
              <a:t>London to Duchy of Nassau Germany</a:t>
            </a:r>
          </a:p>
          <a:p>
            <a:pPr marL="457200" lvl="1" indent="-457200" eaLnBrk="1" hangingPunct="1">
              <a:buClr>
                <a:schemeClr val="hlink"/>
              </a:buClr>
              <a:buFont typeface="Arial" panose="020B0604020202020204" pitchFamily="34" charset="0"/>
              <a:buChar char="•"/>
              <a:defRPr/>
            </a:pPr>
            <a:r>
              <a:rPr lang="en-US" sz="3200" dirty="0"/>
              <a:t>Wise, </a:t>
            </a:r>
            <a:r>
              <a:rPr lang="en-US" sz="3200" dirty="0" err="1"/>
              <a:t>Gager</a:t>
            </a:r>
            <a:r>
              <a:rPr lang="en-US" sz="3200" dirty="0"/>
              <a:t> and La Mountain</a:t>
            </a:r>
          </a:p>
          <a:p>
            <a:pPr lvl="1" eaLnBrk="1" hangingPunct="1">
              <a:buFont typeface="Arial" panose="020B0604020202020204" pitchFamily="34" charset="0"/>
              <a:buChar char="•"/>
              <a:defRPr/>
            </a:pPr>
            <a:r>
              <a:rPr lang="en-US" dirty="0" smtClean="0"/>
              <a:t>1859 set world distance record</a:t>
            </a:r>
          </a:p>
          <a:p>
            <a:pPr lvl="1" eaLnBrk="1" hangingPunct="1">
              <a:buFont typeface="Arial" panose="020B0604020202020204" pitchFamily="34" charset="0"/>
              <a:buChar char="•"/>
              <a:defRPr/>
            </a:pPr>
            <a:r>
              <a:rPr lang="en-US" dirty="0" smtClean="0"/>
              <a:t>St. Louis to Henderson, NY (809 miles)</a:t>
            </a:r>
          </a:p>
          <a:p>
            <a:pPr lvl="1" eaLnBrk="1" hangingPunct="1">
              <a:buFont typeface="Arial" panose="020B0604020202020204" pitchFamily="34" charset="0"/>
              <a:buChar char="•"/>
              <a:defRPr/>
            </a:pPr>
            <a:r>
              <a:rPr lang="en-US" dirty="0" smtClean="0"/>
              <a:t>Record lasted until 1900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500"/>
                                        <p:tgtEl>
                                          <p:spTgt spid="757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Effect transition="in" filter="fade">
                                      <p:cBhvr>
                                        <p:cTn id="12" dur="500"/>
                                        <p:tgtEl>
                                          <p:spTgt spid="757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779">
                                            <p:txEl>
                                              <p:pRg st="3" end="3"/>
                                            </p:txEl>
                                          </p:spTgt>
                                        </p:tgtEl>
                                        <p:attrNameLst>
                                          <p:attrName>style.visibility</p:attrName>
                                        </p:attrNameLst>
                                      </p:cBhvr>
                                      <p:to>
                                        <p:strVal val="visible"/>
                                      </p:to>
                                    </p:set>
                                    <p:animEffect transition="in" filter="fade">
                                      <p:cBhvr>
                                        <p:cTn id="17" dur="500"/>
                                        <p:tgtEl>
                                          <p:spTgt spid="75779">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5779">
                                            <p:txEl>
                                              <p:pRg st="4" end="4"/>
                                            </p:txEl>
                                          </p:spTgt>
                                        </p:tgtEl>
                                        <p:attrNameLst>
                                          <p:attrName>style.visibility</p:attrName>
                                        </p:attrNameLst>
                                      </p:cBhvr>
                                      <p:to>
                                        <p:strVal val="visible"/>
                                      </p:to>
                                    </p:set>
                                    <p:animEffect transition="in" filter="fade">
                                      <p:cBhvr>
                                        <p:cTn id="20" dur="500"/>
                                        <p:tgtEl>
                                          <p:spTgt spid="7577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5779">
                                            <p:txEl>
                                              <p:pRg st="5" end="5"/>
                                            </p:txEl>
                                          </p:spTgt>
                                        </p:tgtEl>
                                        <p:attrNameLst>
                                          <p:attrName>style.visibility</p:attrName>
                                        </p:attrNameLst>
                                      </p:cBhvr>
                                      <p:to>
                                        <p:strVal val="visible"/>
                                      </p:to>
                                    </p:set>
                                    <p:animEffect transition="in" filter="fade">
                                      <p:cBhvr>
                                        <p:cTn id="25" dur="500"/>
                                        <p:tgtEl>
                                          <p:spTgt spid="75779">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5779">
                                            <p:txEl>
                                              <p:pRg st="6" end="6"/>
                                            </p:txEl>
                                          </p:spTgt>
                                        </p:tgtEl>
                                        <p:attrNameLst>
                                          <p:attrName>style.visibility</p:attrName>
                                        </p:attrNameLst>
                                      </p:cBhvr>
                                      <p:to>
                                        <p:strVal val="visible"/>
                                      </p:to>
                                    </p:set>
                                    <p:animEffect transition="in" filter="fade">
                                      <p:cBhvr>
                                        <p:cTn id="28" dur="500"/>
                                        <p:tgtEl>
                                          <p:spTgt spid="75779">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5779">
                                            <p:txEl>
                                              <p:pRg st="7" end="7"/>
                                            </p:txEl>
                                          </p:spTgt>
                                        </p:tgtEl>
                                        <p:attrNameLst>
                                          <p:attrName>style.visibility</p:attrName>
                                        </p:attrNameLst>
                                      </p:cBhvr>
                                      <p:to>
                                        <p:strVal val="visible"/>
                                      </p:to>
                                    </p:set>
                                    <p:animEffect transition="in" filter="fade">
                                      <p:cBhvr>
                                        <p:cTn id="33" dur="500"/>
                                        <p:tgtEl>
                                          <p:spTgt spid="75779">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5779">
                                            <p:txEl>
                                              <p:pRg st="8" end="8"/>
                                            </p:txEl>
                                          </p:spTgt>
                                        </p:tgtEl>
                                        <p:attrNameLst>
                                          <p:attrName>style.visibility</p:attrName>
                                        </p:attrNameLst>
                                      </p:cBhvr>
                                      <p:to>
                                        <p:strVal val="visible"/>
                                      </p:to>
                                    </p:set>
                                    <p:animEffect transition="in" filter="fade">
                                      <p:cBhvr>
                                        <p:cTn id="38" dur="500"/>
                                        <p:tgtEl>
                                          <p:spTgt spid="75779">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75779">
                                            <p:txEl>
                                              <p:pRg st="9" end="9"/>
                                            </p:txEl>
                                          </p:spTgt>
                                        </p:tgtEl>
                                        <p:attrNameLst>
                                          <p:attrName>style.visibility</p:attrName>
                                        </p:attrNameLst>
                                      </p:cBhvr>
                                      <p:to>
                                        <p:strVal val="visible"/>
                                      </p:to>
                                    </p:set>
                                    <p:animEffect transition="in" filter="fade">
                                      <p:cBhvr>
                                        <p:cTn id="43" dur="500"/>
                                        <p:tgtEl>
                                          <p:spTgt spid="75779">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75779">
                                            <p:txEl>
                                              <p:pRg st="10" end="10"/>
                                            </p:txEl>
                                          </p:spTgt>
                                        </p:tgtEl>
                                        <p:attrNameLst>
                                          <p:attrName>style.visibility</p:attrName>
                                        </p:attrNameLst>
                                      </p:cBhvr>
                                      <p:to>
                                        <p:strVal val="visible"/>
                                      </p:to>
                                    </p:set>
                                    <p:animEffect transition="in" filter="fade">
                                      <p:cBhvr>
                                        <p:cTn id="48" dur="500"/>
                                        <p:tgtEl>
                                          <p:spTgt spid="757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dirty="0" smtClean="0"/>
              <a:t>Early Aviation</a:t>
            </a:r>
          </a:p>
        </p:txBody>
      </p:sp>
      <p:sp>
        <p:nvSpPr>
          <p:cNvPr id="67587" name="Rectangle 3"/>
          <p:cNvSpPr>
            <a:spLocks noGrp="1" noRot="1" noChangeArrowheads="1"/>
          </p:cNvSpPr>
          <p:nvPr>
            <p:ph type="body" idx="1"/>
          </p:nvPr>
        </p:nvSpPr>
        <p:spPr/>
        <p:txBody>
          <a:bodyPr/>
          <a:lstStyle/>
          <a:p>
            <a:pPr eaLnBrk="1" hangingPunct="1">
              <a:buFont typeface="Arial" panose="020B0604020202020204" pitchFamily="34" charset="0"/>
              <a:buChar char="•"/>
              <a:defRPr/>
            </a:pPr>
            <a:r>
              <a:rPr lang="en-US" dirty="0" smtClean="0"/>
              <a:t>Leonardo </a:t>
            </a:r>
            <a:r>
              <a:rPr lang="en-US" dirty="0" err="1" smtClean="0"/>
              <a:t>da</a:t>
            </a:r>
            <a:r>
              <a:rPr lang="en-US" dirty="0" smtClean="0"/>
              <a:t> Vinci</a:t>
            </a:r>
          </a:p>
          <a:p>
            <a:pPr lvl="1" eaLnBrk="1" hangingPunct="1">
              <a:buFont typeface="Arial" panose="020B0604020202020204" pitchFamily="34" charset="0"/>
              <a:buChar char="•"/>
              <a:defRPr/>
            </a:pPr>
            <a:r>
              <a:rPr lang="en-US" dirty="0" smtClean="0"/>
              <a:t>Designed several flying machines</a:t>
            </a:r>
          </a:p>
          <a:p>
            <a:pPr lvl="1" eaLnBrk="1" hangingPunct="1">
              <a:buFont typeface="Arial" panose="020B0604020202020204" pitchFamily="34" charset="0"/>
              <a:buChar char="•"/>
              <a:defRPr/>
            </a:pPr>
            <a:r>
              <a:rPr lang="en-US" dirty="0" smtClean="0"/>
              <a:t>Based on flapping-wing like birds</a:t>
            </a:r>
          </a:p>
          <a:p>
            <a:pPr lvl="1" eaLnBrk="1" hangingPunct="1">
              <a:buFont typeface="Arial" panose="020B0604020202020204" pitchFamily="34" charset="0"/>
              <a:buChar char="•"/>
              <a:defRPr/>
            </a:pPr>
            <a:r>
              <a:rPr lang="en-US" dirty="0" smtClean="0"/>
              <a:t>Called </a:t>
            </a:r>
            <a:r>
              <a:rPr lang="en-US" dirty="0" err="1" smtClean="0"/>
              <a:t>ornithopter</a:t>
            </a:r>
            <a:endParaRPr lang="en-US" dirty="0" smtClean="0"/>
          </a:p>
          <a:p>
            <a:pPr lvl="1" eaLnBrk="1" hangingPunct="1">
              <a:buFont typeface="Arial" panose="020B0604020202020204" pitchFamily="34" charset="0"/>
              <a:buChar char="•"/>
              <a:defRPr/>
            </a:pPr>
            <a:r>
              <a:rPr lang="en-US" dirty="0" smtClean="0"/>
              <a:t>Used legs, arms,  and one design used head to power and control aircraft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301625" y="228600"/>
            <a:ext cx="8510588" cy="914400"/>
          </a:xfrm>
        </p:spPr>
        <p:txBody>
          <a:bodyPr/>
          <a:lstStyle/>
          <a:p>
            <a:pPr eaLnBrk="1" hangingPunct="1">
              <a:defRPr/>
            </a:pPr>
            <a:r>
              <a:rPr lang="en-US" dirty="0" smtClean="0"/>
              <a:t>Crossing the Atlantic</a:t>
            </a:r>
          </a:p>
        </p:txBody>
      </p:sp>
      <p:sp>
        <p:nvSpPr>
          <p:cNvPr id="59395" name="Rectangle 3"/>
          <p:cNvSpPr>
            <a:spLocks noGrp="1" noRot="1" noChangeArrowheads="1"/>
          </p:cNvSpPr>
          <p:nvPr>
            <p:ph type="body" idx="1"/>
          </p:nvPr>
        </p:nvSpPr>
        <p:spPr>
          <a:xfrm>
            <a:off x="304800" y="1219200"/>
            <a:ext cx="8540750" cy="4422775"/>
          </a:xfrm>
        </p:spPr>
        <p:txBody>
          <a:bodyPr/>
          <a:lstStyle/>
          <a:p>
            <a:pPr eaLnBrk="1" hangingPunct="1">
              <a:buFont typeface="Arial" panose="020B0604020202020204" pitchFamily="34" charset="0"/>
              <a:buChar char="•"/>
              <a:defRPr/>
            </a:pPr>
            <a:r>
              <a:rPr lang="en-US" dirty="0" smtClean="0"/>
              <a:t>Popular challenge in mid 1800s</a:t>
            </a:r>
          </a:p>
          <a:p>
            <a:pPr lvl="1" eaLnBrk="1" hangingPunct="1">
              <a:buFont typeface="Arial" panose="020B0604020202020204" pitchFamily="34" charset="0"/>
              <a:buChar char="•"/>
              <a:defRPr/>
            </a:pPr>
            <a:r>
              <a:rPr lang="en-US" dirty="0" smtClean="0"/>
              <a:t>John Wise  pursued dream for decades</a:t>
            </a:r>
          </a:p>
          <a:p>
            <a:pPr eaLnBrk="1" hangingPunct="1">
              <a:buFont typeface="Arial" panose="020B0604020202020204" pitchFamily="34" charset="0"/>
              <a:buChar char="•"/>
              <a:defRPr/>
            </a:pPr>
            <a:r>
              <a:rPr lang="en-US" dirty="0" smtClean="0"/>
              <a:t>First successful Atlantic Crossing</a:t>
            </a:r>
          </a:p>
          <a:p>
            <a:pPr lvl="1" eaLnBrk="1" hangingPunct="1">
              <a:buFont typeface="Arial" panose="020B0604020202020204" pitchFamily="34" charset="0"/>
              <a:buChar char="•"/>
              <a:defRPr/>
            </a:pPr>
            <a:r>
              <a:rPr lang="en-US" dirty="0" smtClean="0"/>
              <a:t>10 Aug 1978</a:t>
            </a:r>
          </a:p>
          <a:p>
            <a:pPr lvl="1" eaLnBrk="1" hangingPunct="1">
              <a:buFont typeface="Arial" panose="020B0604020202020204" pitchFamily="34" charset="0"/>
              <a:buChar char="•"/>
              <a:defRPr/>
            </a:pPr>
            <a:r>
              <a:rPr lang="en-US" dirty="0" smtClean="0"/>
              <a:t>Double Eagle II</a:t>
            </a:r>
          </a:p>
          <a:p>
            <a:pPr lvl="1" eaLnBrk="1" hangingPunct="1">
              <a:buFont typeface="Arial" panose="020B0604020202020204" pitchFamily="34" charset="0"/>
              <a:buChar char="•"/>
              <a:defRPr/>
            </a:pPr>
            <a:r>
              <a:rPr lang="en-US" dirty="0" smtClean="0"/>
              <a:t>Ben </a:t>
            </a:r>
            <a:r>
              <a:rPr lang="en-US" dirty="0" err="1" smtClean="0"/>
              <a:t>Abruzzo</a:t>
            </a:r>
            <a:r>
              <a:rPr lang="en-US" dirty="0" smtClean="0"/>
              <a:t>, </a:t>
            </a:r>
            <a:r>
              <a:rPr lang="en-US" dirty="0" err="1" smtClean="0"/>
              <a:t>Maxie</a:t>
            </a:r>
            <a:r>
              <a:rPr lang="en-US" dirty="0" smtClean="0"/>
              <a:t> Anderson, and Larry Newman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anim calcmode="lin" valueType="num">
                                      <p:cBhvr additive="base">
                                        <p:cTn id="7"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anim calcmode="lin" valueType="num">
                                      <p:cBhvr additive="base">
                                        <p:cTn id="13"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9395">
                                            <p:txEl>
                                              <p:pRg st="4" end="4"/>
                                            </p:txEl>
                                          </p:spTgt>
                                        </p:tgtEl>
                                        <p:attrNameLst>
                                          <p:attrName>style.visibility</p:attrName>
                                        </p:attrNameLst>
                                      </p:cBhvr>
                                      <p:to>
                                        <p:strVal val="visible"/>
                                      </p:to>
                                    </p:set>
                                    <p:anim calcmode="lin" valueType="num">
                                      <p:cBhvr additive="base">
                                        <p:cTn id="19"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9395">
                                            <p:txEl>
                                              <p:pRg st="5" end="5"/>
                                            </p:txEl>
                                          </p:spTgt>
                                        </p:tgtEl>
                                        <p:attrNameLst>
                                          <p:attrName>style.visibility</p:attrName>
                                        </p:attrNameLst>
                                      </p:cBhvr>
                                      <p:to>
                                        <p:strVal val="visible"/>
                                      </p:to>
                                    </p:set>
                                    <p:anim calcmode="lin" valueType="num">
                                      <p:cBhvr additive="base">
                                        <p:cTn id="23"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Military Aviation Developments</a:t>
            </a:r>
          </a:p>
        </p:txBody>
      </p:sp>
      <p:sp>
        <p:nvSpPr>
          <p:cNvPr id="60419" name="Rectangle 3"/>
          <p:cNvSpPr>
            <a:spLocks noGrp="1" noRot="1" noChangeArrowheads="1"/>
          </p:cNvSpPr>
          <p:nvPr>
            <p:ph type="body" idx="1"/>
          </p:nvPr>
        </p:nvSpPr>
        <p:spPr>
          <a:xfrm>
            <a:off x="304800" y="1143000"/>
            <a:ext cx="8540750" cy="5562600"/>
          </a:xfrm>
        </p:spPr>
        <p:txBody>
          <a:bodyPr/>
          <a:lstStyle/>
          <a:p>
            <a:pPr eaLnBrk="1" hangingPunct="1">
              <a:buFont typeface="Arial" panose="020B0604020202020204" pitchFamily="34" charset="0"/>
              <a:buChar char="•"/>
              <a:defRPr/>
            </a:pPr>
            <a:r>
              <a:rPr lang="en-US" dirty="0" smtClean="0"/>
              <a:t>Austria</a:t>
            </a:r>
          </a:p>
          <a:p>
            <a:pPr lvl="1" eaLnBrk="1" hangingPunct="1">
              <a:buFont typeface="Arial" panose="020B0604020202020204" pitchFamily="34" charset="0"/>
              <a:buChar char="•"/>
              <a:defRPr/>
            </a:pPr>
            <a:r>
              <a:rPr lang="en-US" dirty="0" smtClean="0"/>
              <a:t>Venice 1849</a:t>
            </a:r>
          </a:p>
          <a:p>
            <a:pPr lvl="2" eaLnBrk="1" hangingPunct="1">
              <a:buFont typeface="Arial" panose="020B0604020202020204" pitchFamily="34" charset="0"/>
              <a:buChar char="•"/>
              <a:defRPr/>
            </a:pPr>
            <a:r>
              <a:rPr lang="en-US" dirty="0" smtClean="0"/>
              <a:t>Launched unmanned balloons carrying bombs</a:t>
            </a:r>
          </a:p>
          <a:p>
            <a:pPr lvl="1" eaLnBrk="1" hangingPunct="1">
              <a:buFont typeface="Arial" panose="020B0604020202020204" pitchFamily="34" charset="0"/>
              <a:buChar char="•"/>
              <a:defRPr/>
            </a:pPr>
            <a:r>
              <a:rPr lang="en-US" dirty="0" smtClean="0"/>
              <a:t>Paris under siege in 1870 - 1871</a:t>
            </a:r>
          </a:p>
          <a:p>
            <a:pPr lvl="2" eaLnBrk="1" hangingPunct="1">
              <a:buFont typeface="Arial" panose="020B0604020202020204" pitchFamily="34" charset="0"/>
              <a:buChar char="•"/>
              <a:defRPr/>
            </a:pPr>
            <a:r>
              <a:rPr lang="en-US" dirty="0" smtClean="0"/>
              <a:t>Carried passengers, mail, and propaganda</a:t>
            </a:r>
          </a:p>
          <a:p>
            <a:pPr eaLnBrk="1" hangingPunct="1">
              <a:buFont typeface="Arial" panose="020B0604020202020204" pitchFamily="34" charset="0"/>
              <a:buChar char="•"/>
              <a:defRPr/>
            </a:pPr>
            <a:r>
              <a:rPr lang="en-US" dirty="0" smtClean="0"/>
              <a:t>United States</a:t>
            </a:r>
          </a:p>
          <a:p>
            <a:pPr lvl="1" eaLnBrk="1" hangingPunct="1">
              <a:buFont typeface="Arial" panose="020B0604020202020204" pitchFamily="34" charset="0"/>
              <a:buChar char="•"/>
              <a:defRPr/>
            </a:pPr>
            <a:r>
              <a:rPr lang="en-US" dirty="0" smtClean="0"/>
              <a:t>Civil War (North)</a:t>
            </a:r>
          </a:p>
          <a:p>
            <a:pPr lvl="2" eaLnBrk="1" hangingPunct="1">
              <a:buFont typeface="Arial" panose="020B0604020202020204" pitchFamily="34" charset="0"/>
              <a:buChar char="•"/>
              <a:defRPr/>
            </a:pPr>
            <a:r>
              <a:rPr lang="en-US" dirty="0" smtClean="0"/>
              <a:t>Developed aerial reconnaissance techniques</a:t>
            </a:r>
          </a:p>
          <a:p>
            <a:pPr lvl="2" eaLnBrk="1" hangingPunct="1">
              <a:buFont typeface="Arial" panose="020B0604020202020204" pitchFamily="34" charset="0"/>
              <a:buChar char="•"/>
              <a:defRPr/>
            </a:pPr>
            <a:r>
              <a:rPr lang="en-US" dirty="0" smtClean="0"/>
              <a:t>1861 – directed artillery fire during siege of Washington</a:t>
            </a:r>
          </a:p>
          <a:p>
            <a:pPr lvl="2" eaLnBrk="1" hangingPunct="1">
              <a:buFont typeface="Arial" panose="020B0604020202020204" pitchFamily="34" charset="0"/>
              <a:buChar char="•"/>
              <a:defRPr/>
            </a:pPr>
            <a:r>
              <a:rPr lang="en-US" dirty="0" smtClean="0"/>
              <a:t>Coal barge “</a:t>
            </a:r>
            <a:r>
              <a:rPr lang="en-US" dirty="0" err="1" smtClean="0"/>
              <a:t>Custis</a:t>
            </a:r>
            <a:r>
              <a:rPr lang="en-US" dirty="0" smtClean="0"/>
              <a:t>” converted to balloon carrier</a:t>
            </a:r>
          </a:p>
          <a:p>
            <a:pPr lvl="2" eaLnBrk="1" hangingPunct="1">
              <a:buFont typeface="Arial" panose="020B0604020202020204" pitchFamily="34" charset="0"/>
              <a:buChar char="•"/>
              <a:defRPr/>
            </a:pPr>
            <a:r>
              <a:rPr lang="en-US" dirty="0" smtClean="0"/>
              <a:t>Disbanded in 1863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1000"/>
                                        <p:tgtEl>
                                          <p:spTgt spid="60419">
                                            <p:txEl>
                                              <p:pRg st="0" end="0"/>
                                            </p:txEl>
                                          </p:spTgt>
                                        </p:tgtEl>
                                      </p:cBhvr>
                                    </p:animEffect>
                                    <p:anim calcmode="lin" valueType="num">
                                      <p:cBhvr>
                                        <p:cTn id="8" dur="10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Effect transition="in" filter="fade">
                                      <p:cBhvr>
                                        <p:cTn id="14" dur="1000"/>
                                        <p:tgtEl>
                                          <p:spTgt spid="60419">
                                            <p:txEl>
                                              <p:pRg st="1" end="1"/>
                                            </p:txEl>
                                          </p:spTgt>
                                        </p:tgtEl>
                                      </p:cBhvr>
                                    </p:animEffect>
                                    <p:anim calcmode="lin" valueType="num">
                                      <p:cBhvr>
                                        <p:cTn id="15" dur="10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041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Effect transition="in" filter="fade">
                                      <p:cBhvr>
                                        <p:cTn id="19" dur="1000"/>
                                        <p:tgtEl>
                                          <p:spTgt spid="60419">
                                            <p:txEl>
                                              <p:pRg st="2" end="2"/>
                                            </p:txEl>
                                          </p:spTgt>
                                        </p:tgtEl>
                                      </p:cBhvr>
                                    </p:animEffect>
                                    <p:anim calcmode="lin" valueType="num">
                                      <p:cBhvr>
                                        <p:cTn id="20" dur="10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04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0419">
                                            <p:txEl>
                                              <p:pRg st="3" end="3"/>
                                            </p:txEl>
                                          </p:spTgt>
                                        </p:tgtEl>
                                        <p:attrNameLst>
                                          <p:attrName>style.visibility</p:attrName>
                                        </p:attrNameLst>
                                      </p:cBhvr>
                                      <p:to>
                                        <p:strVal val="visible"/>
                                      </p:to>
                                    </p:set>
                                    <p:animEffect transition="in" filter="fade">
                                      <p:cBhvr>
                                        <p:cTn id="26" dur="1000"/>
                                        <p:tgtEl>
                                          <p:spTgt spid="60419">
                                            <p:txEl>
                                              <p:pRg st="3" end="3"/>
                                            </p:txEl>
                                          </p:spTgt>
                                        </p:tgtEl>
                                      </p:cBhvr>
                                    </p:animEffect>
                                    <p:anim calcmode="lin" valueType="num">
                                      <p:cBhvr>
                                        <p:cTn id="27" dur="10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60419">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Effect transition="in" filter="fade">
                                      <p:cBhvr>
                                        <p:cTn id="31" dur="1000"/>
                                        <p:tgtEl>
                                          <p:spTgt spid="60419">
                                            <p:txEl>
                                              <p:pRg st="4" end="4"/>
                                            </p:txEl>
                                          </p:spTgt>
                                        </p:tgtEl>
                                      </p:cBhvr>
                                    </p:animEffect>
                                    <p:anim calcmode="lin" valueType="num">
                                      <p:cBhvr>
                                        <p:cTn id="32" dur="10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04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0419">
                                            <p:txEl>
                                              <p:pRg st="5" end="5"/>
                                            </p:txEl>
                                          </p:spTgt>
                                        </p:tgtEl>
                                        <p:attrNameLst>
                                          <p:attrName>style.visibility</p:attrName>
                                        </p:attrNameLst>
                                      </p:cBhvr>
                                      <p:to>
                                        <p:strVal val="visible"/>
                                      </p:to>
                                    </p:set>
                                    <p:animEffect transition="in" filter="fade">
                                      <p:cBhvr>
                                        <p:cTn id="38" dur="1000"/>
                                        <p:tgtEl>
                                          <p:spTgt spid="60419">
                                            <p:txEl>
                                              <p:pRg st="5" end="5"/>
                                            </p:txEl>
                                          </p:spTgt>
                                        </p:tgtEl>
                                      </p:cBhvr>
                                    </p:animEffect>
                                    <p:anim calcmode="lin" valueType="num">
                                      <p:cBhvr>
                                        <p:cTn id="39" dur="10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04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60419">
                                            <p:txEl>
                                              <p:pRg st="6" end="6"/>
                                            </p:txEl>
                                          </p:spTgt>
                                        </p:tgtEl>
                                        <p:attrNameLst>
                                          <p:attrName>style.visibility</p:attrName>
                                        </p:attrNameLst>
                                      </p:cBhvr>
                                      <p:to>
                                        <p:strVal val="visible"/>
                                      </p:to>
                                    </p:set>
                                    <p:animEffect transition="in" filter="fade">
                                      <p:cBhvr>
                                        <p:cTn id="45" dur="1000"/>
                                        <p:tgtEl>
                                          <p:spTgt spid="60419">
                                            <p:txEl>
                                              <p:pRg st="6" end="6"/>
                                            </p:txEl>
                                          </p:spTgt>
                                        </p:tgtEl>
                                      </p:cBhvr>
                                    </p:animEffect>
                                    <p:anim calcmode="lin" valueType="num">
                                      <p:cBhvr>
                                        <p:cTn id="46" dur="10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604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60419">
                                            <p:txEl>
                                              <p:pRg st="7" end="7"/>
                                            </p:txEl>
                                          </p:spTgt>
                                        </p:tgtEl>
                                        <p:attrNameLst>
                                          <p:attrName>style.visibility</p:attrName>
                                        </p:attrNameLst>
                                      </p:cBhvr>
                                      <p:to>
                                        <p:strVal val="visible"/>
                                      </p:to>
                                    </p:set>
                                    <p:animEffect transition="in" filter="fade">
                                      <p:cBhvr>
                                        <p:cTn id="52" dur="1000"/>
                                        <p:tgtEl>
                                          <p:spTgt spid="60419">
                                            <p:txEl>
                                              <p:pRg st="7" end="7"/>
                                            </p:txEl>
                                          </p:spTgt>
                                        </p:tgtEl>
                                      </p:cBhvr>
                                    </p:animEffect>
                                    <p:anim calcmode="lin" valueType="num">
                                      <p:cBhvr>
                                        <p:cTn id="53" dur="10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604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60419">
                                            <p:txEl>
                                              <p:pRg st="8" end="8"/>
                                            </p:txEl>
                                          </p:spTgt>
                                        </p:tgtEl>
                                        <p:attrNameLst>
                                          <p:attrName>style.visibility</p:attrName>
                                        </p:attrNameLst>
                                      </p:cBhvr>
                                      <p:to>
                                        <p:strVal val="visible"/>
                                      </p:to>
                                    </p:set>
                                    <p:animEffect transition="in" filter="fade">
                                      <p:cBhvr>
                                        <p:cTn id="59" dur="1000"/>
                                        <p:tgtEl>
                                          <p:spTgt spid="60419">
                                            <p:txEl>
                                              <p:pRg st="8" end="8"/>
                                            </p:txEl>
                                          </p:spTgt>
                                        </p:tgtEl>
                                      </p:cBhvr>
                                    </p:animEffect>
                                    <p:anim calcmode="lin" valueType="num">
                                      <p:cBhvr>
                                        <p:cTn id="60" dur="1000" fill="hold"/>
                                        <p:tgtEl>
                                          <p:spTgt spid="60419">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6041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60419">
                                            <p:txEl>
                                              <p:pRg st="9" end="9"/>
                                            </p:txEl>
                                          </p:spTgt>
                                        </p:tgtEl>
                                        <p:attrNameLst>
                                          <p:attrName>style.visibility</p:attrName>
                                        </p:attrNameLst>
                                      </p:cBhvr>
                                      <p:to>
                                        <p:strVal val="visible"/>
                                      </p:to>
                                    </p:set>
                                    <p:animEffect transition="in" filter="fade">
                                      <p:cBhvr>
                                        <p:cTn id="66" dur="1000"/>
                                        <p:tgtEl>
                                          <p:spTgt spid="60419">
                                            <p:txEl>
                                              <p:pRg st="9" end="9"/>
                                            </p:txEl>
                                          </p:spTgt>
                                        </p:tgtEl>
                                      </p:cBhvr>
                                    </p:animEffect>
                                    <p:anim calcmode="lin" valueType="num">
                                      <p:cBhvr>
                                        <p:cTn id="67" dur="1000" fill="hold"/>
                                        <p:tgtEl>
                                          <p:spTgt spid="60419">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6041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60419">
                                            <p:txEl>
                                              <p:pRg st="10" end="10"/>
                                            </p:txEl>
                                          </p:spTgt>
                                        </p:tgtEl>
                                        <p:attrNameLst>
                                          <p:attrName>style.visibility</p:attrName>
                                        </p:attrNameLst>
                                      </p:cBhvr>
                                      <p:to>
                                        <p:strVal val="visible"/>
                                      </p:to>
                                    </p:set>
                                    <p:animEffect transition="in" filter="fade">
                                      <p:cBhvr>
                                        <p:cTn id="73" dur="1000"/>
                                        <p:tgtEl>
                                          <p:spTgt spid="60419">
                                            <p:txEl>
                                              <p:pRg st="10" end="10"/>
                                            </p:txEl>
                                          </p:spTgt>
                                        </p:tgtEl>
                                      </p:cBhvr>
                                    </p:animEffect>
                                    <p:anim calcmode="lin" valueType="num">
                                      <p:cBhvr>
                                        <p:cTn id="74" dur="1000" fill="hold"/>
                                        <p:tgtEl>
                                          <p:spTgt spid="60419">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6041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301625" y="228600"/>
            <a:ext cx="8510588" cy="990600"/>
          </a:xfrm>
        </p:spPr>
        <p:txBody>
          <a:bodyPr/>
          <a:lstStyle/>
          <a:p>
            <a:pPr eaLnBrk="1" hangingPunct="1">
              <a:defRPr/>
            </a:pPr>
            <a:r>
              <a:rPr lang="en-US" dirty="0" smtClean="0"/>
              <a:t>Military Aviation Developments</a:t>
            </a:r>
          </a:p>
        </p:txBody>
      </p:sp>
      <p:pic>
        <p:nvPicPr>
          <p:cNvPr id="23555" name="Picture 2" descr="http://upload.wikimedia.org/wikipedia/commons/thumb/3/35/Balloon_barge.jpg/220px-Balloon_barg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054100"/>
            <a:ext cx="3733800" cy="580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914400"/>
          </a:xfrm>
        </p:spPr>
        <p:txBody>
          <a:bodyPr/>
          <a:lstStyle/>
          <a:p>
            <a:pPr eaLnBrk="1" hangingPunct="1">
              <a:defRPr/>
            </a:pPr>
            <a:r>
              <a:rPr lang="en-US" dirty="0" smtClean="0"/>
              <a:t>Exploration</a:t>
            </a:r>
          </a:p>
        </p:txBody>
      </p:sp>
      <p:sp>
        <p:nvSpPr>
          <p:cNvPr id="88067" name="Rectangle 3"/>
          <p:cNvSpPr>
            <a:spLocks noGrp="1" noRot="1" noChangeArrowheads="1"/>
          </p:cNvSpPr>
          <p:nvPr>
            <p:ph type="body" idx="1"/>
          </p:nvPr>
        </p:nvSpPr>
        <p:spPr>
          <a:xfrm>
            <a:off x="301625" y="1143000"/>
            <a:ext cx="8842375" cy="5715000"/>
          </a:xfrm>
        </p:spPr>
        <p:txBody>
          <a:bodyPr/>
          <a:lstStyle/>
          <a:p>
            <a:pPr eaLnBrk="1" hangingPunct="1">
              <a:buFont typeface="Arial" panose="020B0604020202020204" pitchFamily="34" charset="0"/>
              <a:buChar char="•"/>
              <a:defRPr/>
            </a:pPr>
            <a:r>
              <a:rPr lang="en-US" dirty="0" smtClean="0"/>
              <a:t>Andree’s North Pole attempts</a:t>
            </a:r>
          </a:p>
          <a:p>
            <a:pPr lvl="1" eaLnBrk="1" hangingPunct="1">
              <a:buFont typeface="Arial" panose="020B0604020202020204" pitchFamily="34" charset="0"/>
              <a:buChar char="•"/>
              <a:defRPr/>
            </a:pPr>
            <a:r>
              <a:rPr lang="en-US" dirty="0" smtClean="0"/>
              <a:t>1</a:t>
            </a:r>
            <a:r>
              <a:rPr lang="en-US" baseline="30000" dirty="0" smtClean="0"/>
              <a:t>st</a:t>
            </a:r>
            <a:r>
              <a:rPr lang="en-US" dirty="0" smtClean="0"/>
              <a:t>  attempt – 1896</a:t>
            </a:r>
          </a:p>
          <a:p>
            <a:pPr lvl="2" eaLnBrk="1" hangingPunct="1">
              <a:buFont typeface="Arial" panose="020B0604020202020204" pitchFamily="34" charset="0"/>
              <a:buChar char="•"/>
              <a:defRPr/>
            </a:pPr>
            <a:r>
              <a:rPr lang="en-US" dirty="0" smtClean="0"/>
              <a:t>Unfavorable winds delayed launching</a:t>
            </a:r>
          </a:p>
          <a:p>
            <a:pPr lvl="2" eaLnBrk="1" hangingPunct="1">
              <a:buFont typeface="Arial" panose="020B0604020202020204" pitchFamily="34" charset="0"/>
              <a:buChar char="•"/>
              <a:defRPr/>
            </a:pPr>
            <a:r>
              <a:rPr lang="en-US" dirty="0" smtClean="0"/>
              <a:t>Gas leaked out</a:t>
            </a:r>
          </a:p>
          <a:p>
            <a:pPr lvl="2" eaLnBrk="1" hangingPunct="1">
              <a:buFont typeface="Arial" panose="020B0604020202020204" pitchFamily="34" charset="0"/>
              <a:buChar char="•"/>
              <a:defRPr/>
            </a:pPr>
            <a:r>
              <a:rPr lang="en-US" dirty="0" smtClean="0"/>
              <a:t>Abandoned attempt</a:t>
            </a:r>
          </a:p>
          <a:p>
            <a:pPr lvl="1" eaLnBrk="1" hangingPunct="1">
              <a:buFont typeface="Arial" panose="020B0604020202020204" pitchFamily="34" charset="0"/>
              <a:buChar char="•"/>
              <a:defRPr/>
            </a:pPr>
            <a:r>
              <a:rPr lang="en-US" dirty="0" smtClean="0"/>
              <a:t>2</a:t>
            </a:r>
            <a:r>
              <a:rPr lang="en-US" baseline="30000" dirty="0" smtClean="0"/>
              <a:t>nd</a:t>
            </a:r>
            <a:r>
              <a:rPr lang="en-US" dirty="0" smtClean="0"/>
              <a:t> attempt – 11 Jul 1897</a:t>
            </a:r>
          </a:p>
          <a:p>
            <a:pPr lvl="2" eaLnBrk="1" hangingPunct="1">
              <a:buFont typeface="Arial" panose="020B0604020202020204" pitchFamily="34" charset="0"/>
              <a:buChar char="•"/>
              <a:defRPr/>
            </a:pPr>
            <a:r>
              <a:rPr lang="en-US" dirty="0" smtClean="0"/>
              <a:t>Expedition disappeared</a:t>
            </a:r>
          </a:p>
          <a:p>
            <a:pPr lvl="2" eaLnBrk="1" hangingPunct="1">
              <a:buFont typeface="Arial" panose="020B0604020202020204" pitchFamily="34" charset="0"/>
              <a:buChar char="•"/>
              <a:defRPr/>
            </a:pPr>
            <a:r>
              <a:rPr lang="en-US" dirty="0" smtClean="0"/>
              <a:t>1930 expedition discovered bodies 500 miles from pole</a:t>
            </a:r>
          </a:p>
          <a:p>
            <a:pPr lvl="2" eaLnBrk="1" hangingPunct="1">
              <a:buFont typeface="Arial" panose="020B0604020202020204" pitchFamily="34" charset="0"/>
              <a:buChar char="•"/>
              <a:defRPr/>
            </a:pPr>
            <a:r>
              <a:rPr lang="en-US" dirty="0" smtClean="0"/>
              <a:t>Diaries helped piece events together</a:t>
            </a:r>
          </a:p>
          <a:p>
            <a:pPr eaLnBrk="1" hangingPunct="1">
              <a:buFont typeface="Arial" panose="020B0604020202020204"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barn(inVertical)">
                                      <p:cBhvr>
                                        <p:cTn id="7" dur="500"/>
                                        <p:tgtEl>
                                          <p:spTgt spid="880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barn(inVertical)">
                                      <p:cBhvr>
                                        <p:cTn id="12" dur="500"/>
                                        <p:tgtEl>
                                          <p:spTgt spid="880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8067">
                                            <p:txEl>
                                              <p:pRg st="3" end="3"/>
                                            </p:txEl>
                                          </p:spTgt>
                                        </p:tgtEl>
                                        <p:attrNameLst>
                                          <p:attrName>style.visibility</p:attrName>
                                        </p:attrNameLst>
                                      </p:cBhvr>
                                      <p:to>
                                        <p:strVal val="visible"/>
                                      </p:to>
                                    </p:set>
                                    <p:animEffect transition="in" filter="barn(inVertical)">
                                      <p:cBhvr>
                                        <p:cTn id="17" dur="500"/>
                                        <p:tgtEl>
                                          <p:spTgt spid="880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8067">
                                            <p:txEl>
                                              <p:pRg st="4" end="4"/>
                                            </p:txEl>
                                          </p:spTgt>
                                        </p:tgtEl>
                                        <p:attrNameLst>
                                          <p:attrName>style.visibility</p:attrName>
                                        </p:attrNameLst>
                                      </p:cBhvr>
                                      <p:to>
                                        <p:strVal val="visible"/>
                                      </p:to>
                                    </p:set>
                                    <p:animEffect transition="in" filter="barn(inVertical)">
                                      <p:cBhvr>
                                        <p:cTn id="22" dur="500"/>
                                        <p:tgtEl>
                                          <p:spTgt spid="880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8067">
                                            <p:txEl>
                                              <p:pRg st="5" end="5"/>
                                            </p:txEl>
                                          </p:spTgt>
                                        </p:tgtEl>
                                        <p:attrNameLst>
                                          <p:attrName>style.visibility</p:attrName>
                                        </p:attrNameLst>
                                      </p:cBhvr>
                                      <p:to>
                                        <p:strVal val="visible"/>
                                      </p:to>
                                    </p:set>
                                    <p:animEffect transition="in" filter="barn(inVertical)">
                                      <p:cBhvr>
                                        <p:cTn id="27" dur="500"/>
                                        <p:tgtEl>
                                          <p:spTgt spid="880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8067">
                                            <p:txEl>
                                              <p:pRg st="6" end="6"/>
                                            </p:txEl>
                                          </p:spTgt>
                                        </p:tgtEl>
                                        <p:attrNameLst>
                                          <p:attrName>style.visibility</p:attrName>
                                        </p:attrNameLst>
                                      </p:cBhvr>
                                      <p:to>
                                        <p:strVal val="visible"/>
                                      </p:to>
                                    </p:set>
                                    <p:animEffect transition="in" filter="barn(inVertical)">
                                      <p:cBhvr>
                                        <p:cTn id="32" dur="500"/>
                                        <p:tgtEl>
                                          <p:spTgt spid="880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8067">
                                            <p:txEl>
                                              <p:pRg st="7" end="7"/>
                                            </p:txEl>
                                          </p:spTgt>
                                        </p:tgtEl>
                                        <p:attrNameLst>
                                          <p:attrName>style.visibility</p:attrName>
                                        </p:attrNameLst>
                                      </p:cBhvr>
                                      <p:to>
                                        <p:strVal val="visible"/>
                                      </p:to>
                                    </p:set>
                                    <p:animEffect transition="in" filter="barn(inVertical)">
                                      <p:cBhvr>
                                        <p:cTn id="37" dur="500"/>
                                        <p:tgtEl>
                                          <p:spTgt spid="88067">
                                            <p:txEl>
                                              <p:pRg st="7" end="7"/>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88067">
                                            <p:txEl>
                                              <p:pRg st="8" end="8"/>
                                            </p:txEl>
                                          </p:spTgt>
                                        </p:tgtEl>
                                        <p:attrNameLst>
                                          <p:attrName>style.visibility</p:attrName>
                                        </p:attrNameLst>
                                      </p:cBhvr>
                                      <p:to>
                                        <p:strVal val="visible"/>
                                      </p:to>
                                    </p:set>
                                    <p:animEffect transition="in" filter="barn(inVertical)">
                                      <p:cBhvr>
                                        <p:cTn id="40" dur="500"/>
                                        <p:tgtEl>
                                          <p:spTgt spid="880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914400"/>
          </a:xfrm>
        </p:spPr>
        <p:txBody>
          <a:bodyPr/>
          <a:lstStyle/>
          <a:p>
            <a:pPr eaLnBrk="1" hangingPunct="1">
              <a:defRPr/>
            </a:pPr>
            <a:r>
              <a:rPr lang="en-US" dirty="0" smtClean="0"/>
              <a:t>Dirigibles/Airships</a:t>
            </a:r>
          </a:p>
        </p:txBody>
      </p:sp>
      <p:sp>
        <p:nvSpPr>
          <p:cNvPr id="88067" name="Rectangle 3"/>
          <p:cNvSpPr>
            <a:spLocks noGrp="1" noRot="1" noChangeArrowheads="1"/>
          </p:cNvSpPr>
          <p:nvPr>
            <p:ph type="body" idx="1"/>
          </p:nvPr>
        </p:nvSpPr>
        <p:spPr>
          <a:xfrm>
            <a:off x="301625" y="1143000"/>
            <a:ext cx="8842375" cy="5715000"/>
          </a:xfrm>
        </p:spPr>
        <p:txBody>
          <a:bodyPr/>
          <a:lstStyle/>
          <a:p>
            <a:pPr eaLnBrk="1" hangingPunct="1">
              <a:buFont typeface="Arial" panose="020B0604020202020204" pitchFamily="34" charset="0"/>
              <a:buChar char="•"/>
              <a:defRPr/>
            </a:pPr>
            <a:r>
              <a:rPr lang="en-US" dirty="0" smtClean="0"/>
              <a:t>Dirigible</a:t>
            </a:r>
          </a:p>
          <a:p>
            <a:pPr lvl="1" eaLnBrk="1" hangingPunct="1">
              <a:buFont typeface="Arial" panose="020B0604020202020204" pitchFamily="34" charset="0"/>
              <a:buChar char="•"/>
              <a:defRPr/>
            </a:pPr>
            <a:r>
              <a:rPr lang="en-US" dirty="0" smtClean="0"/>
              <a:t>Non-rigid frame</a:t>
            </a:r>
          </a:p>
          <a:p>
            <a:pPr lvl="1" eaLnBrk="1" hangingPunct="1">
              <a:buFont typeface="Arial" panose="020B0604020202020204" pitchFamily="34" charset="0"/>
              <a:buChar char="•"/>
              <a:defRPr/>
            </a:pPr>
            <a:r>
              <a:rPr lang="en-US" dirty="0" smtClean="0"/>
              <a:t>Balloon with sufficient power to overcome the resistance of air</a:t>
            </a:r>
          </a:p>
          <a:p>
            <a:pPr lvl="1" eaLnBrk="1" hangingPunct="1">
              <a:buFont typeface="Arial" panose="020B0604020202020204" pitchFamily="34" charset="0"/>
              <a:buChar char="•"/>
              <a:defRPr/>
            </a:pPr>
            <a:r>
              <a:rPr lang="en-US" dirty="0" smtClean="0"/>
              <a:t>Aircraft that can be directed or steered</a:t>
            </a:r>
          </a:p>
          <a:p>
            <a:pPr eaLnBrk="1" hangingPunct="1">
              <a:buFont typeface="Arial" panose="020B0604020202020204" pitchFamily="34" charset="0"/>
              <a:buChar char="•"/>
              <a:defRPr/>
            </a:pPr>
            <a:r>
              <a:rPr lang="en-US" dirty="0" smtClean="0"/>
              <a:t>Airship</a:t>
            </a:r>
          </a:p>
          <a:p>
            <a:pPr lvl="1" eaLnBrk="1" hangingPunct="1">
              <a:buFont typeface="Arial" panose="020B0604020202020204" pitchFamily="34" charset="0"/>
              <a:buChar char="•"/>
              <a:defRPr/>
            </a:pPr>
            <a:r>
              <a:rPr lang="en-US" dirty="0" smtClean="0"/>
              <a:t>Dirigible balloon that has semi-rigid or rigid internal frame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8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914400"/>
          </a:xfrm>
        </p:spPr>
        <p:txBody>
          <a:bodyPr/>
          <a:lstStyle/>
          <a:p>
            <a:pPr eaLnBrk="1" hangingPunct="1">
              <a:defRPr/>
            </a:pPr>
            <a:r>
              <a:rPr lang="en-US" dirty="0" smtClean="0"/>
              <a:t>Dirigibles/Airships</a:t>
            </a:r>
          </a:p>
        </p:txBody>
      </p:sp>
      <p:sp>
        <p:nvSpPr>
          <p:cNvPr id="88067" name="Rectangle 3"/>
          <p:cNvSpPr>
            <a:spLocks noGrp="1" noRot="1" noChangeArrowheads="1"/>
          </p:cNvSpPr>
          <p:nvPr>
            <p:ph type="body" idx="1"/>
          </p:nvPr>
        </p:nvSpPr>
        <p:spPr>
          <a:xfrm>
            <a:off x="301625" y="1143000"/>
            <a:ext cx="8842375" cy="5715000"/>
          </a:xfrm>
        </p:spPr>
        <p:txBody>
          <a:bodyPr/>
          <a:lstStyle/>
          <a:p>
            <a:pPr eaLnBrk="1" hangingPunct="1">
              <a:buFont typeface="Arial" panose="020B0604020202020204" pitchFamily="34" charset="0"/>
              <a:buChar char="•"/>
              <a:defRPr/>
            </a:pPr>
            <a:r>
              <a:rPr lang="en-US" dirty="0" smtClean="0"/>
              <a:t>Henri </a:t>
            </a:r>
            <a:r>
              <a:rPr lang="en-US" dirty="0" err="1" smtClean="0"/>
              <a:t>Giffard</a:t>
            </a:r>
            <a:r>
              <a:rPr lang="en-US" dirty="0" smtClean="0"/>
              <a:t> (24 Sep 1852)</a:t>
            </a:r>
          </a:p>
          <a:p>
            <a:pPr lvl="1" eaLnBrk="1" hangingPunct="1">
              <a:buFont typeface="Arial" panose="020B0604020202020204" pitchFamily="34" charset="0"/>
              <a:buChar char="•"/>
              <a:defRPr/>
            </a:pPr>
            <a:r>
              <a:rPr lang="en-US" dirty="0" smtClean="0"/>
              <a:t>First dirigible flight</a:t>
            </a:r>
          </a:p>
          <a:p>
            <a:pPr lvl="1" eaLnBrk="1" hangingPunct="1">
              <a:buFont typeface="Arial" panose="020B0604020202020204" pitchFamily="34" charset="0"/>
              <a:buChar char="•"/>
              <a:defRPr/>
            </a:pPr>
            <a:r>
              <a:rPr lang="en-US" dirty="0" smtClean="0"/>
              <a:t>Used 3-horsepower steam engine (350 </a:t>
            </a:r>
            <a:r>
              <a:rPr lang="en-US" dirty="0" err="1" smtClean="0"/>
              <a:t>lbs</a:t>
            </a:r>
            <a:r>
              <a:rPr lang="en-US" dirty="0" smtClean="0"/>
              <a:t>)</a:t>
            </a:r>
          </a:p>
          <a:p>
            <a:pPr lvl="1" eaLnBrk="1" hangingPunct="1">
              <a:buFont typeface="Arial" panose="020B0604020202020204" pitchFamily="34" charset="0"/>
              <a:buChar char="•"/>
              <a:defRPr/>
            </a:pPr>
            <a:r>
              <a:rPr lang="en-US" dirty="0" smtClean="0"/>
              <a:t>Flew 6 MPH and 17 miles</a:t>
            </a:r>
          </a:p>
          <a:p>
            <a:pPr lvl="1" eaLnBrk="1" hangingPunct="1">
              <a:buFont typeface="Arial" panose="020B0604020202020204" pitchFamily="34" charset="0"/>
              <a:buChar char="•"/>
              <a:defRPr/>
            </a:pPr>
            <a:r>
              <a:rPr lang="en-US" dirty="0" smtClean="0"/>
              <a:t>Demonstrated directional and horizontal control</a:t>
            </a:r>
          </a:p>
          <a:p>
            <a:pPr eaLnBrk="1" hangingPunct="1">
              <a:buFont typeface="Arial" panose="020B0604020202020204" pitchFamily="34" charset="0"/>
              <a:buChar char="•"/>
              <a:defRPr/>
            </a:pPr>
            <a:r>
              <a:rPr lang="en-US" dirty="0" smtClean="0"/>
              <a:t>Paris World’s Fair in 1878</a:t>
            </a:r>
          </a:p>
          <a:p>
            <a:pPr lvl="1" eaLnBrk="1" hangingPunct="1">
              <a:buFont typeface="Arial" panose="020B0604020202020204" pitchFamily="34" charset="0"/>
              <a:buChar char="•"/>
              <a:defRPr/>
            </a:pPr>
            <a:r>
              <a:rPr lang="en-US" dirty="0" smtClean="0"/>
              <a:t>Made large balloon</a:t>
            </a:r>
          </a:p>
          <a:p>
            <a:pPr lvl="1" eaLnBrk="1" hangingPunct="1">
              <a:buFont typeface="Arial" panose="020B0604020202020204" pitchFamily="34" charset="0"/>
              <a:buChar char="•"/>
              <a:defRPr/>
            </a:pPr>
            <a:r>
              <a:rPr lang="en-US" dirty="0" smtClean="0"/>
              <a:t>Lifted 52 passengers aloft at one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fade">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fade">
                                      <p:cBhvr>
                                        <p:cTn id="17" dur="500"/>
                                        <p:tgtEl>
                                          <p:spTgt spid="88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fade">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fade">
                                      <p:cBhvr>
                                        <p:cTn id="27" dur="500"/>
                                        <p:tgtEl>
                                          <p:spTgt spid="88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8067">
                                            <p:txEl>
                                              <p:pRg st="5" end="5"/>
                                            </p:txEl>
                                          </p:spTgt>
                                        </p:tgtEl>
                                        <p:attrNameLst>
                                          <p:attrName>style.visibility</p:attrName>
                                        </p:attrNameLst>
                                      </p:cBhvr>
                                      <p:to>
                                        <p:strVal val="visible"/>
                                      </p:to>
                                    </p:set>
                                    <p:animEffect transition="in" filter="fade">
                                      <p:cBhvr>
                                        <p:cTn id="32" dur="500"/>
                                        <p:tgtEl>
                                          <p:spTgt spid="880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8067">
                                            <p:txEl>
                                              <p:pRg st="6" end="6"/>
                                            </p:txEl>
                                          </p:spTgt>
                                        </p:tgtEl>
                                        <p:attrNameLst>
                                          <p:attrName>style.visibility</p:attrName>
                                        </p:attrNameLst>
                                      </p:cBhvr>
                                      <p:to>
                                        <p:strVal val="visible"/>
                                      </p:to>
                                    </p:set>
                                    <p:animEffect transition="in" filter="fade">
                                      <p:cBhvr>
                                        <p:cTn id="37" dur="500"/>
                                        <p:tgtEl>
                                          <p:spTgt spid="880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8067">
                                            <p:txEl>
                                              <p:pRg st="7" end="7"/>
                                            </p:txEl>
                                          </p:spTgt>
                                        </p:tgtEl>
                                        <p:attrNameLst>
                                          <p:attrName>style.visibility</p:attrName>
                                        </p:attrNameLst>
                                      </p:cBhvr>
                                      <p:to>
                                        <p:strVal val="visible"/>
                                      </p:to>
                                    </p:set>
                                    <p:animEffect transition="in" filter="fade">
                                      <p:cBhvr>
                                        <p:cTn id="42" dur="500"/>
                                        <p:tgtEl>
                                          <p:spTgt spid="880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914400"/>
          </a:xfrm>
        </p:spPr>
        <p:txBody>
          <a:bodyPr/>
          <a:lstStyle/>
          <a:p>
            <a:pPr eaLnBrk="1" hangingPunct="1">
              <a:defRPr/>
            </a:pPr>
            <a:r>
              <a:rPr lang="en-US" dirty="0" smtClean="0"/>
              <a:t>Dirigible Development</a:t>
            </a:r>
          </a:p>
        </p:txBody>
      </p:sp>
      <p:sp>
        <p:nvSpPr>
          <p:cNvPr id="88067" name="Rectangle 3"/>
          <p:cNvSpPr>
            <a:spLocks noGrp="1" noRot="1" noChangeArrowheads="1"/>
          </p:cNvSpPr>
          <p:nvPr>
            <p:ph type="body" idx="1"/>
          </p:nvPr>
        </p:nvSpPr>
        <p:spPr>
          <a:xfrm>
            <a:off x="301625" y="1143000"/>
            <a:ext cx="8842375" cy="5715000"/>
          </a:xfrm>
        </p:spPr>
        <p:txBody>
          <a:bodyPr/>
          <a:lstStyle/>
          <a:p>
            <a:pPr eaLnBrk="1" hangingPunct="1">
              <a:buFont typeface="Arial" panose="020B0604020202020204" pitchFamily="34" charset="0"/>
              <a:buChar char="•"/>
              <a:defRPr/>
            </a:pPr>
            <a:r>
              <a:rPr lang="en-US" dirty="0" smtClean="0"/>
              <a:t>Albert Santos-Dumont</a:t>
            </a:r>
          </a:p>
          <a:p>
            <a:pPr lvl="1" eaLnBrk="1" hangingPunct="1">
              <a:buFont typeface="Arial" panose="020B0604020202020204" pitchFamily="34" charset="0"/>
              <a:buChar char="•"/>
              <a:defRPr/>
            </a:pPr>
            <a:r>
              <a:rPr lang="en-US" dirty="0" smtClean="0"/>
              <a:t>Designed dirigibles</a:t>
            </a:r>
          </a:p>
          <a:p>
            <a:pPr lvl="1" eaLnBrk="1" hangingPunct="1">
              <a:buFont typeface="Arial" panose="020B0604020202020204" pitchFamily="34" charset="0"/>
              <a:buChar char="•"/>
              <a:defRPr/>
            </a:pPr>
            <a:r>
              <a:rPr lang="en-US" dirty="0" smtClean="0"/>
              <a:t>Used slight nose-up angle for added lift</a:t>
            </a:r>
          </a:p>
          <a:p>
            <a:pPr lvl="1" eaLnBrk="1" hangingPunct="1">
              <a:buFont typeface="Arial" panose="020B0604020202020204" pitchFamily="34" charset="0"/>
              <a:buChar char="•"/>
              <a:defRPr/>
            </a:pPr>
            <a:r>
              <a:rPr lang="en-US" dirty="0" smtClean="0"/>
              <a:t>Used 3.5 horsepower air-cooled gasoline engine</a:t>
            </a:r>
          </a:p>
          <a:p>
            <a:pPr eaLnBrk="1" hangingPunct="1">
              <a:buFont typeface="Arial" panose="020B0604020202020204" pitchFamily="34" charset="0"/>
              <a:buChar char="•"/>
              <a:defRPr/>
            </a:pPr>
            <a:r>
              <a:rPr lang="en-US" dirty="0" smtClean="0"/>
              <a:t>Henry Deutsch de la </a:t>
            </a:r>
            <a:r>
              <a:rPr lang="en-US" dirty="0" err="1" smtClean="0"/>
              <a:t>Meurthe</a:t>
            </a:r>
            <a:endParaRPr lang="en-US" dirty="0" smtClean="0"/>
          </a:p>
          <a:p>
            <a:pPr lvl="1" eaLnBrk="1" hangingPunct="1">
              <a:buFont typeface="Arial" panose="020B0604020202020204" pitchFamily="34" charset="0"/>
              <a:buChar char="•"/>
              <a:defRPr/>
            </a:pPr>
            <a:r>
              <a:rPr lang="en-US" dirty="0" smtClean="0"/>
              <a:t>Offered 100,000 francs as prize for roundtrip </a:t>
            </a:r>
          </a:p>
          <a:p>
            <a:pPr lvl="2" eaLnBrk="1" hangingPunct="1">
              <a:buFont typeface="Arial" panose="020B0604020202020204" pitchFamily="34" charset="0"/>
              <a:buChar char="•"/>
              <a:defRPr/>
            </a:pPr>
            <a:r>
              <a:rPr lang="en-US" dirty="0" smtClean="0"/>
              <a:t>Aero Club in France to Eiffel Tower and back</a:t>
            </a:r>
          </a:p>
          <a:p>
            <a:pPr lvl="2" eaLnBrk="1" hangingPunct="1">
              <a:buFont typeface="Arial" panose="020B0604020202020204" pitchFamily="34" charset="0"/>
              <a:buChar char="•"/>
              <a:defRPr/>
            </a:pPr>
            <a:r>
              <a:rPr lang="en-US" dirty="0" smtClean="0"/>
              <a:t>7-mile route in less than a half hour</a:t>
            </a:r>
          </a:p>
          <a:p>
            <a:pPr lvl="2" eaLnBrk="1" hangingPunct="1">
              <a:buFont typeface="Arial" panose="020B0604020202020204" pitchFamily="34" charset="0"/>
              <a:buChar char="•"/>
              <a:defRPr/>
            </a:pPr>
            <a:r>
              <a:rPr lang="en-US" dirty="0" smtClean="0"/>
              <a:t>Ground speed of at least 14 MPH</a:t>
            </a:r>
          </a:p>
          <a:p>
            <a:pPr lvl="1" eaLnBrk="1" hangingPunct="1">
              <a:buFont typeface="Arial" panose="020B0604020202020204" pitchFamily="34" charset="0"/>
              <a:buChar char="•"/>
              <a:defRPr/>
            </a:pPr>
            <a:r>
              <a:rPr lang="en-US" dirty="0" smtClean="0"/>
              <a:t>Dumont won prize on 3</a:t>
            </a:r>
            <a:r>
              <a:rPr lang="en-US" baseline="30000" dirty="0" smtClean="0"/>
              <a:t>rd</a:t>
            </a:r>
            <a:r>
              <a:rPr lang="en-US" dirty="0" smtClean="0"/>
              <a:t> try</a:t>
            </a:r>
          </a:p>
          <a:p>
            <a:pPr lvl="1" eaLnBrk="1" hangingPunct="1">
              <a:buFont typeface="Arial" panose="020B0604020202020204" pitchFamily="34" charset="0"/>
              <a:buChar char="•"/>
              <a:defRPr/>
            </a:pPr>
            <a:r>
              <a:rPr lang="en-US" dirty="0" smtClean="0"/>
              <a:t>Brazil awarded additional 125,000 francs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8067">
                                            <p:txEl>
                                              <p:pRg st="5" end="5"/>
                                            </p:txEl>
                                          </p:spTgt>
                                        </p:tgtEl>
                                        <p:attrNameLst>
                                          <p:attrName>style.visibility</p:attrName>
                                        </p:attrNameLst>
                                      </p:cBhvr>
                                      <p:to>
                                        <p:strVal val="visible"/>
                                      </p:to>
                                    </p:set>
                                    <p:anim calcmode="lin" valueType="num">
                                      <p:cBhvr additive="base">
                                        <p:cTn id="37" dur="500" fill="hold"/>
                                        <p:tgtEl>
                                          <p:spTgt spid="880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80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8067">
                                            <p:txEl>
                                              <p:pRg st="6" end="6"/>
                                            </p:txEl>
                                          </p:spTgt>
                                        </p:tgtEl>
                                        <p:attrNameLst>
                                          <p:attrName>style.visibility</p:attrName>
                                        </p:attrNameLst>
                                      </p:cBhvr>
                                      <p:to>
                                        <p:strVal val="visible"/>
                                      </p:to>
                                    </p:set>
                                    <p:anim calcmode="lin" valueType="num">
                                      <p:cBhvr additive="base">
                                        <p:cTn id="43" dur="500" fill="hold"/>
                                        <p:tgtEl>
                                          <p:spTgt spid="880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80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8067">
                                            <p:txEl>
                                              <p:pRg st="7" end="7"/>
                                            </p:txEl>
                                          </p:spTgt>
                                        </p:tgtEl>
                                        <p:attrNameLst>
                                          <p:attrName>style.visibility</p:attrName>
                                        </p:attrNameLst>
                                      </p:cBhvr>
                                      <p:to>
                                        <p:strVal val="visible"/>
                                      </p:to>
                                    </p:set>
                                    <p:anim calcmode="lin" valueType="num">
                                      <p:cBhvr additive="base">
                                        <p:cTn id="49" dur="500" fill="hold"/>
                                        <p:tgtEl>
                                          <p:spTgt spid="880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80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8067">
                                            <p:txEl>
                                              <p:pRg st="8" end="8"/>
                                            </p:txEl>
                                          </p:spTgt>
                                        </p:tgtEl>
                                        <p:attrNameLst>
                                          <p:attrName>style.visibility</p:attrName>
                                        </p:attrNameLst>
                                      </p:cBhvr>
                                      <p:to>
                                        <p:strVal val="visible"/>
                                      </p:to>
                                    </p:set>
                                    <p:anim calcmode="lin" valueType="num">
                                      <p:cBhvr additive="base">
                                        <p:cTn id="55" dur="500" fill="hold"/>
                                        <p:tgtEl>
                                          <p:spTgt spid="8806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80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8067">
                                            <p:txEl>
                                              <p:pRg st="9" end="9"/>
                                            </p:txEl>
                                          </p:spTgt>
                                        </p:tgtEl>
                                        <p:attrNameLst>
                                          <p:attrName>style.visibility</p:attrName>
                                        </p:attrNameLst>
                                      </p:cBhvr>
                                      <p:to>
                                        <p:strVal val="visible"/>
                                      </p:to>
                                    </p:set>
                                    <p:anim calcmode="lin" valueType="num">
                                      <p:cBhvr additive="base">
                                        <p:cTn id="61" dur="500" fill="hold"/>
                                        <p:tgtEl>
                                          <p:spTgt spid="8806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806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8067">
                                            <p:txEl>
                                              <p:pRg st="10" end="10"/>
                                            </p:txEl>
                                          </p:spTgt>
                                        </p:tgtEl>
                                        <p:attrNameLst>
                                          <p:attrName>style.visibility</p:attrName>
                                        </p:attrNameLst>
                                      </p:cBhvr>
                                      <p:to>
                                        <p:strVal val="visible"/>
                                      </p:to>
                                    </p:set>
                                    <p:anim calcmode="lin" valueType="num">
                                      <p:cBhvr additive="base">
                                        <p:cTn id="67" dur="500" fill="hold"/>
                                        <p:tgtEl>
                                          <p:spTgt spid="8806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806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Airship Development</a:t>
            </a:r>
          </a:p>
        </p:txBody>
      </p:sp>
      <p:sp>
        <p:nvSpPr>
          <p:cNvPr id="88067" name="Rectangle 3"/>
          <p:cNvSpPr>
            <a:spLocks noGrp="1" noRot="1" noChangeArrowheads="1"/>
          </p:cNvSpPr>
          <p:nvPr>
            <p:ph type="body" idx="1"/>
          </p:nvPr>
        </p:nvSpPr>
        <p:spPr>
          <a:xfrm>
            <a:off x="301625" y="990600"/>
            <a:ext cx="8842375" cy="5715000"/>
          </a:xfrm>
        </p:spPr>
        <p:txBody>
          <a:bodyPr/>
          <a:lstStyle/>
          <a:p>
            <a:pPr eaLnBrk="1" hangingPunct="1">
              <a:buFont typeface="Arial" panose="020B0604020202020204" pitchFamily="34" charset="0"/>
              <a:buChar char="•"/>
              <a:defRPr/>
            </a:pPr>
            <a:r>
              <a:rPr lang="en-US" dirty="0" smtClean="0"/>
              <a:t>Count Ferdinand von Zeppelin</a:t>
            </a:r>
          </a:p>
          <a:p>
            <a:pPr lvl="1" eaLnBrk="1" hangingPunct="1">
              <a:buFont typeface="Arial" panose="020B0604020202020204" pitchFamily="34" charset="0"/>
              <a:buChar char="•"/>
              <a:defRPr/>
            </a:pPr>
            <a:r>
              <a:rPr lang="en-US" dirty="0" smtClean="0"/>
              <a:t>Retired German army officer</a:t>
            </a:r>
          </a:p>
          <a:p>
            <a:pPr lvl="1" eaLnBrk="1" hangingPunct="1">
              <a:buFont typeface="Arial" panose="020B0604020202020204" pitchFamily="34" charset="0"/>
              <a:buChar char="•"/>
              <a:defRPr/>
            </a:pPr>
            <a:r>
              <a:rPr lang="en-US" dirty="0" smtClean="0"/>
              <a:t>Developed large rigid airship with multiple gas compartments</a:t>
            </a:r>
          </a:p>
          <a:p>
            <a:pPr lvl="1" eaLnBrk="1" hangingPunct="1">
              <a:buFont typeface="Arial" panose="020B0604020202020204" pitchFamily="34" charset="0"/>
              <a:buChar char="•"/>
              <a:defRPr/>
            </a:pPr>
            <a:r>
              <a:rPr lang="en-US" dirty="0" smtClean="0"/>
              <a:t>Dominated airship development</a:t>
            </a:r>
          </a:p>
          <a:p>
            <a:pPr eaLnBrk="1" hangingPunct="1">
              <a:buFont typeface="Arial" panose="020B0604020202020204" pitchFamily="34" charset="0"/>
              <a:buChar char="•"/>
              <a:defRPr/>
            </a:pPr>
            <a:r>
              <a:rPr lang="en-US" dirty="0" smtClean="0"/>
              <a:t>David Schwartz</a:t>
            </a:r>
          </a:p>
          <a:p>
            <a:pPr lvl="1" eaLnBrk="1" hangingPunct="1">
              <a:buFont typeface="Arial" panose="020B0604020202020204" pitchFamily="34" charset="0"/>
              <a:buChar char="•"/>
              <a:defRPr/>
            </a:pPr>
            <a:r>
              <a:rPr lang="en-US" dirty="0" smtClean="0"/>
              <a:t>Designed 2 all-metal airships (1897)</a:t>
            </a:r>
          </a:p>
          <a:p>
            <a:pPr lvl="1" eaLnBrk="1" hangingPunct="1">
              <a:buFont typeface="Arial" panose="020B0604020202020204" pitchFamily="34" charset="0"/>
              <a:buChar char="•"/>
              <a:defRPr/>
            </a:pPr>
            <a:r>
              <a:rPr lang="en-US" dirty="0" smtClean="0"/>
              <a:t>Structurally unsound, launched and crashed</a:t>
            </a:r>
          </a:p>
          <a:p>
            <a:pPr eaLnBrk="1" hangingPunct="1">
              <a:buFont typeface="Arial" panose="020B0604020202020204" pitchFamily="34" charset="0"/>
              <a:buChar char="•"/>
              <a:defRPr/>
            </a:pPr>
            <a:r>
              <a:rPr lang="en-US" dirty="0" smtClean="0"/>
              <a:t>Major </a:t>
            </a:r>
            <a:r>
              <a:rPr lang="en-US" dirty="0" err="1" smtClean="0"/>
              <a:t>Parseval</a:t>
            </a:r>
            <a:endParaRPr lang="en-US" dirty="0" smtClean="0"/>
          </a:p>
          <a:p>
            <a:pPr lvl="1" eaLnBrk="1" hangingPunct="1">
              <a:buFont typeface="Arial" panose="020B0604020202020204" pitchFamily="34" charset="0"/>
              <a:buChar char="•"/>
              <a:defRPr/>
            </a:pPr>
            <a:r>
              <a:rPr lang="en-US" dirty="0" err="1" smtClean="0"/>
              <a:t>Drachenballoon</a:t>
            </a:r>
            <a:r>
              <a:rPr lang="en-US" dirty="0" smtClean="0"/>
              <a:t> (Kite balloon)</a:t>
            </a:r>
          </a:p>
          <a:p>
            <a:pPr lvl="2" eaLnBrk="1" hangingPunct="1">
              <a:buFont typeface="Arial" panose="020B0604020202020204" pitchFamily="34" charset="0"/>
              <a:buChar char="•"/>
              <a:defRPr/>
            </a:pPr>
            <a:r>
              <a:rPr lang="en-US" dirty="0" smtClean="0"/>
              <a:t>Tethered/Used for observation and reconnaissance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1000"/>
                                        <p:tgtEl>
                                          <p:spTgt spid="88067">
                                            <p:txEl>
                                              <p:pRg st="0" end="0"/>
                                            </p:txEl>
                                          </p:spTgt>
                                        </p:tgtEl>
                                      </p:cBhvr>
                                    </p:animEffect>
                                    <p:anim calcmode="lin" valueType="num">
                                      <p:cBhvr>
                                        <p:cTn id="8" dur="10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0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8067">
                                            <p:txEl>
                                              <p:pRg st="1" end="1"/>
                                            </p:txEl>
                                          </p:spTgt>
                                        </p:tgtEl>
                                        <p:attrNameLst>
                                          <p:attrName>style.visibility</p:attrName>
                                        </p:attrNameLst>
                                      </p:cBhvr>
                                      <p:to>
                                        <p:strVal val="visible"/>
                                      </p:to>
                                    </p:set>
                                    <p:animEffect transition="in" filter="fade">
                                      <p:cBhvr>
                                        <p:cTn id="14" dur="1000"/>
                                        <p:tgtEl>
                                          <p:spTgt spid="88067">
                                            <p:txEl>
                                              <p:pRg st="1" end="1"/>
                                            </p:txEl>
                                          </p:spTgt>
                                        </p:tgtEl>
                                      </p:cBhvr>
                                    </p:animEffect>
                                    <p:anim calcmode="lin" valueType="num">
                                      <p:cBhvr>
                                        <p:cTn id="15" dur="10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80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8067">
                                            <p:txEl>
                                              <p:pRg st="2" end="2"/>
                                            </p:txEl>
                                          </p:spTgt>
                                        </p:tgtEl>
                                        <p:attrNameLst>
                                          <p:attrName>style.visibility</p:attrName>
                                        </p:attrNameLst>
                                      </p:cBhvr>
                                      <p:to>
                                        <p:strVal val="visible"/>
                                      </p:to>
                                    </p:set>
                                    <p:animEffect transition="in" filter="fade">
                                      <p:cBhvr>
                                        <p:cTn id="21" dur="1000"/>
                                        <p:tgtEl>
                                          <p:spTgt spid="88067">
                                            <p:txEl>
                                              <p:pRg st="2" end="2"/>
                                            </p:txEl>
                                          </p:spTgt>
                                        </p:tgtEl>
                                      </p:cBhvr>
                                    </p:animEffect>
                                    <p:anim calcmode="lin" valueType="num">
                                      <p:cBhvr>
                                        <p:cTn id="22" dur="1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80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8067">
                                            <p:txEl>
                                              <p:pRg st="3" end="3"/>
                                            </p:txEl>
                                          </p:spTgt>
                                        </p:tgtEl>
                                        <p:attrNameLst>
                                          <p:attrName>style.visibility</p:attrName>
                                        </p:attrNameLst>
                                      </p:cBhvr>
                                      <p:to>
                                        <p:strVal val="visible"/>
                                      </p:to>
                                    </p:set>
                                    <p:animEffect transition="in" filter="fade">
                                      <p:cBhvr>
                                        <p:cTn id="28" dur="1000"/>
                                        <p:tgtEl>
                                          <p:spTgt spid="88067">
                                            <p:txEl>
                                              <p:pRg st="3" end="3"/>
                                            </p:txEl>
                                          </p:spTgt>
                                        </p:tgtEl>
                                      </p:cBhvr>
                                    </p:animEffect>
                                    <p:anim calcmode="lin" valueType="num">
                                      <p:cBhvr>
                                        <p:cTn id="29" dur="10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80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8067">
                                            <p:txEl>
                                              <p:pRg st="4" end="4"/>
                                            </p:txEl>
                                          </p:spTgt>
                                        </p:tgtEl>
                                        <p:attrNameLst>
                                          <p:attrName>style.visibility</p:attrName>
                                        </p:attrNameLst>
                                      </p:cBhvr>
                                      <p:to>
                                        <p:strVal val="visible"/>
                                      </p:to>
                                    </p:set>
                                    <p:animEffect transition="in" filter="fade">
                                      <p:cBhvr>
                                        <p:cTn id="35" dur="1000"/>
                                        <p:tgtEl>
                                          <p:spTgt spid="88067">
                                            <p:txEl>
                                              <p:pRg st="4" end="4"/>
                                            </p:txEl>
                                          </p:spTgt>
                                        </p:tgtEl>
                                      </p:cBhvr>
                                    </p:animEffect>
                                    <p:anim calcmode="lin" valueType="num">
                                      <p:cBhvr>
                                        <p:cTn id="36" dur="1000" fill="hold"/>
                                        <p:tgtEl>
                                          <p:spTgt spid="8806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80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8067">
                                            <p:txEl>
                                              <p:pRg st="5" end="5"/>
                                            </p:txEl>
                                          </p:spTgt>
                                        </p:tgtEl>
                                        <p:attrNameLst>
                                          <p:attrName>style.visibility</p:attrName>
                                        </p:attrNameLst>
                                      </p:cBhvr>
                                      <p:to>
                                        <p:strVal val="visible"/>
                                      </p:to>
                                    </p:set>
                                    <p:animEffect transition="in" filter="fade">
                                      <p:cBhvr>
                                        <p:cTn id="42" dur="1000"/>
                                        <p:tgtEl>
                                          <p:spTgt spid="88067">
                                            <p:txEl>
                                              <p:pRg st="5" end="5"/>
                                            </p:txEl>
                                          </p:spTgt>
                                        </p:tgtEl>
                                      </p:cBhvr>
                                    </p:animEffect>
                                    <p:anim calcmode="lin" valueType="num">
                                      <p:cBhvr>
                                        <p:cTn id="43" dur="1000" fill="hold"/>
                                        <p:tgtEl>
                                          <p:spTgt spid="8806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80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8067">
                                            <p:txEl>
                                              <p:pRg st="6" end="6"/>
                                            </p:txEl>
                                          </p:spTgt>
                                        </p:tgtEl>
                                        <p:attrNameLst>
                                          <p:attrName>style.visibility</p:attrName>
                                        </p:attrNameLst>
                                      </p:cBhvr>
                                      <p:to>
                                        <p:strVal val="visible"/>
                                      </p:to>
                                    </p:set>
                                    <p:animEffect transition="in" filter="fade">
                                      <p:cBhvr>
                                        <p:cTn id="49" dur="1000"/>
                                        <p:tgtEl>
                                          <p:spTgt spid="88067">
                                            <p:txEl>
                                              <p:pRg st="6" end="6"/>
                                            </p:txEl>
                                          </p:spTgt>
                                        </p:tgtEl>
                                      </p:cBhvr>
                                    </p:animEffect>
                                    <p:anim calcmode="lin" valueType="num">
                                      <p:cBhvr>
                                        <p:cTn id="50" dur="1000" fill="hold"/>
                                        <p:tgtEl>
                                          <p:spTgt spid="8806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806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8067">
                                            <p:txEl>
                                              <p:pRg st="7" end="7"/>
                                            </p:txEl>
                                          </p:spTgt>
                                        </p:tgtEl>
                                        <p:attrNameLst>
                                          <p:attrName>style.visibility</p:attrName>
                                        </p:attrNameLst>
                                      </p:cBhvr>
                                      <p:to>
                                        <p:strVal val="visible"/>
                                      </p:to>
                                    </p:set>
                                    <p:animEffect transition="in" filter="fade">
                                      <p:cBhvr>
                                        <p:cTn id="56" dur="1000"/>
                                        <p:tgtEl>
                                          <p:spTgt spid="88067">
                                            <p:txEl>
                                              <p:pRg st="7" end="7"/>
                                            </p:txEl>
                                          </p:spTgt>
                                        </p:tgtEl>
                                      </p:cBhvr>
                                    </p:animEffect>
                                    <p:anim calcmode="lin" valueType="num">
                                      <p:cBhvr>
                                        <p:cTn id="57" dur="1000" fill="hold"/>
                                        <p:tgtEl>
                                          <p:spTgt spid="880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806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8067">
                                            <p:txEl>
                                              <p:pRg st="8" end="8"/>
                                            </p:txEl>
                                          </p:spTgt>
                                        </p:tgtEl>
                                        <p:attrNameLst>
                                          <p:attrName>style.visibility</p:attrName>
                                        </p:attrNameLst>
                                      </p:cBhvr>
                                      <p:to>
                                        <p:strVal val="visible"/>
                                      </p:to>
                                    </p:set>
                                    <p:animEffect transition="in" filter="fade">
                                      <p:cBhvr>
                                        <p:cTn id="63" dur="1000"/>
                                        <p:tgtEl>
                                          <p:spTgt spid="88067">
                                            <p:txEl>
                                              <p:pRg st="8" end="8"/>
                                            </p:txEl>
                                          </p:spTgt>
                                        </p:tgtEl>
                                      </p:cBhvr>
                                    </p:animEffect>
                                    <p:anim calcmode="lin" valueType="num">
                                      <p:cBhvr>
                                        <p:cTn id="64" dur="1000" fill="hold"/>
                                        <p:tgtEl>
                                          <p:spTgt spid="88067">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8806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88067">
                                            <p:txEl>
                                              <p:pRg st="9" end="9"/>
                                            </p:txEl>
                                          </p:spTgt>
                                        </p:tgtEl>
                                        <p:attrNameLst>
                                          <p:attrName>style.visibility</p:attrName>
                                        </p:attrNameLst>
                                      </p:cBhvr>
                                      <p:to>
                                        <p:strVal val="visible"/>
                                      </p:to>
                                    </p:set>
                                    <p:animEffect transition="in" filter="fade">
                                      <p:cBhvr>
                                        <p:cTn id="70" dur="1000"/>
                                        <p:tgtEl>
                                          <p:spTgt spid="88067">
                                            <p:txEl>
                                              <p:pRg st="9" end="9"/>
                                            </p:txEl>
                                          </p:spTgt>
                                        </p:tgtEl>
                                      </p:cBhvr>
                                    </p:animEffect>
                                    <p:anim calcmode="lin" valueType="num">
                                      <p:cBhvr>
                                        <p:cTn id="71" dur="1000" fill="hold"/>
                                        <p:tgtEl>
                                          <p:spTgt spid="88067">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8806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U.S. Development</a:t>
            </a:r>
          </a:p>
        </p:txBody>
      </p:sp>
      <p:sp>
        <p:nvSpPr>
          <p:cNvPr id="88067" name="Rectangle 3"/>
          <p:cNvSpPr>
            <a:spLocks noGrp="1" noRot="1" noChangeArrowheads="1"/>
          </p:cNvSpPr>
          <p:nvPr>
            <p:ph type="body" idx="1"/>
          </p:nvPr>
        </p:nvSpPr>
        <p:spPr>
          <a:xfrm>
            <a:off x="301625" y="990600"/>
            <a:ext cx="8842375" cy="5715000"/>
          </a:xfrm>
        </p:spPr>
        <p:txBody>
          <a:bodyPr/>
          <a:lstStyle/>
          <a:p>
            <a:pPr eaLnBrk="1" hangingPunct="1">
              <a:buFont typeface="Arial" panose="020B0604020202020204" pitchFamily="34" charset="0"/>
              <a:buChar char="•"/>
              <a:defRPr/>
            </a:pPr>
            <a:r>
              <a:rPr lang="en-US" dirty="0" smtClean="0"/>
              <a:t>Thomas Baldwin</a:t>
            </a:r>
          </a:p>
          <a:p>
            <a:pPr lvl="1" eaLnBrk="1" hangingPunct="1">
              <a:buFont typeface="Arial" panose="020B0604020202020204" pitchFamily="34" charset="0"/>
              <a:buChar char="•"/>
              <a:defRPr/>
            </a:pPr>
            <a:r>
              <a:rPr lang="en-US" dirty="0" smtClean="0"/>
              <a:t>First tried pedal-powered dirigible</a:t>
            </a:r>
          </a:p>
          <a:p>
            <a:pPr lvl="2" eaLnBrk="1" hangingPunct="1">
              <a:buFont typeface="Arial" panose="020B0604020202020204" pitchFamily="34" charset="0"/>
              <a:buChar char="•"/>
              <a:defRPr/>
            </a:pPr>
            <a:r>
              <a:rPr lang="en-US" dirty="0" smtClean="0"/>
              <a:t>Unsuccessful</a:t>
            </a:r>
          </a:p>
          <a:p>
            <a:pPr lvl="1" eaLnBrk="1" hangingPunct="1">
              <a:buFont typeface="Arial" panose="020B0604020202020204" pitchFamily="34" charset="0"/>
              <a:buChar char="•"/>
              <a:defRPr/>
            </a:pPr>
            <a:r>
              <a:rPr lang="en-US" dirty="0" smtClean="0"/>
              <a:t>Built “California Arrow” airship</a:t>
            </a:r>
          </a:p>
          <a:p>
            <a:pPr lvl="2" eaLnBrk="1" hangingPunct="1">
              <a:buFont typeface="Arial" panose="020B0604020202020204" pitchFamily="34" charset="0"/>
              <a:buChar char="•"/>
              <a:defRPr/>
            </a:pPr>
            <a:r>
              <a:rPr lang="en-US" dirty="0" smtClean="0"/>
              <a:t>Used 10 HP Curtiss motorcycle engine</a:t>
            </a:r>
          </a:p>
          <a:p>
            <a:pPr lvl="2" eaLnBrk="1" hangingPunct="1">
              <a:buFont typeface="Arial" panose="020B0604020202020204" pitchFamily="34" charset="0"/>
              <a:buChar char="•"/>
              <a:defRPr/>
            </a:pPr>
            <a:r>
              <a:rPr lang="en-US" dirty="0" smtClean="0"/>
              <a:t>Only airship to achieve flight at 1904 World’s Fair</a:t>
            </a:r>
          </a:p>
          <a:p>
            <a:pPr lvl="1" eaLnBrk="1" hangingPunct="1">
              <a:buFont typeface="Arial" panose="020B0604020202020204" pitchFamily="34" charset="0"/>
              <a:buChar char="•"/>
              <a:defRPr/>
            </a:pPr>
            <a:r>
              <a:rPr lang="en-US" dirty="0" smtClean="0"/>
              <a:t>Sold 1 improved dirigible to Army with 20 HP engine</a:t>
            </a:r>
          </a:p>
          <a:p>
            <a:pPr lvl="1" eaLnBrk="1" hangingPunct="1">
              <a:buFont typeface="Arial" panose="020B0604020202020204" pitchFamily="34" charset="0"/>
              <a:buChar char="•"/>
              <a:defRPr/>
            </a:pPr>
            <a:r>
              <a:rPr lang="en-US" dirty="0" smtClean="0"/>
              <a:t>Father of the American Dirigible</a:t>
            </a:r>
          </a:p>
          <a:p>
            <a:pPr lvl="1" eaLnBrk="1" hangingPunct="1">
              <a:buFont typeface="Arial" panose="020B0604020202020204" pitchFamily="34" charset="0"/>
              <a:buChar char="•"/>
              <a:defRPr/>
            </a:pPr>
            <a:r>
              <a:rPr lang="en-US" dirty="0" smtClean="0"/>
              <a:t>One of his students was Billy Mitchell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arn(inVertical)">
                                      <p:cBhvr>
                                        <p:cTn id="7" dur="500"/>
                                        <p:tgtEl>
                                          <p:spTgt spid="88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barn(inVertical)">
                                      <p:cBhvr>
                                        <p:cTn id="12" dur="500"/>
                                        <p:tgtEl>
                                          <p:spTgt spid="88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barn(inVertical)">
                                      <p:cBhvr>
                                        <p:cTn id="17" dur="500"/>
                                        <p:tgtEl>
                                          <p:spTgt spid="88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barn(inVertical)">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Effect transition="in" filter="barn(inVertical)">
                                      <p:cBhvr>
                                        <p:cTn id="27" dur="500"/>
                                        <p:tgtEl>
                                          <p:spTgt spid="88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8067">
                                            <p:txEl>
                                              <p:pRg st="5" end="5"/>
                                            </p:txEl>
                                          </p:spTgt>
                                        </p:tgtEl>
                                        <p:attrNameLst>
                                          <p:attrName>style.visibility</p:attrName>
                                        </p:attrNameLst>
                                      </p:cBhvr>
                                      <p:to>
                                        <p:strVal val="visible"/>
                                      </p:to>
                                    </p:set>
                                    <p:animEffect transition="in" filter="barn(inVertical)">
                                      <p:cBhvr>
                                        <p:cTn id="32" dur="500"/>
                                        <p:tgtEl>
                                          <p:spTgt spid="880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8067">
                                            <p:txEl>
                                              <p:pRg st="6" end="6"/>
                                            </p:txEl>
                                          </p:spTgt>
                                        </p:tgtEl>
                                        <p:attrNameLst>
                                          <p:attrName>style.visibility</p:attrName>
                                        </p:attrNameLst>
                                      </p:cBhvr>
                                      <p:to>
                                        <p:strVal val="visible"/>
                                      </p:to>
                                    </p:set>
                                    <p:animEffect transition="in" filter="barn(inVertical)">
                                      <p:cBhvr>
                                        <p:cTn id="37" dur="500"/>
                                        <p:tgtEl>
                                          <p:spTgt spid="880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88067">
                                            <p:txEl>
                                              <p:pRg st="7" end="7"/>
                                            </p:txEl>
                                          </p:spTgt>
                                        </p:tgtEl>
                                        <p:attrNameLst>
                                          <p:attrName>style.visibility</p:attrName>
                                        </p:attrNameLst>
                                      </p:cBhvr>
                                      <p:to>
                                        <p:strVal val="visible"/>
                                      </p:to>
                                    </p:set>
                                    <p:animEffect transition="in" filter="barn(inVertical)">
                                      <p:cBhvr>
                                        <p:cTn id="42" dur="500"/>
                                        <p:tgtEl>
                                          <p:spTgt spid="8806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88067">
                                            <p:txEl>
                                              <p:pRg st="8" end="8"/>
                                            </p:txEl>
                                          </p:spTgt>
                                        </p:tgtEl>
                                        <p:attrNameLst>
                                          <p:attrName>style.visibility</p:attrName>
                                        </p:attrNameLst>
                                      </p:cBhvr>
                                      <p:to>
                                        <p:strVal val="visible"/>
                                      </p:to>
                                    </p:set>
                                    <p:animEffect transition="in" filter="barn(inVertical)">
                                      <p:cBhvr>
                                        <p:cTn id="47" dur="500"/>
                                        <p:tgtEl>
                                          <p:spTgt spid="880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Exploration</a:t>
            </a:r>
          </a:p>
        </p:txBody>
      </p:sp>
      <p:sp>
        <p:nvSpPr>
          <p:cNvPr id="88067" name="Rectangle 3"/>
          <p:cNvSpPr>
            <a:spLocks noGrp="1" noRot="1" noChangeArrowheads="1"/>
          </p:cNvSpPr>
          <p:nvPr>
            <p:ph type="body" idx="1"/>
          </p:nvPr>
        </p:nvSpPr>
        <p:spPr>
          <a:xfrm>
            <a:off x="301625" y="990600"/>
            <a:ext cx="8842375" cy="5715000"/>
          </a:xfrm>
        </p:spPr>
        <p:txBody>
          <a:bodyPr/>
          <a:lstStyle/>
          <a:p>
            <a:pPr eaLnBrk="1" hangingPunct="1">
              <a:buFont typeface="Arial" panose="020B0604020202020204" pitchFamily="34" charset="0"/>
              <a:buChar char="•"/>
              <a:defRPr/>
            </a:pPr>
            <a:r>
              <a:rPr lang="en-US" dirty="0" smtClean="0"/>
              <a:t>Walter Wellman</a:t>
            </a:r>
          </a:p>
          <a:p>
            <a:pPr lvl="1" eaLnBrk="1" hangingPunct="1">
              <a:buFont typeface="Arial" panose="020B0604020202020204" pitchFamily="34" charset="0"/>
              <a:buChar char="•"/>
              <a:defRPr/>
            </a:pPr>
            <a:r>
              <a:rPr lang="en-US" dirty="0" smtClean="0"/>
              <a:t>Chicago journalist</a:t>
            </a:r>
          </a:p>
          <a:p>
            <a:pPr lvl="1" eaLnBrk="1" hangingPunct="1">
              <a:buFont typeface="Arial" panose="020B0604020202020204" pitchFamily="34" charset="0"/>
              <a:buChar char="•"/>
              <a:defRPr/>
            </a:pPr>
            <a:r>
              <a:rPr lang="en-US" dirty="0" smtClean="0"/>
              <a:t>Led 2 land-based North Pole expeditions</a:t>
            </a:r>
          </a:p>
          <a:p>
            <a:pPr lvl="1" eaLnBrk="1" hangingPunct="1">
              <a:buFont typeface="Arial" panose="020B0604020202020204" pitchFamily="34" charset="0"/>
              <a:buChar char="•"/>
              <a:defRPr/>
            </a:pPr>
            <a:r>
              <a:rPr lang="en-US" dirty="0" smtClean="0"/>
              <a:t>Polar airship expeditions</a:t>
            </a:r>
          </a:p>
          <a:p>
            <a:pPr lvl="2" eaLnBrk="1" hangingPunct="1">
              <a:buFont typeface="Arial" panose="020B0604020202020204" pitchFamily="34" charset="0"/>
              <a:buChar char="•"/>
              <a:defRPr/>
            </a:pPr>
            <a:r>
              <a:rPr lang="en-US" dirty="0" smtClean="0"/>
              <a:t>First since Andree’s disappearance in 1897</a:t>
            </a:r>
          </a:p>
          <a:p>
            <a:pPr lvl="1" eaLnBrk="1" hangingPunct="1">
              <a:buFont typeface="Arial" panose="020B0604020202020204" pitchFamily="34" charset="0"/>
              <a:buChar char="•"/>
              <a:defRPr/>
            </a:pPr>
            <a:r>
              <a:rPr lang="en-US" dirty="0" smtClean="0"/>
              <a:t>1906</a:t>
            </a:r>
          </a:p>
          <a:p>
            <a:pPr lvl="2" eaLnBrk="1" hangingPunct="1">
              <a:buFont typeface="Arial" panose="020B0604020202020204" pitchFamily="34" charset="0"/>
              <a:buChar char="•"/>
              <a:defRPr/>
            </a:pPr>
            <a:r>
              <a:rPr lang="en-US" dirty="0" smtClean="0"/>
              <a:t>Never launched, engine problems</a:t>
            </a:r>
          </a:p>
          <a:p>
            <a:pPr lvl="1" eaLnBrk="1" hangingPunct="1">
              <a:buFont typeface="Arial" panose="020B0604020202020204" pitchFamily="34" charset="0"/>
              <a:buChar char="•"/>
              <a:defRPr/>
            </a:pPr>
            <a:r>
              <a:rPr lang="en-US" dirty="0" smtClean="0"/>
              <a:t>1907</a:t>
            </a:r>
          </a:p>
          <a:p>
            <a:pPr lvl="2" eaLnBrk="1" hangingPunct="1">
              <a:buFont typeface="Arial" panose="020B0604020202020204" pitchFamily="34" charset="0"/>
              <a:buChar char="•"/>
              <a:defRPr/>
            </a:pPr>
            <a:r>
              <a:rPr lang="en-US" dirty="0" smtClean="0"/>
              <a:t>Made first motorized flight, but did not reach pole</a:t>
            </a:r>
          </a:p>
          <a:p>
            <a:pPr lvl="1" eaLnBrk="1" hangingPunct="1">
              <a:buFont typeface="Arial" panose="020B0604020202020204" pitchFamily="34" charset="0"/>
              <a:buChar char="•"/>
              <a:defRPr/>
            </a:pPr>
            <a:r>
              <a:rPr lang="en-US" dirty="0" smtClean="0"/>
              <a:t>1909</a:t>
            </a:r>
          </a:p>
          <a:p>
            <a:pPr lvl="2" eaLnBrk="1" hangingPunct="1">
              <a:buFont typeface="Arial" panose="020B0604020202020204" pitchFamily="34" charset="0"/>
              <a:buChar char="•"/>
              <a:defRPr/>
            </a:pPr>
            <a:r>
              <a:rPr lang="en-US" dirty="0" smtClean="0"/>
              <a:t>Did not reach pole – vessel towed airship to base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dirty="0" err="1" smtClean="0"/>
              <a:t>Ornithopter</a:t>
            </a:r>
            <a:endParaRPr lang="en-US" dirty="0" smtClean="0"/>
          </a:p>
        </p:txBody>
      </p:sp>
      <p:sp>
        <p:nvSpPr>
          <p:cNvPr id="6151" name="Rectangle 7"/>
          <p:cNvSpPr>
            <a:spLocks noGrp="1" noRot="1" noChangeArrowheads="1"/>
          </p:cNvSpPr>
          <p:nvPr>
            <p:ph type="body" idx="1"/>
          </p:nvPr>
        </p:nvSpPr>
        <p:spPr>
          <a:xfrm>
            <a:off x="301625" y="1676400"/>
            <a:ext cx="8540750" cy="4800600"/>
          </a:xfrm>
        </p:spPr>
        <p:txBody>
          <a:bodyPr/>
          <a:lstStyle/>
          <a:p>
            <a:pPr lvl="1" eaLnBrk="1" hangingPunct="1">
              <a:defRPr/>
            </a:pPr>
            <a:endParaRPr lang="en-US" dirty="0" smtClean="0"/>
          </a:p>
        </p:txBody>
      </p:sp>
      <p:pic>
        <p:nvPicPr>
          <p:cNvPr id="4100" name="Picture 5" descr="U:\Ornithopte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600200"/>
            <a:ext cx="6096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a:xfrm>
            <a:off x="301625" y="228600"/>
            <a:ext cx="8510588" cy="762000"/>
          </a:xfrm>
        </p:spPr>
        <p:txBody>
          <a:bodyPr/>
          <a:lstStyle/>
          <a:p>
            <a:pPr eaLnBrk="1" hangingPunct="1">
              <a:defRPr/>
            </a:pPr>
            <a:r>
              <a:rPr lang="en-US" dirty="0" smtClean="0"/>
              <a:t>Zeppelins</a:t>
            </a:r>
          </a:p>
        </p:txBody>
      </p:sp>
      <p:sp>
        <p:nvSpPr>
          <p:cNvPr id="88067" name="Rectangle 3"/>
          <p:cNvSpPr>
            <a:spLocks noGrp="1" noRot="1" noChangeArrowheads="1"/>
          </p:cNvSpPr>
          <p:nvPr>
            <p:ph type="body" idx="1"/>
          </p:nvPr>
        </p:nvSpPr>
        <p:spPr>
          <a:xfrm>
            <a:off x="301625" y="990600"/>
            <a:ext cx="8842375" cy="5715000"/>
          </a:xfrm>
        </p:spPr>
        <p:txBody>
          <a:bodyPr/>
          <a:lstStyle/>
          <a:p>
            <a:pPr eaLnBrk="1" hangingPunct="1">
              <a:buFont typeface="Arial" panose="020B0604020202020204" pitchFamily="34" charset="0"/>
              <a:buChar char="•"/>
              <a:defRPr/>
            </a:pPr>
            <a:r>
              <a:rPr lang="en-US" dirty="0" smtClean="0"/>
              <a:t>Count von Zeppelin</a:t>
            </a:r>
          </a:p>
          <a:p>
            <a:pPr lvl="1" eaLnBrk="1" hangingPunct="1">
              <a:buFont typeface="Arial" panose="020B0604020202020204" pitchFamily="34" charset="0"/>
              <a:buChar char="•"/>
              <a:defRPr/>
            </a:pPr>
            <a:r>
              <a:rPr lang="en-US" dirty="0" smtClean="0"/>
              <a:t>Recognized military requirement for airships</a:t>
            </a:r>
          </a:p>
          <a:p>
            <a:pPr lvl="2" eaLnBrk="1" hangingPunct="1">
              <a:buFont typeface="Arial" panose="020B0604020202020204" pitchFamily="34" charset="0"/>
              <a:buChar char="•"/>
              <a:defRPr/>
            </a:pPr>
            <a:r>
              <a:rPr lang="en-US" dirty="0" smtClean="0"/>
              <a:t>Capability for long-range flight</a:t>
            </a:r>
          </a:p>
          <a:p>
            <a:pPr lvl="2" eaLnBrk="1" hangingPunct="1">
              <a:buFont typeface="Arial" panose="020B0604020202020204" pitchFamily="34" charset="0"/>
              <a:buChar char="•"/>
              <a:defRPr/>
            </a:pPr>
            <a:r>
              <a:rPr lang="en-US" dirty="0" smtClean="0"/>
              <a:t>Fly in bad weather</a:t>
            </a:r>
          </a:p>
          <a:p>
            <a:pPr lvl="2" eaLnBrk="1" hangingPunct="1">
              <a:buFont typeface="Arial" panose="020B0604020202020204" pitchFamily="34" charset="0"/>
              <a:buChar char="•"/>
              <a:defRPr/>
            </a:pPr>
            <a:r>
              <a:rPr lang="en-US" dirty="0" smtClean="0"/>
              <a:t>Drop bombs</a:t>
            </a:r>
          </a:p>
          <a:p>
            <a:pPr lvl="1" eaLnBrk="1" hangingPunct="1">
              <a:buFont typeface="Arial" panose="020B0604020202020204" pitchFamily="34" charset="0"/>
              <a:buChar char="•"/>
              <a:defRPr/>
            </a:pPr>
            <a:r>
              <a:rPr lang="en-US" dirty="0" smtClean="0"/>
              <a:t>7</a:t>
            </a:r>
            <a:r>
              <a:rPr lang="en-US" baseline="30000" dirty="0" smtClean="0"/>
              <a:t>th</a:t>
            </a:r>
            <a:r>
              <a:rPr lang="en-US" dirty="0" smtClean="0"/>
              <a:t> Zeppelin inaugurated passenger service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315913" y="228600"/>
            <a:ext cx="8512175" cy="838200"/>
          </a:xfrm>
        </p:spPr>
        <p:txBody>
          <a:bodyPr anchor="t"/>
          <a:lstStyle/>
          <a:p>
            <a:pPr eaLnBrk="1" hangingPunct="1">
              <a:defRPr/>
            </a:pPr>
            <a:r>
              <a:rPr lang="en-US" sz="4000" dirty="0" smtClean="0"/>
              <a:t>Beginning</a:t>
            </a:r>
            <a:br>
              <a:rPr lang="en-US" sz="4000" dirty="0" smtClean="0"/>
            </a:br>
            <a:endParaRPr lang="en-US" sz="4000" dirty="0" smtClean="0"/>
          </a:p>
        </p:txBody>
      </p:sp>
      <p:sp>
        <p:nvSpPr>
          <p:cNvPr id="69635" name="Rectangle 3"/>
          <p:cNvSpPr>
            <a:spLocks noGrp="1" noRot="1" noChangeArrowheads="1"/>
          </p:cNvSpPr>
          <p:nvPr>
            <p:ph type="body" idx="1"/>
          </p:nvPr>
        </p:nvSpPr>
        <p:spPr>
          <a:xfrm>
            <a:off x="304800" y="1371600"/>
            <a:ext cx="8540750" cy="5105400"/>
          </a:xfrm>
        </p:spPr>
        <p:txBody>
          <a:bodyPr/>
          <a:lstStyle/>
          <a:p>
            <a:pPr eaLnBrk="1" hangingPunct="1">
              <a:buFont typeface="Arial" panose="020B0604020202020204" pitchFamily="34" charset="0"/>
              <a:buChar char="•"/>
              <a:defRPr/>
            </a:pPr>
            <a:r>
              <a:rPr lang="en-US" dirty="0" smtClean="0"/>
              <a:t>Aerostation, levitation, or ballooning</a:t>
            </a:r>
          </a:p>
          <a:p>
            <a:pPr eaLnBrk="1" hangingPunct="1">
              <a:buFont typeface="Arial" panose="020B0604020202020204" pitchFamily="34" charset="0"/>
              <a:buChar char="•"/>
              <a:defRPr/>
            </a:pPr>
            <a:r>
              <a:rPr lang="en-US" dirty="0" smtClean="0"/>
              <a:t>Montgolfier (Joseph &amp; Etienne)</a:t>
            </a:r>
          </a:p>
          <a:p>
            <a:pPr lvl="1" eaLnBrk="1" hangingPunct="1">
              <a:buFont typeface="Arial" panose="020B0604020202020204" pitchFamily="34" charset="0"/>
              <a:buChar char="•"/>
              <a:defRPr/>
            </a:pPr>
            <a:r>
              <a:rPr lang="en-US" dirty="0" smtClean="0"/>
              <a:t>Defined problem as one of heat applied to air</a:t>
            </a:r>
          </a:p>
          <a:p>
            <a:pPr lvl="1" eaLnBrk="1" hangingPunct="1">
              <a:buFont typeface="Arial" panose="020B0604020202020204" pitchFamily="34" charset="0"/>
              <a:buChar char="•"/>
              <a:defRPr/>
            </a:pPr>
            <a:r>
              <a:rPr lang="en-US" dirty="0" smtClean="0"/>
              <a:t>Started with small models</a:t>
            </a:r>
          </a:p>
          <a:p>
            <a:pPr eaLnBrk="1" hangingPunct="1">
              <a:buFont typeface="Arial" panose="020B0604020202020204" pitchFamily="34" charset="0"/>
              <a:buChar char="•"/>
              <a:defRPr/>
            </a:pPr>
            <a:r>
              <a:rPr lang="en-US" dirty="0" smtClean="0"/>
              <a:t>Notified Bureau of Commerce of experiments</a:t>
            </a:r>
          </a:p>
          <a:p>
            <a:pPr eaLnBrk="1" hangingPunct="1">
              <a:buFont typeface="Arial" panose="020B0604020202020204" pitchFamily="34" charset="0"/>
              <a:buChar char="•"/>
              <a:defRPr/>
            </a:pPr>
            <a:r>
              <a:rPr lang="en-US" dirty="0" smtClean="0"/>
              <a:t>Built full-scale balloon</a:t>
            </a:r>
          </a:p>
          <a:p>
            <a:pPr lvl="1" eaLnBrk="1" hangingPunct="1">
              <a:buFont typeface="Arial" panose="020B0604020202020204" pitchFamily="34" charset="0"/>
              <a:buChar char="•"/>
              <a:defRPr/>
            </a:pPr>
            <a:r>
              <a:rPr lang="en-US" dirty="0" smtClean="0"/>
              <a:t>Tethered</a:t>
            </a:r>
          </a:p>
          <a:p>
            <a:pPr lvl="1" eaLnBrk="1" hangingPunct="1">
              <a:buFont typeface="Arial" panose="020B0604020202020204" pitchFamily="34" charset="0"/>
              <a:buChar char="•"/>
              <a:defRPr/>
            </a:pPr>
            <a:r>
              <a:rPr lang="en-US" dirty="0" smtClean="0"/>
              <a:t>Refined filling and releasing techniques</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dirty="0" smtClean="0"/>
              <a:t>First Balloon Ascension</a:t>
            </a:r>
          </a:p>
        </p:txBody>
      </p:sp>
      <p:sp>
        <p:nvSpPr>
          <p:cNvPr id="6151" name="Rectangle 7"/>
          <p:cNvSpPr>
            <a:spLocks noGrp="1" noRot="1" noChangeArrowheads="1"/>
          </p:cNvSpPr>
          <p:nvPr>
            <p:ph type="body" idx="1"/>
          </p:nvPr>
        </p:nvSpPr>
        <p:spPr>
          <a:xfrm>
            <a:off x="301625" y="1676400"/>
            <a:ext cx="8540750" cy="4800600"/>
          </a:xfrm>
        </p:spPr>
        <p:txBody>
          <a:bodyPr/>
          <a:lstStyle/>
          <a:p>
            <a:pPr eaLnBrk="1" hangingPunct="1">
              <a:buFont typeface="Arial" panose="020B0604020202020204" pitchFamily="34" charset="0"/>
              <a:buChar char="•"/>
              <a:defRPr/>
            </a:pPr>
            <a:r>
              <a:rPr lang="en-US" dirty="0" smtClean="0"/>
              <a:t>Set for 4 June 1783</a:t>
            </a:r>
          </a:p>
          <a:p>
            <a:pPr lvl="1" eaLnBrk="1" hangingPunct="1">
              <a:buFont typeface="Arial" panose="020B0604020202020204" pitchFamily="34" charset="0"/>
              <a:buChar char="•"/>
              <a:defRPr/>
            </a:pPr>
            <a:r>
              <a:rPr lang="en-US" dirty="0" smtClean="0"/>
              <a:t>Coincided with district assembly meeting</a:t>
            </a:r>
          </a:p>
          <a:p>
            <a:pPr eaLnBrk="1" hangingPunct="1">
              <a:buFont typeface="Arial" panose="020B0604020202020204" pitchFamily="34" charset="0"/>
              <a:buChar char="•"/>
              <a:defRPr/>
            </a:pPr>
            <a:r>
              <a:rPr lang="en-US" dirty="0" smtClean="0"/>
              <a:t>Construction of balloon</a:t>
            </a:r>
          </a:p>
          <a:p>
            <a:pPr lvl="1" eaLnBrk="1" hangingPunct="1">
              <a:buFont typeface="Arial" panose="020B0604020202020204" pitchFamily="34" charset="0"/>
              <a:buChar char="•"/>
              <a:defRPr/>
            </a:pPr>
            <a:r>
              <a:rPr lang="en-US" dirty="0" smtClean="0"/>
              <a:t>Wooden frame</a:t>
            </a:r>
          </a:p>
          <a:p>
            <a:pPr lvl="1" eaLnBrk="1" hangingPunct="1">
              <a:buFont typeface="Arial" panose="020B0604020202020204" pitchFamily="34" charset="0"/>
              <a:buChar char="•"/>
              <a:defRPr/>
            </a:pPr>
            <a:r>
              <a:rPr lang="en-US" dirty="0" smtClean="0"/>
              <a:t>4 fabric panels (rag paper)</a:t>
            </a:r>
          </a:p>
          <a:p>
            <a:pPr lvl="1" eaLnBrk="1" hangingPunct="1">
              <a:buFont typeface="Arial" panose="020B0604020202020204" pitchFamily="34" charset="0"/>
              <a:buChar char="•"/>
              <a:defRPr/>
            </a:pPr>
            <a:r>
              <a:rPr lang="en-US" dirty="0" smtClean="0"/>
              <a:t>1,800 buttons and seams sown</a:t>
            </a:r>
          </a:p>
          <a:p>
            <a:pPr lvl="1" eaLnBrk="1" hangingPunct="1">
              <a:buFont typeface="Arial" panose="020B0604020202020204" pitchFamily="34" charset="0"/>
              <a:buChar char="•"/>
              <a:defRPr/>
            </a:pPr>
            <a:r>
              <a:rPr lang="en-US" dirty="0" smtClean="0"/>
              <a:t>Ropes covered and reinforced balloon</a:t>
            </a:r>
          </a:p>
          <a:p>
            <a:pPr eaLnBrk="1" hangingPunct="1">
              <a:buFont typeface="Arial" panose="020B0604020202020204" pitchFamily="34" charset="0"/>
              <a:buChar char="•"/>
              <a:defRPr/>
            </a:pPr>
            <a:r>
              <a:rPr lang="en-US" dirty="0" smtClean="0"/>
              <a:t>Flight</a:t>
            </a:r>
          </a:p>
          <a:p>
            <a:pPr eaLnBrk="1" hangingPunct="1">
              <a:buFont typeface="Arial" panose="020B0604020202020204" pitchFamily="34" charset="0"/>
              <a:buChar char="•"/>
              <a:defRPr/>
            </a:pPr>
            <a:r>
              <a:rPr lang="en-US" dirty="0" smtClean="0"/>
              <a:t>Hot air balloons were called “</a:t>
            </a:r>
            <a:r>
              <a:rPr lang="en-US" dirty="0" err="1" smtClean="0"/>
              <a:t>montgolfiere</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dirty="0" smtClean="0"/>
              <a:t>First Flight</a:t>
            </a:r>
          </a:p>
        </p:txBody>
      </p:sp>
      <p:pic>
        <p:nvPicPr>
          <p:cNvPr id="7171" name="Picture 5" descr="Montgolfier Balloon 1783">
            <a:hlinkClick r:id="rId3" tooltip="View Full-Siz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676400"/>
            <a:ext cx="4343400"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dirty="0" smtClean="0"/>
              <a:t>Competition</a:t>
            </a:r>
          </a:p>
        </p:txBody>
      </p:sp>
      <p:sp>
        <p:nvSpPr>
          <p:cNvPr id="56323" name="Rectangle 3"/>
          <p:cNvSpPr>
            <a:spLocks noGrp="1" noRot="1" noChangeArrowheads="1"/>
          </p:cNvSpPr>
          <p:nvPr>
            <p:ph type="body" idx="1"/>
          </p:nvPr>
        </p:nvSpPr>
        <p:spPr>
          <a:xfrm>
            <a:off x="152400" y="1295400"/>
            <a:ext cx="8839200" cy="5410200"/>
          </a:xfrm>
        </p:spPr>
        <p:txBody>
          <a:bodyPr/>
          <a:lstStyle/>
          <a:p>
            <a:pPr eaLnBrk="1" hangingPunct="1">
              <a:buFont typeface="Arial" panose="020B0604020202020204" pitchFamily="34" charset="0"/>
              <a:buChar char="•"/>
              <a:defRPr/>
            </a:pPr>
            <a:r>
              <a:rPr lang="en-US" dirty="0" smtClean="0"/>
              <a:t>J.A.C. Charles worked on a hydrogen balloon</a:t>
            </a:r>
          </a:p>
          <a:p>
            <a:pPr eaLnBrk="1" hangingPunct="1">
              <a:buFont typeface="Arial" panose="020B0604020202020204" pitchFamily="34" charset="0"/>
              <a:buChar char="•"/>
              <a:defRPr/>
            </a:pPr>
            <a:r>
              <a:rPr lang="en-US" dirty="0" smtClean="0"/>
              <a:t>French Academy of Sciences</a:t>
            </a:r>
          </a:p>
          <a:p>
            <a:pPr lvl="1" eaLnBrk="1" hangingPunct="1">
              <a:buFont typeface="Arial" panose="020B0604020202020204" pitchFamily="34" charset="0"/>
              <a:buChar char="•"/>
              <a:defRPr/>
            </a:pPr>
            <a:r>
              <a:rPr lang="en-US" dirty="0" smtClean="0"/>
              <a:t>Awarded grant for development of balloon</a:t>
            </a:r>
          </a:p>
          <a:p>
            <a:pPr lvl="1" eaLnBrk="1" hangingPunct="1">
              <a:buFont typeface="Arial" panose="020B0604020202020204" pitchFamily="34" charset="0"/>
              <a:buChar char="•"/>
              <a:defRPr/>
            </a:pPr>
            <a:r>
              <a:rPr lang="en-US" dirty="0" smtClean="0"/>
              <a:t>Ticket sales underway to underwrite experiments</a:t>
            </a:r>
          </a:p>
          <a:p>
            <a:pPr eaLnBrk="1" hangingPunct="1">
              <a:buFont typeface="Arial" panose="020B0604020202020204" pitchFamily="34" charset="0"/>
              <a:buChar char="•"/>
              <a:defRPr/>
            </a:pPr>
            <a:r>
              <a:rPr lang="en-US" dirty="0" smtClean="0"/>
              <a:t>Wanted tight sealant to hold hydrogen</a:t>
            </a:r>
          </a:p>
          <a:p>
            <a:pPr lvl="1" eaLnBrk="1" hangingPunct="1">
              <a:buFont typeface="Arial" panose="020B0604020202020204" pitchFamily="34" charset="0"/>
              <a:buChar char="•"/>
              <a:defRPr/>
            </a:pPr>
            <a:r>
              <a:rPr lang="en-US" dirty="0" smtClean="0"/>
              <a:t>Dissolved rubber in turpentine and poured over silk taffeta fabric</a:t>
            </a:r>
          </a:p>
          <a:p>
            <a:pPr lvl="1" eaLnBrk="1" hangingPunct="1">
              <a:buFont typeface="Arial" panose="020B0604020202020204" pitchFamily="34" charset="0"/>
              <a:buChar char="•"/>
              <a:defRPr/>
            </a:pPr>
            <a:r>
              <a:rPr lang="en-US" dirty="0" smtClean="0"/>
              <a:t>Exterior decorated with red and blue stripes</a:t>
            </a:r>
          </a:p>
          <a:p>
            <a:pPr lvl="1" eaLnBrk="1" hangingPunct="1">
              <a:buFont typeface="Arial" panose="020B0604020202020204" pitchFamily="34" charset="0"/>
              <a:buChar char="•"/>
              <a:defRPr/>
            </a:pPr>
            <a:r>
              <a:rPr lang="en-US" dirty="0" smtClean="0"/>
              <a:t>Balloon smaller than </a:t>
            </a:r>
            <a:r>
              <a:rPr lang="en-US" dirty="0" err="1" smtClean="0"/>
              <a:t>Montgolfiere</a:t>
            </a:r>
            <a:r>
              <a:rPr lang="en-US" dirty="0" smtClean="0"/>
              <a:t> balloon</a:t>
            </a:r>
          </a:p>
          <a:p>
            <a:pPr lvl="2" eaLnBrk="1" hangingPunct="1">
              <a:buFont typeface="Arial" panose="020B0604020202020204" pitchFamily="34" charset="0"/>
              <a:buChar char="•"/>
              <a:defRPr/>
            </a:pPr>
            <a:r>
              <a:rPr lang="en-US" dirty="0" smtClean="0"/>
              <a:t>Only 12 feet in diameter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3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3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3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defRPr/>
            </a:pPr>
            <a:r>
              <a:rPr lang="en-US" dirty="0" smtClean="0"/>
              <a:t>Competition - Charles</a:t>
            </a:r>
          </a:p>
        </p:txBody>
      </p:sp>
      <p:sp>
        <p:nvSpPr>
          <p:cNvPr id="56323" name="Rectangle 3"/>
          <p:cNvSpPr>
            <a:spLocks noGrp="1" noRot="1" noChangeArrowheads="1"/>
          </p:cNvSpPr>
          <p:nvPr>
            <p:ph type="body" idx="1"/>
          </p:nvPr>
        </p:nvSpPr>
        <p:spPr>
          <a:xfrm>
            <a:off x="152400" y="1295400"/>
            <a:ext cx="8839200" cy="5410200"/>
          </a:xfrm>
        </p:spPr>
        <p:txBody>
          <a:bodyPr/>
          <a:lstStyle/>
          <a:p>
            <a:pPr eaLnBrk="1" hangingPunct="1">
              <a:buFont typeface="Arial" panose="020B0604020202020204" pitchFamily="34" charset="0"/>
              <a:buChar char="•"/>
              <a:defRPr/>
            </a:pPr>
            <a:r>
              <a:rPr lang="en-US" dirty="0" smtClean="0"/>
              <a:t>Hydrogen problem</a:t>
            </a:r>
          </a:p>
          <a:p>
            <a:pPr lvl="1" eaLnBrk="1" hangingPunct="1">
              <a:buFont typeface="Arial" panose="020B0604020202020204" pitchFamily="34" charset="0"/>
              <a:buChar char="•"/>
              <a:defRPr/>
            </a:pPr>
            <a:r>
              <a:rPr lang="en-US" dirty="0" smtClean="0"/>
              <a:t>Required 900 cubic feet of hydrogen for balloon</a:t>
            </a:r>
          </a:p>
          <a:p>
            <a:pPr lvl="1" eaLnBrk="1" hangingPunct="1">
              <a:buFont typeface="Arial" panose="020B0604020202020204" pitchFamily="34" charset="0"/>
              <a:buChar char="•"/>
              <a:defRPr/>
            </a:pPr>
            <a:r>
              <a:rPr lang="en-US" dirty="0" smtClean="0"/>
              <a:t>Hydrogen previously produced in small amounts</a:t>
            </a:r>
          </a:p>
          <a:p>
            <a:pPr lvl="1" eaLnBrk="1" hangingPunct="1">
              <a:buFont typeface="Arial" panose="020B0604020202020204" pitchFamily="34" charset="0"/>
              <a:buChar char="•"/>
              <a:defRPr/>
            </a:pPr>
            <a:r>
              <a:rPr lang="en-US" dirty="0" smtClean="0"/>
              <a:t>Produced own hydrogen</a:t>
            </a:r>
          </a:p>
          <a:p>
            <a:pPr lvl="2" eaLnBrk="1" hangingPunct="1">
              <a:buFont typeface="Arial" panose="020B0604020202020204" pitchFamily="34" charset="0"/>
              <a:buChar char="•"/>
              <a:defRPr/>
            </a:pPr>
            <a:r>
              <a:rPr lang="en-US" dirty="0" smtClean="0"/>
              <a:t>Oak barrels filled with iron filings</a:t>
            </a:r>
          </a:p>
          <a:p>
            <a:pPr lvl="2" eaLnBrk="1" hangingPunct="1">
              <a:buFont typeface="Arial" panose="020B0604020202020204" pitchFamily="34" charset="0"/>
              <a:buChar char="•"/>
              <a:defRPr/>
            </a:pPr>
            <a:r>
              <a:rPr lang="en-US" dirty="0" smtClean="0"/>
              <a:t>Poured vitriolic acid over filings</a:t>
            </a:r>
          </a:p>
          <a:p>
            <a:pPr lvl="2" eaLnBrk="1" hangingPunct="1">
              <a:buFont typeface="Arial" panose="020B0604020202020204" pitchFamily="34" charset="0"/>
              <a:buChar char="•"/>
              <a:defRPr/>
            </a:pPr>
            <a:r>
              <a:rPr lang="en-US" dirty="0" smtClean="0"/>
              <a:t>Copper tube carried hydrogen to balloon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 calcmode="lin" valueType="num">
                                      <p:cBhvr additive="base">
                                        <p:cTn id="7"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anim calcmode="lin" valueType="num">
                                      <p:cBhvr additive="base">
                                        <p:cTn id="13"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 calcmode="lin" valueType="num">
                                      <p:cBhvr additive="base">
                                        <p:cTn id="19"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323">
                                            <p:txEl>
                                              <p:pRg st="4" end="4"/>
                                            </p:txEl>
                                          </p:spTgt>
                                        </p:tgtEl>
                                        <p:attrNameLst>
                                          <p:attrName>style.visibility</p:attrName>
                                        </p:attrNameLst>
                                      </p:cBhvr>
                                      <p:to>
                                        <p:strVal val="visible"/>
                                      </p:to>
                                    </p:set>
                                    <p:anim calcmode="lin" valueType="num">
                                      <p:cBhvr additive="base">
                                        <p:cTn id="25"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6323">
                                            <p:txEl>
                                              <p:pRg st="5" end="5"/>
                                            </p:txEl>
                                          </p:spTgt>
                                        </p:tgtEl>
                                        <p:attrNameLst>
                                          <p:attrName>style.visibility</p:attrName>
                                        </p:attrNameLst>
                                      </p:cBhvr>
                                      <p:to>
                                        <p:strVal val="visible"/>
                                      </p:to>
                                    </p:set>
                                    <p:anim calcmode="lin" valueType="num">
                                      <p:cBhvr additive="base">
                                        <p:cTn id="29"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632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6323">
                                            <p:txEl>
                                              <p:pRg st="6" end="6"/>
                                            </p:txEl>
                                          </p:spTgt>
                                        </p:tgtEl>
                                        <p:attrNameLst>
                                          <p:attrName>style.visibility</p:attrName>
                                        </p:attrNameLst>
                                      </p:cBhvr>
                                      <p:to>
                                        <p:strVal val="visible"/>
                                      </p:to>
                                    </p:set>
                                    <p:anim calcmode="lin" valueType="num">
                                      <p:cBhvr additive="base">
                                        <p:cTn id="33" dur="5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63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dirty="0" smtClean="0"/>
              <a:t>Competition</a:t>
            </a:r>
          </a:p>
        </p:txBody>
      </p:sp>
      <p:sp>
        <p:nvSpPr>
          <p:cNvPr id="57347" name="Rectangle 3"/>
          <p:cNvSpPr>
            <a:spLocks noGrp="1" noRot="1" noChangeArrowheads="1"/>
          </p:cNvSpPr>
          <p:nvPr>
            <p:ph type="body" idx="1"/>
          </p:nvPr>
        </p:nvSpPr>
        <p:spPr>
          <a:xfrm>
            <a:off x="301625" y="1447800"/>
            <a:ext cx="8540750" cy="4651375"/>
          </a:xfrm>
        </p:spPr>
        <p:txBody>
          <a:bodyPr/>
          <a:lstStyle/>
          <a:p>
            <a:pPr eaLnBrk="1" hangingPunct="1">
              <a:buFont typeface="Arial" panose="020B0604020202020204" pitchFamily="34" charset="0"/>
              <a:buChar char="•"/>
              <a:defRPr/>
            </a:pPr>
            <a:r>
              <a:rPr lang="en-US" dirty="0"/>
              <a:t>Ascension set for Paris on 27 August 1783</a:t>
            </a:r>
          </a:p>
          <a:p>
            <a:pPr eaLnBrk="1" hangingPunct="1">
              <a:buFont typeface="Arial" panose="020B0604020202020204" pitchFamily="34" charset="0"/>
              <a:buChar char="•"/>
              <a:defRPr/>
            </a:pPr>
            <a:r>
              <a:rPr lang="en-US" dirty="0" smtClean="0"/>
              <a:t>Balloon rose quickly</a:t>
            </a:r>
          </a:p>
          <a:p>
            <a:pPr lvl="1" eaLnBrk="1" hangingPunct="1">
              <a:buFont typeface="Arial" panose="020B0604020202020204" pitchFamily="34" charset="0"/>
              <a:buChar char="•"/>
              <a:defRPr/>
            </a:pPr>
            <a:r>
              <a:rPr lang="en-US" dirty="0" smtClean="0"/>
              <a:t>1,500 feet in 2 minutes, disappeared in clouds</a:t>
            </a:r>
          </a:p>
          <a:p>
            <a:pPr lvl="1" eaLnBrk="1" hangingPunct="1">
              <a:buFont typeface="Arial" panose="020B0604020202020204" pitchFamily="34" charset="0"/>
              <a:buChar char="•"/>
              <a:defRPr/>
            </a:pPr>
            <a:r>
              <a:rPr lang="en-US" dirty="0" smtClean="0"/>
              <a:t>Obscured most of flight from view</a:t>
            </a:r>
          </a:p>
          <a:p>
            <a:pPr eaLnBrk="1" hangingPunct="1">
              <a:buFont typeface="Arial" panose="020B0604020202020204" pitchFamily="34" charset="0"/>
              <a:buChar char="•"/>
              <a:defRPr/>
            </a:pPr>
            <a:r>
              <a:rPr lang="en-US" dirty="0" smtClean="0"/>
              <a:t>Fell to ground north of Paris</a:t>
            </a:r>
          </a:p>
          <a:p>
            <a:pPr lvl="1" eaLnBrk="1" hangingPunct="1">
              <a:buFont typeface="Arial" panose="020B0604020202020204" pitchFamily="34" charset="0"/>
              <a:buChar char="•"/>
              <a:defRPr/>
            </a:pPr>
            <a:r>
              <a:rPr lang="en-US" dirty="0" smtClean="0"/>
              <a:t>Less than one hour flight</a:t>
            </a:r>
          </a:p>
          <a:p>
            <a:pPr lvl="1" eaLnBrk="1" hangingPunct="1">
              <a:buFont typeface="Arial" panose="020B0604020202020204" pitchFamily="34" charset="0"/>
              <a:buChar char="•"/>
              <a:defRPr/>
            </a:pPr>
            <a:r>
              <a:rPr lang="en-US" dirty="0" smtClean="0"/>
              <a:t>Balloon burst due to its steady pressure while rising through thinning air</a:t>
            </a:r>
          </a:p>
          <a:p>
            <a:pPr lvl="1" eaLnBrk="1" hangingPunct="1">
              <a:buFont typeface="Arial" panose="020B0604020202020204" pitchFamily="34" charset="0"/>
              <a:buChar char="•"/>
              <a:defRPr/>
            </a:pPr>
            <a:r>
              <a:rPr lang="en-US" dirty="0" smtClean="0"/>
              <a:t>Frightened peasants attacked balloon</a:t>
            </a:r>
          </a:p>
          <a:p>
            <a:pPr lvl="1" eaLnBrk="1" hangingPunct="1">
              <a:defRPr/>
            </a:pPr>
            <a:endParaRPr lang="en-US" dirty="0" smtClean="0"/>
          </a:p>
          <a:p>
            <a:pPr lvl="1" eaLnBrk="1" hangingPunct="1">
              <a:buFontTx/>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Effect transition="in" filter="fade">
                                      <p:cBhvr>
                                        <p:cTn id="7" dur="1000"/>
                                        <p:tgtEl>
                                          <p:spTgt spid="57347">
                                            <p:txEl>
                                              <p:pRg st="1" end="1"/>
                                            </p:txEl>
                                          </p:spTgt>
                                        </p:tgtEl>
                                      </p:cBhvr>
                                    </p:animEffect>
                                    <p:anim calcmode="lin" valueType="num">
                                      <p:cBhvr>
                                        <p:cTn id="8" dur="10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Effect transition="in" filter="fade">
                                      <p:cBhvr>
                                        <p:cTn id="12" dur="1000"/>
                                        <p:tgtEl>
                                          <p:spTgt spid="57347">
                                            <p:txEl>
                                              <p:pRg st="2" end="2"/>
                                            </p:txEl>
                                          </p:spTgt>
                                        </p:tgtEl>
                                      </p:cBhvr>
                                    </p:animEffect>
                                    <p:anim calcmode="lin" valueType="num">
                                      <p:cBhvr>
                                        <p:cTn id="13"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734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Effect transition="in" filter="fade">
                                      <p:cBhvr>
                                        <p:cTn id="17" dur="1000"/>
                                        <p:tgtEl>
                                          <p:spTgt spid="57347">
                                            <p:txEl>
                                              <p:pRg st="3" end="3"/>
                                            </p:txEl>
                                          </p:spTgt>
                                        </p:tgtEl>
                                      </p:cBhvr>
                                    </p:animEffect>
                                    <p:anim calcmode="lin" valueType="num">
                                      <p:cBhvr>
                                        <p:cTn id="18" dur="10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573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7347">
                                            <p:txEl>
                                              <p:pRg st="4" end="4"/>
                                            </p:txEl>
                                          </p:spTgt>
                                        </p:tgtEl>
                                        <p:attrNameLst>
                                          <p:attrName>style.visibility</p:attrName>
                                        </p:attrNameLst>
                                      </p:cBhvr>
                                      <p:to>
                                        <p:strVal val="visible"/>
                                      </p:to>
                                    </p:set>
                                    <p:animEffect transition="in" filter="fade">
                                      <p:cBhvr>
                                        <p:cTn id="24" dur="1000"/>
                                        <p:tgtEl>
                                          <p:spTgt spid="57347">
                                            <p:txEl>
                                              <p:pRg st="4" end="4"/>
                                            </p:txEl>
                                          </p:spTgt>
                                        </p:tgtEl>
                                      </p:cBhvr>
                                    </p:animEffect>
                                    <p:anim calcmode="lin" valueType="num">
                                      <p:cBhvr>
                                        <p:cTn id="25" dur="10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57347">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57347">
                                            <p:txEl>
                                              <p:pRg st="5" end="5"/>
                                            </p:txEl>
                                          </p:spTgt>
                                        </p:tgtEl>
                                        <p:attrNameLst>
                                          <p:attrName>style.visibility</p:attrName>
                                        </p:attrNameLst>
                                      </p:cBhvr>
                                      <p:to>
                                        <p:strVal val="visible"/>
                                      </p:to>
                                    </p:set>
                                    <p:animEffect transition="in" filter="fade">
                                      <p:cBhvr>
                                        <p:cTn id="29" dur="1000"/>
                                        <p:tgtEl>
                                          <p:spTgt spid="57347">
                                            <p:txEl>
                                              <p:pRg st="5" end="5"/>
                                            </p:txEl>
                                          </p:spTgt>
                                        </p:tgtEl>
                                      </p:cBhvr>
                                    </p:animEffect>
                                    <p:anim calcmode="lin" valueType="num">
                                      <p:cBhvr>
                                        <p:cTn id="30" dur="1000" fill="hold"/>
                                        <p:tgtEl>
                                          <p:spTgt spid="5734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57347">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7347">
                                            <p:txEl>
                                              <p:pRg st="6" end="6"/>
                                            </p:txEl>
                                          </p:spTgt>
                                        </p:tgtEl>
                                        <p:attrNameLst>
                                          <p:attrName>style.visibility</p:attrName>
                                        </p:attrNameLst>
                                      </p:cBhvr>
                                      <p:to>
                                        <p:strVal val="visible"/>
                                      </p:to>
                                    </p:set>
                                    <p:animEffect transition="in" filter="fade">
                                      <p:cBhvr>
                                        <p:cTn id="34" dur="1000"/>
                                        <p:tgtEl>
                                          <p:spTgt spid="57347">
                                            <p:txEl>
                                              <p:pRg st="6" end="6"/>
                                            </p:txEl>
                                          </p:spTgt>
                                        </p:tgtEl>
                                      </p:cBhvr>
                                    </p:animEffect>
                                    <p:anim calcmode="lin" valueType="num">
                                      <p:cBhvr>
                                        <p:cTn id="35" dur="10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5734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7347">
                                            <p:txEl>
                                              <p:pRg st="7" end="7"/>
                                            </p:txEl>
                                          </p:spTgt>
                                        </p:tgtEl>
                                        <p:attrNameLst>
                                          <p:attrName>style.visibility</p:attrName>
                                        </p:attrNameLst>
                                      </p:cBhvr>
                                      <p:to>
                                        <p:strVal val="visible"/>
                                      </p:to>
                                    </p:set>
                                    <p:animEffect transition="in" filter="fade">
                                      <p:cBhvr>
                                        <p:cTn id="41" dur="1000"/>
                                        <p:tgtEl>
                                          <p:spTgt spid="57347">
                                            <p:txEl>
                                              <p:pRg st="7" end="7"/>
                                            </p:txEl>
                                          </p:spTgt>
                                        </p:tgtEl>
                                      </p:cBhvr>
                                    </p:animEffect>
                                    <p:anim calcmode="lin" valueType="num">
                                      <p:cBhvr>
                                        <p:cTn id="42" dur="1000" fill="hold"/>
                                        <p:tgtEl>
                                          <p:spTgt spid="57347">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5734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2771</TotalTime>
  <Words>3079</Words>
  <Application>Microsoft Office PowerPoint</Application>
  <PresentationFormat>On-screen Show (4:3)</PresentationFormat>
  <Paragraphs>301</Paragraphs>
  <Slides>30</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Wingdings</vt:lpstr>
      <vt:lpstr>Clouds</vt:lpstr>
      <vt:lpstr>Early Aviation 1783 - 1914</vt:lpstr>
      <vt:lpstr>Early Aviation</vt:lpstr>
      <vt:lpstr>Ornithopter</vt:lpstr>
      <vt:lpstr>Beginning </vt:lpstr>
      <vt:lpstr>First Balloon Ascension</vt:lpstr>
      <vt:lpstr>First Flight</vt:lpstr>
      <vt:lpstr>Competition</vt:lpstr>
      <vt:lpstr>Competition - Charles</vt:lpstr>
      <vt:lpstr>Competition</vt:lpstr>
      <vt:lpstr>PowerPoint Presentation</vt:lpstr>
      <vt:lpstr>2nd Montgolfier Balloon Ascension</vt:lpstr>
      <vt:lpstr>2nd Montgolfier Balloon Ascension</vt:lpstr>
      <vt:lpstr>First Manned flight</vt:lpstr>
      <vt:lpstr>Hydrogen Balloon Development</vt:lpstr>
      <vt:lpstr>Military Aviation</vt:lpstr>
      <vt:lpstr>International Aviation</vt:lpstr>
      <vt:lpstr>Blanchard &amp; Jeffries</vt:lpstr>
      <vt:lpstr>United States</vt:lpstr>
      <vt:lpstr>Exhibition Flying</vt:lpstr>
      <vt:lpstr>Crossing the Atlantic</vt:lpstr>
      <vt:lpstr>Military Aviation Developments</vt:lpstr>
      <vt:lpstr>Military Aviation Developments</vt:lpstr>
      <vt:lpstr>Exploration</vt:lpstr>
      <vt:lpstr>Dirigibles/Airships</vt:lpstr>
      <vt:lpstr>Dirigibles/Airships</vt:lpstr>
      <vt:lpstr>Dirigible Development</vt:lpstr>
      <vt:lpstr>Airship Development</vt:lpstr>
      <vt:lpstr>U.S. Development</vt:lpstr>
      <vt:lpstr>Exploration</vt:lpstr>
      <vt:lpstr>Zeppelins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Flight</dc:title>
  <dc:creator>Mark Atkins</dc:creator>
  <cp:lastModifiedBy>SCHEUCHNER, GERALD A CTR USAF AMC 618 AOC/XOCMT</cp:lastModifiedBy>
  <cp:revision>210</cp:revision>
  <dcterms:created xsi:type="dcterms:W3CDTF">2007-02-05T01:40:21Z</dcterms:created>
  <dcterms:modified xsi:type="dcterms:W3CDTF">2017-01-18T23:31:41Z</dcterms:modified>
</cp:coreProperties>
</file>