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sldIdLst>
    <p:sldId id="256" r:id="rId2"/>
    <p:sldId id="257" r:id="rId3"/>
    <p:sldId id="295" r:id="rId4"/>
    <p:sldId id="268" r:id="rId5"/>
    <p:sldId id="269" r:id="rId6"/>
    <p:sldId id="258" r:id="rId7"/>
    <p:sldId id="282" r:id="rId8"/>
    <p:sldId id="270" r:id="rId9"/>
    <p:sldId id="271" r:id="rId10"/>
    <p:sldId id="283" r:id="rId11"/>
    <p:sldId id="272" r:id="rId12"/>
    <p:sldId id="284" r:id="rId13"/>
    <p:sldId id="285" r:id="rId14"/>
    <p:sldId id="300" r:id="rId15"/>
    <p:sldId id="286" r:id="rId16"/>
    <p:sldId id="301" r:id="rId17"/>
    <p:sldId id="287" r:id="rId18"/>
    <p:sldId id="296" r:id="rId19"/>
    <p:sldId id="288" r:id="rId20"/>
    <p:sldId id="289" r:id="rId21"/>
    <p:sldId id="297" r:id="rId22"/>
    <p:sldId id="290" r:id="rId23"/>
    <p:sldId id="291" r:id="rId24"/>
    <p:sldId id="298" r:id="rId25"/>
    <p:sldId id="299" r:id="rId26"/>
    <p:sldId id="278" r:id="rId27"/>
    <p:sldId id="292" r:id="rId28"/>
    <p:sldId id="293" r:id="rId29"/>
    <p:sldId id="294"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1020" y="84"/>
      </p:cViewPr>
      <p:guideLst>
        <p:guide orient="horz" pos="2160"/>
        <p:guide pos="2880"/>
      </p:guideLst>
    </p:cSldViewPr>
  </p:slideViewPr>
  <p:notesTextViewPr>
    <p:cViewPr>
      <p:scale>
        <a:sx n="100" d="100"/>
        <a:sy n="100" d="100"/>
      </p:scale>
      <p:origin x="0" y="0"/>
    </p:cViewPr>
  </p:notesTextViewPr>
  <p:notesViewPr>
    <p:cSldViewPr>
      <p:cViewPr varScale="1">
        <p:scale>
          <a:sx n="73" d="100"/>
          <a:sy n="73" d="100"/>
        </p:scale>
        <p:origin x="-123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BCB45B6-7402-410E-A07F-B6E420AA46D0}" type="slidenum">
              <a:rPr lang="en-US"/>
              <a:pPr>
                <a:defRPr/>
              </a:pPr>
              <a:t>‹#›</a:t>
            </a:fld>
            <a:endParaRPr lang="en-US"/>
          </a:p>
        </p:txBody>
      </p:sp>
    </p:spTree>
    <p:extLst>
      <p:ext uri="{BB962C8B-B14F-4D97-AF65-F5344CB8AC3E}">
        <p14:creationId xmlns:p14="http://schemas.microsoft.com/office/powerpoint/2010/main" val="2582715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entennialofflight.gov/essay/Wright_Bros/Military_Flyer/WR11.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891D72A-0266-499C-A3E6-1FC7F01AC32D}" type="slidenum">
              <a:rPr lang="en-US" smtClean="0"/>
              <a:pPr/>
              <a:t>1</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Prior to World War I, aviation consisted of biplanes and experimental aircraft, balloons, dirigibles, and airships.   Wilbur and Orville Wright made their historic flight on 17 Dec 1903.  Airplane development continued to develop in America and Europe.  In 1905, the Wright brothers were in the forefront of airplane design.  They retired from flying for three years while they were in litigation with airplane patents.  Octave Chanute inspired some of the European efforts for airplane development. </a:t>
            </a:r>
          </a:p>
        </p:txBody>
      </p:sp>
    </p:spTree>
    <p:extLst>
      <p:ext uri="{BB962C8B-B14F-4D97-AF65-F5344CB8AC3E}">
        <p14:creationId xmlns:p14="http://schemas.microsoft.com/office/powerpoint/2010/main" val="444266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405497D-4A20-4894-96AB-CCF6D3283590}" type="slidenum">
              <a:rPr lang="en-US" smtClean="0"/>
              <a:pPr/>
              <a:t>10</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n-US" smtClean="0"/>
          </a:p>
        </p:txBody>
      </p:sp>
    </p:spTree>
    <p:extLst>
      <p:ext uri="{BB962C8B-B14F-4D97-AF65-F5344CB8AC3E}">
        <p14:creationId xmlns:p14="http://schemas.microsoft.com/office/powerpoint/2010/main" val="2944623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4AFBEA9-85B1-437A-8503-71299EFFB63A}" type="slidenum">
              <a:rPr lang="en-US" smtClean="0"/>
              <a:pPr/>
              <a:t>11</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800" smtClean="0"/>
          </a:p>
        </p:txBody>
      </p:sp>
    </p:spTree>
    <p:extLst>
      <p:ext uri="{BB962C8B-B14F-4D97-AF65-F5344CB8AC3E}">
        <p14:creationId xmlns:p14="http://schemas.microsoft.com/office/powerpoint/2010/main" val="1775539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915C319-A36D-480B-89D0-FA212FC63B58}" type="slidenum">
              <a:rPr lang="en-US" smtClean="0"/>
              <a:pPr/>
              <a:t>12</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800" smtClean="0"/>
          </a:p>
        </p:txBody>
      </p:sp>
    </p:spTree>
    <p:extLst>
      <p:ext uri="{BB962C8B-B14F-4D97-AF65-F5344CB8AC3E}">
        <p14:creationId xmlns:p14="http://schemas.microsoft.com/office/powerpoint/2010/main" val="2210055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357195A-3328-4601-A067-DFF19CFD6EBB}" type="slidenum">
              <a:rPr lang="en-US" smtClean="0"/>
              <a:pPr/>
              <a:t>13</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800" smtClean="0"/>
          </a:p>
        </p:txBody>
      </p:sp>
    </p:spTree>
    <p:extLst>
      <p:ext uri="{BB962C8B-B14F-4D97-AF65-F5344CB8AC3E}">
        <p14:creationId xmlns:p14="http://schemas.microsoft.com/office/powerpoint/2010/main" val="3798843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01BD6D2-E0BE-4408-A008-9AA42D203DFE}" type="slidenum">
              <a:rPr lang="en-US" smtClean="0"/>
              <a:pPr/>
              <a:t>14</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800" smtClean="0"/>
          </a:p>
        </p:txBody>
      </p:sp>
    </p:spTree>
    <p:extLst>
      <p:ext uri="{BB962C8B-B14F-4D97-AF65-F5344CB8AC3E}">
        <p14:creationId xmlns:p14="http://schemas.microsoft.com/office/powerpoint/2010/main" val="531199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01BD6D2-E0BE-4408-A008-9AA42D203DFE}" type="slidenum">
              <a:rPr lang="en-US" smtClean="0"/>
              <a:pPr/>
              <a:t>15</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800" smtClean="0"/>
          </a:p>
        </p:txBody>
      </p:sp>
    </p:spTree>
    <p:extLst>
      <p:ext uri="{BB962C8B-B14F-4D97-AF65-F5344CB8AC3E}">
        <p14:creationId xmlns:p14="http://schemas.microsoft.com/office/powerpoint/2010/main" val="3401410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01BD6D2-E0BE-4408-A008-9AA42D203DFE}" type="slidenum">
              <a:rPr lang="en-US" smtClean="0"/>
              <a:pPr/>
              <a:t>16</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800" smtClean="0"/>
          </a:p>
        </p:txBody>
      </p:sp>
    </p:spTree>
    <p:extLst>
      <p:ext uri="{BB962C8B-B14F-4D97-AF65-F5344CB8AC3E}">
        <p14:creationId xmlns:p14="http://schemas.microsoft.com/office/powerpoint/2010/main" val="1063144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86EE344-7EA9-484C-9031-B350F99BCC81}" type="slidenum">
              <a:rPr lang="en-US" smtClean="0"/>
              <a:pPr/>
              <a:t>17</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800" smtClean="0"/>
          </a:p>
        </p:txBody>
      </p:sp>
    </p:spTree>
    <p:extLst>
      <p:ext uri="{BB962C8B-B14F-4D97-AF65-F5344CB8AC3E}">
        <p14:creationId xmlns:p14="http://schemas.microsoft.com/office/powerpoint/2010/main" val="4135596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343DDB4-1631-40E3-974B-2F682DF7413D}" type="slidenum">
              <a:rPr lang="en-US" smtClean="0"/>
              <a:pPr/>
              <a:t>18</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800" smtClean="0"/>
          </a:p>
        </p:txBody>
      </p:sp>
    </p:spTree>
    <p:extLst>
      <p:ext uri="{BB962C8B-B14F-4D97-AF65-F5344CB8AC3E}">
        <p14:creationId xmlns:p14="http://schemas.microsoft.com/office/powerpoint/2010/main" val="2483808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210D5E-C985-4830-9B7B-C7E5D52EC92D}" type="slidenum">
              <a:rPr lang="en-US" smtClean="0"/>
              <a:pPr/>
              <a:t>19</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800" smtClean="0"/>
          </a:p>
        </p:txBody>
      </p:sp>
    </p:spTree>
    <p:extLst>
      <p:ext uri="{BB962C8B-B14F-4D97-AF65-F5344CB8AC3E}">
        <p14:creationId xmlns:p14="http://schemas.microsoft.com/office/powerpoint/2010/main" val="3106764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703897A-A7C2-4775-BFFE-81F5272AF385}" type="slidenum">
              <a:rPr lang="en-US" smtClean="0"/>
              <a:pPr/>
              <a:t>2</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800" smtClean="0"/>
          </a:p>
        </p:txBody>
      </p:sp>
    </p:spTree>
    <p:extLst>
      <p:ext uri="{BB962C8B-B14F-4D97-AF65-F5344CB8AC3E}">
        <p14:creationId xmlns:p14="http://schemas.microsoft.com/office/powerpoint/2010/main" val="1239256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19E52ED-8A0A-4B4F-A988-3663F719FD01}" type="slidenum">
              <a:rPr lang="en-US" smtClean="0"/>
              <a:pPr/>
              <a:t>20</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800" smtClean="0"/>
          </a:p>
        </p:txBody>
      </p:sp>
    </p:spTree>
    <p:extLst>
      <p:ext uri="{BB962C8B-B14F-4D97-AF65-F5344CB8AC3E}">
        <p14:creationId xmlns:p14="http://schemas.microsoft.com/office/powerpoint/2010/main" val="3922126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89634A9-5207-4298-B4E0-0A8358AAEB51}" type="slidenum">
              <a:rPr lang="en-US" smtClean="0"/>
              <a:pPr/>
              <a:t>21</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800" smtClean="0"/>
          </a:p>
        </p:txBody>
      </p:sp>
    </p:spTree>
    <p:extLst>
      <p:ext uri="{BB962C8B-B14F-4D97-AF65-F5344CB8AC3E}">
        <p14:creationId xmlns:p14="http://schemas.microsoft.com/office/powerpoint/2010/main" val="1759641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120300F-1EFD-4B15-8AC5-977535F562FA}" type="slidenum">
              <a:rPr lang="en-US" smtClean="0"/>
              <a:pPr/>
              <a:t>22</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800" smtClean="0"/>
          </a:p>
        </p:txBody>
      </p:sp>
    </p:spTree>
    <p:extLst>
      <p:ext uri="{BB962C8B-B14F-4D97-AF65-F5344CB8AC3E}">
        <p14:creationId xmlns:p14="http://schemas.microsoft.com/office/powerpoint/2010/main" val="218877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786E3D1-A845-408D-AC6D-807E627AE47B}" type="slidenum">
              <a:rPr lang="en-US" smtClean="0"/>
              <a:pPr/>
              <a:t>23</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800" smtClean="0"/>
          </a:p>
        </p:txBody>
      </p:sp>
    </p:spTree>
    <p:extLst>
      <p:ext uri="{BB962C8B-B14F-4D97-AF65-F5344CB8AC3E}">
        <p14:creationId xmlns:p14="http://schemas.microsoft.com/office/powerpoint/2010/main" val="2292609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71D53AB-9A1B-4597-B119-0E0DE901E58B}" type="slidenum">
              <a:rPr lang="en-US" smtClean="0"/>
              <a:pPr/>
              <a:t>24</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800" smtClean="0"/>
          </a:p>
        </p:txBody>
      </p:sp>
    </p:spTree>
    <p:extLst>
      <p:ext uri="{BB962C8B-B14F-4D97-AF65-F5344CB8AC3E}">
        <p14:creationId xmlns:p14="http://schemas.microsoft.com/office/powerpoint/2010/main" val="4221946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1AE1A6E-CFE1-4240-B791-9C374A2AAF8B}" type="slidenum">
              <a:rPr lang="en-US" smtClean="0"/>
              <a:pPr/>
              <a:t>25</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800" smtClean="0"/>
          </a:p>
        </p:txBody>
      </p:sp>
    </p:spTree>
    <p:extLst>
      <p:ext uri="{BB962C8B-B14F-4D97-AF65-F5344CB8AC3E}">
        <p14:creationId xmlns:p14="http://schemas.microsoft.com/office/powerpoint/2010/main" val="3145202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17BF5EB-8CAE-455F-9786-46F449BA612F}" type="slidenum">
              <a:rPr lang="en-US" smtClean="0"/>
              <a:pPr/>
              <a:t>3</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800" smtClean="0"/>
          </a:p>
        </p:txBody>
      </p:sp>
    </p:spTree>
    <p:extLst>
      <p:ext uri="{BB962C8B-B14F-4D97-AF65-F5344CB8AC3E}">
        <p14:creationId xmlns:p14="http://schemas.microsoft.com/office/powerpoint/2010/main" val="2517012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6858B7-EB86-4261-954A-81422437D88A}" type="slidenum">
              <a:rPr lang="en-US" smtClean="0"/>
              <a:pPr/>
              <a:t>4</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31399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0F5A2E8-9614-4060-9E01-DC6AAB32F26C}" type="slidenum">
              <a:rPr lang="en-US" smtClean="0"/>
              <a:pPr/>
              <a:t>5</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sz="1000" smtClean="0"/>
          </a:p>
        </p:txBody>
      </p:sp>
    </p:spTree>
    <p:extLst>
      <p:ext uri="{BB962C8B-B14F-4D97-AF65-F5344CB8AC3E}">
        <p14:creationId xmlns:p14="http://schemas.microsoft.com/office/powerpoint/2010/main" val="2488798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BC59CCE-5089-45FF-B209-73661DD6E27D}" type="slidenum">
              <a:rPr lang="en-US" smtClean="0"/>
              <a:pPr/>
              <a:t>6</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b="1" smtClean="0"/>
              <a:t>Henri Farman's Aeroplane at Ghent, 1908</a:t>
            </a:r>
            <a:br>
              <a:rPr lang="en-US" b="1" smtClean="0"/>
            </a:br>
            <a:r>
              <a:rPr lang="en-US" b="1" smtClean="0"/>
              <a:t>Collection of Jean-Pierre Lauwers</a:t>
            </a:r>
          </a:p>
          <a:p>
            <a:pPr eaLnBrk="1" hangingPunct="1"/>
            <a:endParaRPr lang="en-US" b="1" smtClean="0"/>
          </a:p>
          <a:p>
            <a:pPr eaLnBrk="1" hangingPunct="1"/>
            <a:endParaRPr lang="en-US" b="1" smtClean="0"/>
          </a:p>
          <a:p>
            <a:pPr eaLnBrk="1" hangingPunct="1"/>
            <a:r>
              <a:rPr lang="en-US" b="1" smtClean="0"/>
              <a:t>Farman Type 40 (Engine Renault 130 hp) of the Aéronautique Militaire seen at Houtem in the Spring 1915.   </a:t>
            </a:r>
            <a:r>
              <a:rPr lang="en-US" smtClean="0"/>
              <a:t> </a:t>
            </a:r>
          </a:p>
        </p:txBody>
      </p:sp>
    </p:spTree>
    <p:extLst>
      <p:ext uri="{BB962C8B-B14F-4D97-AF65-F5344CB8AC3E}">
        <p14:creationId xmlns:p14="http://schemas.microsoft.com/office/powerpoint/2010/main" val="2959834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476FDAA-D825-4D05-B5BF-25274A18B457}" type="slidenum">
              <a:rPr lang="en-US" smtClean="0"/>
              <a:pPr/>
              <a:t>7</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smtClean="0"/>
          </a:p>
          <a:p>
            <a:pPr eaLnBrk="1" hangingPunct="1"/>
            <a:endParaRPr lang="en-US" b="1" smtClean="0"/>
          </a:p>
          <a:p>
            <a:pPr eaLnBrk="1" hangingPunct="1"/>
            <a:r>
              <a:rPr lang="en-US" b="1" smtClean="0"/>
              <a:t>Farman Type 40 (Engine Renault 130 hp) of the Aéronautique Militaire seen at Houtem in the Spring 1915.   </a:t>
            </a:r>
            <a:r>
              <a:rPr lang="en-US" smtClean="0"/>
              <a:t> </a:t>
            </a:r>
          </a:p>
        </p:txBody>
      </p:sp>
    </p:spTree>
    <p:extLst>
      <p:ext uri="{BB962C8B-B14F-4D97-AF65-F5344CB8AC3E}">
        <p14:creationId xmlns:p14="http://schemas.microsoft.com/office/powerpoint/2010/main" val="3823816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810ED96-BC1A-447B-B23D-171D55ED20AC}" type="slidenum">
              <a:rPr lang="en-US" smtClean="0"/>
              <a:pPr/>
              <a:t>8</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American and European aviation industries began to develop within a few years of each other, but Europe took the first formal steps to establish dedicated aircraft companies in the early decades of the 20th century. During this time, there was a shift from aircraft designers, builders, and pilots all being the same people to having entrepreneurs who ran the business and built the planes and others who flew them. </a:t>
            </a:r>
          </a:p>
          <a:p>
            <a:pPr eaLnBrk="1" hangingPunct="1"/>
            <a:r>
              <a:rPr lang="en-US" smtClean="0"/>
              <a:t>In England, the Short brothers—Horace, Albert, and Hugh, three experienced balloon-makers, established the first British airplane manufacturing company in 1908. After two unsuccessful planes, Albert obtained a license from </a:t>
            </a:r>
            <a:r>
              <a:rPr lang="en-US" smtClean="0">
                <a:hlinkClick r:id="rId3"/>
              </a:rPr>
              <a:t>Wilbur Wright</a:t>
            </a:r>
            <a:r>
              <a:rPr lang="en-US" smtClean="0"/>
              <a:t> in February 1909 to manufacture six Wright airplanes in Britain. This order made the Short company the first to produce a series of planes, rather than one of a model. </a:t>
            </a:r>
          </a:p>
          <a:p>
            <a:pPr eaLnBrk="1" hangingPunct="1"/>
            <a:r>
              <a:rPr lang="en-US" smtClean="0"/>
              <a:t>The brothers went on to design and build their own aircraft. Horace designed their first successful airplane, the Short biplane No. 2. In 1913, they produced a seaplane with folding wings that allowed the plane to be parked on a ship. In 1915, the Seaplane 184 was the first aircraft to sink a ship with a torpedo, when it sank a Turkish merchant ship in the Dardanelles. This bomber saw service until better heavy bombers came along and the Short was reassigned to reconnaissance duties. They also built a small number of land-based bombers and what some claim to be the first twin-engine plane to fly—the </a:t>
            </a:r>
            <a:r>
              <a:rPr lang="en-US" i="1" smtClean="0"/>
              <a:t>Triple-Twin</a:t>
            </a:r>
            <a:r>
              <a:rPr lang="en-US" smtClean="0"/>
              <a:t> biplane.</a:t>
            </a:r>
          </a:p>
        </p:txBody>
      </p:sp>
    </p:spTree>
    <p:extLst>
      <p:ext uri="{BB962C8B-B14F-4D97-AF65-F5344CB8AC3E}">
        <p14:creationId xmlns:p14="http://schemas.microsoft.com/office/powerpoint/2010/main" val="3423412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E95EF2F-B28E-4B9C-BE31-CE1210A0FF5F}" type="slidenum">
              <a:rPr lang="en-US" smtClean="0"/>
              <a:pPr/>
              <a:t>9</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1000" smtClean="0"/>
          </a:p>
        </p:txBody>
      </p:sp>
    </p:spTree>
    <p:extLst>
      <p:ext uri="{BB962C8B-B14F-4D97-AF65-F5344CB8AC3E}">
        <p14:creationId xmlns:p14="http://schemas.microsoft.com/office/powerpoint/2010/main" val="1808913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512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DD4E99-C7EA-4BDB-B518-96EC7C0DEB04}" type="slidenum">
              <a:rPr lang="en-US"/>
              <a:pPr>
                <a:defRPr/>
              </a:pPr>
              <a:t>‹#›</a:t>
            </a:fld>
            <a:endParaRPr lang="en-US"/>
          </a:p>
        </p:txBody>
      </p:sp>
    </p:spTree>
    <p:extLst>
      <p:ext uri="{BB962C8B-B14F-4D97-AF65-F5344CB8AC3E}">
        <p14:creationId xmlns:p14="http://schemas.microsoft.com/office/powerpoint/2010/main" val="4275261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ECF54E-8093-4747-B72C-9BFBB4FD55C0}" type="slidenum">
              <a:rPr lang="en-US"/>
              <a:pPr>
                <a:defRPr/>
              </a:pPr>
              <a:t>‹#›</a:t>
            </a:fld>
            <a:endParaRPr lang="en-US"/>
          </a:p>
        </p:txBody>
      </p:sp>
    </p:spTree>
    <p:extLst>
      <p:ext uri="{BB962C8B-B14F-4D97-AF65-F5344CB8AC3E}">
        <p14:creationId xmlns:p14="http://schemas.microsoft.com/office/powerpoint/2010/main" val="229701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7E3360-A7A7-4191-8428-963894796893}" type="slidenum">
              <a:rPr lang="en-US"/>
              <a:pPr>
                <a:defRPr/>
              </a:pPr>
              <a:t>‹#›</a:t>
            </a:fld>
            <a:endParaRPr lang="en-US"/>
          </a:p>
        </p:txBody>
      </p:sp>
    </p:spTree>
    <p:extLst>
      <p:ext uri="{BB962C8B-B14F-4D97-AF65-F5344CB8AC3E}">
        <p14:creationId xmlns:p14="http://schemas.microsoft.com/office/powerpoint/2010/main" val="277294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5232E2-1D58-4293-BE6D-60085A6E5913}" type="slidenum">
              <a:rPr lang="en-US"/>
              <a:pPr>
                <a:defRPr/>
              </a:pPr>
              <a:t>‹#›</a:t>
            </a:fld>
            <a:endParaRPr lang="en-US"/>
          </a:p>
        </p:txBody>
      </p:sp>
    </p:spTree>
    <p:extLst>
      <p:ext uri="{BB962C8B-B14F-4D97-AF65-F5344CB8AC3E}">
        <p14:creationId xmlns:p14="http://schemas.microsoft.com/office/powerpoint/2010/main" val="2886918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B121B9-AF00-45B7-A073-B7C80D1BDFB0}" type="slidenum">
              <a:rPr lang="en-US"/>
              <a:pPr>
                <a:defRPr/>
              </a:pPr>
              <a:t>‹#›</a:t>
            </a:fld>
            <a:endParaRPr lang="en-US"/>
          </a:p>
        </p:txBody>
      </p:sp>
    </p:spTree>
    <p:extLst>
      <p:ext uri="{BB962C8B-B14F-4D97-AF65-F5344CB8AC3E}">
        <p14:creationId xmlns:p14="http://schemas.microsoft.com/office/powerpoint/2010/main" val="2944407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8C951F-26FA-464D-85C8-3D6AF2C0DD37}" type="slidenum">
              <a:rPr lang="en-US"/>
              <a:pPr>
                <a:defRPr/>
              </a:pPr>
              <a:t>‹#›</a:t>
            </a:fld>
            <a:endParaRPr lang="en-US"/>
          </a:p>
        </p:txBody>
      </p:sp>
    </p:spTree>
    <p:extLst>
      <p:ext uri="{BB962C8B-B14F-4D97-AF65-F5344CB8AC3E}">
        <p14:creationId xmlns:p14="http://schemas.microsoft.com/office/powerpoint/2010/main" val="700793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DEF8A1-E8CD-4DE5-A256-C034FE4C33C7}" type="slidenum">
              <a:rPr lang="en-US"/>
              <a:pPr>
                <a:defRPr/>
              </a:pPr>
              <a:t>‹#›</a:t>
            </a:fld>
            <a:endParaRPr lang="en-US"/>
          </a:p>
        </p:txBody>
      </p:sp>
    </p:spTree>
    <p:extLst>
      <p:ext uri="{BB962C8B-B14F-4D97-AF65-F5344CB8AC3E}">
        <p14:creationId xmlns:p14="http://schemas.microsoft.com/office/powerpoint/2010/main" val="3345981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AFC79F-CE40-45D9-A548-947EB5EE7798}" type="slidenum">
              <a:rPr lang="en-US"/>
              <a:pPr>
                <a:defRPr/>
              </a:pPr>
              <a:t>‹#›</a:t>
            </a:fld>
            <a:endParaRPr lang="en-US"/>
          </a:p>
        </p:txBody>
      </p:sp>
    </p:spTree>
    <p:extLst>
      <p:ext uri="{BB962C8B-B14F-4D97-AF65-F5344CB8AC3E}">
        <p14:creationId xmlns:p14="http://schemas.microsoft.com/office/powerpoint/2010/main" val="3900315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E09DEA-52A5-4FD2-AD8D-C3C498FDB43A}" type="slidenum">
              <a:rPr lang="en-US"/>
              <a:pPr>
                <a:defRPr/>
              </a:pPr>
              <a:t>‹#›</a:t>
            </a:fld>
            <a:endParaRPr lang="en-US"/>
          </a:p>
        </p:txBody>
      </p:sp>
    </p:spTree>
    <p:extLst>
      <p:ext uri="{BB962C8B-B14F-4D97-AF65-F5344CB8AC3E}">
        <p14:creationId xmlns:p14="http://schemas.microsoft.com/office/powerpoint/2010/main" val="77997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58C8DD-BDA0-4CEB-B2CD-B7DEC6E9959C}" type="slidenum">
              <a:rPr lang="en-US"/>
              <a:pPr>
                <a:defRPr/>
              </a:pPr>
              <a:t>‹#›</a:t>
            </a:fld>
            <a:endParaRPr lang="en-US"/>
          </a:p>
        </p:txBody>
      </p:sp>
    </p:spTree>
    <p:extLst>
      <p:ext uri="{BB962C8B-B14F-4D97-AF65-F5344CB8AC3E}">
        <p14:creationId xmlns:p14="http://schemas.microsoft.com/office/powerpoint/2010/main" val="2350728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36D577-1682-45C6-B1E3-758B9FA4D4E1}" type="slidenum">
              <a:rPr lang="en-US"/>
              <a:pPr>
                <a:defRPr/>
              </a:pPr>
              <a:t>‹#›</a:t>
            </a:fld>
            <a:endParaRPr lang="en-US"/>
          </a:p>
        </p:txBody>
      </p:sp>
    </p:spTree>
    <p:extLst>
      <p:ext uri="{BB962C8B-B14F-4D97-AF65-F5344CB8AC3E}">
        <p14:creationId xmlns:p14="http://schemas.microsoft.com/office/powerpoint/2010/main" val="3856749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5D7EF323-724D-45F7-9D76-F25A08B9137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File:First_flight2.jp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File:WrightFlyer1904Circling.jp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File:Wright_Flyer_III_above.jp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tie.monash.edu.au/hargrave/images/henson_3_500.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entennialofflight.gov/essay/Prehistory/chanute/PH7G10.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centennialofflight.gov/essay/Prehistory/chanute/PH7G11.htm" TargetMode="Externa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Image:Bleriot_XI_Thulin_1.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centennialofflight.gov/essay/Prehistory/chanute/PH7G17.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p:txBody>
          <a:bodyPr/>
          <a:lstStyle/>
          <a:p>
            <a:pPr eaLnBrk="1" hangingPunct="1">
              <a:defRPr/>
            </a:pPr>
            <a:r>
              <a:rPr lang="en-US" dirty="0" smtClean="0"/>
              <a:t>Wright Brothers</a:t>
            </a:r>
          </a:p>
        </p:txBody>
      </p:sp>
      <p:sp>
        <p:nvSpPr>
          <p:cNvPr id="2051" name="Rectangle 3"/>
          <p:cNvSpPr>
            <a:spLocks noGrp="1" noRot="1" noChangeArrowheads="1"/>
          </p:cNvSpPr>
          <p:nvPr>
            <p:ph type="subTitle" idx="1"/>
          </p:nvPr>
        </p:nvSpPr>
        <p:spPr/>
        <p:txBody>
          <a:bodyPr/>
          <a:lstStyle/>
          <a:p>
            <a:pPr eaLnBrk="1" hangingPunct="1">
              <a:defRPr/>
            </a:pPr>
            <a:r>
              <a:rPr lang="en-US" dirty="0" smtClean="0"/>
              <a:t>1896 - 1914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301625" y="228600"/>
            <a:ext cx="8510588" cy="1066800"/>
          </a:xfrm>
        </p:spPr>
        <p:txBody>
          <a:bodyPr/>
          <a:lstStyle/>
          <a:p>
            <a:pPr eaLnBrk="1" hangingPunct="1">
              <a:defRPr/>
            </a:pPr>
            <a:r>
              <a:rPr lang="en-US" dirty="0" smtClean="0"/>
              <a:t>Wright Brothers</a:t>
            </a:r>
          </a:p>
        </p:txBody>
      </p:sp>
      <p:sp>
        <p:nvSpPr>
          <p:cNvPr id="7171" name="Rectangle 3"/>
          <p:cNvSpPr>
            <a:spLocks noGrp="1" noRot="1" noChangeArrowheads="1"/>
          </p:cNvSpPr>
          <p:nvPr>
            <p:ph type="body" idx="1"/>
          </p:nvPr>
        </p:nvSpPr>
        <p:spPr>
          <a:xfrm>
            <a:off x="304800" y="1295400"/>
            <a:ext cx="8540750" cy="5410200"/>
          </a:xfrm>
        </p:spPr>
        <p:txBody>
          <a:bodyPr/>
          <a:lstStyle/>
          <a:p>
            <a:pPr eaLnBrk="1" hangingPunct="1">
              <a:buFont typeface="Wingdings" pitchFamily="2" charset="2"/>
              <a:buChar char="Ø"/>
              <a:defRPr/>
            </a:pPr>
            <a:r>
              <a:rPr lang="en-US" dirty="0" smtClean="0"/>
              <a:t>Lived in Dayton Ohio</a:t>
            </a:r>
          </a:p>
          <a:p>
            <a:pPr lvl="1" eaLnBrk="1" hangingPunct="1">
              <a:buFont typeface="Wingdings" pitchFamily="2" charset="2"/>
              <a:buChar char="Ø"/>
              <a:defRPr/>
            </a:pPr>
            <a:r>
              <a:rPr lang="en-US" dirty="0" smtClean="0"/>
              <a:t>Opened bicycle shop</a:t>
            </a:r>
          </a:p>
          <a:p>
            <a:pPr lvl="1" eaLnBrk="1" hangingPunct="1">
              <a:buFont typeface="Wingdings" pitchFamily="2" charset="2"/>
              <a:buChar char="Ø"/>
              <a:defRPr/>
            </a:pPr>
            <a:r>
              <a:rPr lang="en-US" dirty="0" smtClean="0"/>
              <a:t>Aviation interest</a:t>
            </a:r>
          </a:p>
          <a:p>
            <a:pPr lvl="2" eaLnBrk="1" hangingPunct="1">
              <a:buFont typeface="Wingdings" pitchFamily="2" charset="2"/>
              <a:buChar char="Ø"/>
              <a:defRPr/>
            </a:pPr>
            <a:r>
              <a:rPr lang="en-US" dirty="0" smtClean="0"/>
              <a:t>Lilienthal’s death</a:t>
            </a:r>
          </a:p>
          <a:p>
            <a:pPr lvl="2" eaLnBrk="1" hangingPunct="1">
              <a:buFont typeface="Wingdings" pitchFamily="2" charset="2"/>
              <a:buChar char="Ø"/>
              <a:defRPr/>
            </a:pPr>
            <a:r>
              <a:rPr lang="en-US" dirty="0" smtClean="0"/>
              <a:t>Pilot control was key successful and safe flight</a:t>
            </a:r>
          </a:p>
          <a:p>
            <a:pPr lvl="2" eaLnBrk="1" hangingPunct="1">
              <a:buFont typeface="Wingdings" pitchFamily="2" charset="2"/>
              <a:buChar char="Ø"/>
              <a:defRPr/>
            </a:pPr>
            <a:r>
              <a:rPr lang="en-US" dirty="0" smtClean="0"/>
              <a:t>Began glider flights to solve problem</a:t>
            </a:r>
          </a:p>
          <a:p>
            <a:pPr eaLnBrk="1" hangingPunct="1">
              <a:buFont typeface="Wingdings" pitchFamily="2" charset="2"/>
              <a:buChar char="Ø"/>
              <a:defRPr/>
            </a:pPr>
            <a:r>
              <a:rPr lang="en-US" dirty="0" smtClean="0"/>
              <a:t>Problems of mechanical flight</a:t>
            </a:r>
          </a:p>
          <a:p>
            <a:pPr lvl="1" eaLnBrk="1" hangingPunct="1">
              <a:buFont typeface="Wingdings" pitchFamily="2" charset="2"/>
              <a:buChar char="Ø"/>
              <a:defRPr/>
            </a:pPr>
            <a:r>
              <a:rPr lang="en-US" dirty="0" smtClean="0"/>
              <a:t>Stability</a:t>
            </a:r>
          </a:p>
          <a:p>
            <a:pPr lvl="1" eaLnBrk="1" hangingPunct="1">
              <a:buFont typeface="Wingdings" pitchFamily="2" charset="2"/>
              <a:buChar char="Ø"/>
              <a:defRPr/>
            </a:pPr>
            <a:r>
              <a:rPr lang="en-US" dirty="0" smtClean="0"/>
              <a:t>Maneuverability</a:t>
            </a:r>
          </a:p>
          <a:p>
            <a:pPr lvl="1" eaLnBrk="1" hangingPunct="1">
              <a:buFont typeface="Wingdings" pitchFamily="2" charset="2"/>
              <a:buChar char="Ø"/>
              <a:defRPr/>
            </a:pPr>
            <a:r>
              <a:rPr lang="en-US" dirty="0" smtClean="0"/>
              <a:t>Design relatively unstable airplane</a:t>
            </a:r>
          </a:p>
          <a:p>
            <a:pPr eaLnBrk="1" hangingPunct="1">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301625" y="228600"/>
            <a:ext cx="8510588" cy="990600"/>
          </a:xfrm>
        </p:spPr>
        <p:txBody>
          <a:bodyPr/>
          <a:lstStyle/>
          <a:p>
            <a:pPr eaLnBrk="1" hangingPunct="1">
              <a:defRPr/>
            </a:pPr>
            <a:r>
              <a:rPr lang="en-US" dirty="0" smtClean="0"/>
              <a:t>Wright Gliders</a:t>
            </a:r>
          </a:p>
        </p:txBody>
      </p:sp>
      <p:sp>
        <p:nvSpPr>
          <p:cNvPr id="29699" name="Rectangle 3"/>
          <p:cNvSpPr>
            <a:spLocks noGrp="1" noRot="1" noChangeArrowheads="1"/>
          </p:cNvSpPr>
          <p:nvPr>
            <p:ph type="body" idx="1"/>
          </p:nvPr>
        </p:nvSpPr>
        <p:spPr>
          <a:xfrm>
            <a:off x="304800" y="1143000"/>
            <a:ext cx="8610600" cy="5562600"/>
          </a:xfrm>
        </p:spPr>
        <p:txBody>
          <a:bodyPr/>
          <a:lstStyle/>
          <a:p>
            <a:pPr eaLnBrk="1" hangingPunct="1">
              <a:buFont typeface="Wingdings" pitchFamily="2" charset="2"/>
              <a:buChar char="Ø"/>
              <a:defRPr/>
            </a:pPr>
            <a:r>
              <a:rPr lang="en-US" sz="2800" dirty="0" smtClean="0"/>
              <a:t>1900 Glider – (bi-plane) only flew a few days</a:t>
            </a:r>
          </a:p>
          <a:p>
            <a:pPr lvl="1" eaLnBrk="1" hangingPunct="1">
              <a:buFont typeface="Wingdings" pitchFamily="2" charset="2"/>
              <a:buChar char="Ø"/>
              <a:defRPr/>
            </a:pPr>
            <a:r>
              <a:rPr lang="en-US" sz="2400" dirty="0" smtClean="0"/>
              <a:t>Wilbur flew as a kite (tethered)</a:t>
            </a:r>
          </a:p>
          <a:p>
            <a:pPr lvl="1" eaLnBrk="1" hangingPunct="1">
              <a:buFont typeface="Wingdings" pitchFamily="2" charset="2"/>
              <a:buChar char="Ø"/>
              <a:defRPr/>
            </a:pPr>
            <a:r>
              <a:rPr lang="en-US" sz="2400" dirty="0" smtClean="0"/>
              <a:t>Most were unpiloted</a:t>
            </a:r>
          </a:p>
          <a:p>
            <a:pPr lvl="2" eaLnBrk="1" hangingPunct="1">
              <a:buFont typeface="Wingdings" pitchFamily="2" charset="2"/>
              <a:buChar char="Ø"/>
              <a:defRPr/>
            </a:pPr>
            <a:r>
              <a:rPr lang="en-US" sz="2000" dirty="0" smtClean="0"/>
              <a:t>By design unstable</a:t>
            </a:r>
          </a:p>
          <a:p>
            <a:pPr lvl="2" eaLnBrk="1" hangingPunct="1">
              <a:buFont typeface="Wingdings" pitchFamily="2" charset="2"/>
              <a:buChar char="Ø"/>
              <a:defRPr/>
            </a:pPr>
            <a:r>
              <a:rPr lang="en-US" sz="2000" dirty="0" smtClean="0"/>
              <a:t>Wing warping controlled by wings</a:t>
            </a:r>
          </a:p>
          <a:p>
            <a:pPr lvl="2" eaLnBrk="1" hangingPunct="1">
              <a:buFont typeface="Wingdings" pitchFamily="2" charset="2"/>
              <a:buChar char="Ø"/>
              <a:defRPr/>
            </a:pPr>
            <a:r>
              <a:rPr lang="en-US" sz="2000" dirty="0" smtClean="0"/>
              <a:t>Pilot in prone position</a:t>
            </a:r>
          </a:p>
          <a:p>
            <a:pPr eaLnBrk="1" hangingPunct="1">
              <a:buFont typeface="Wingdings" pitchFamily="2" charset="2"/>
              <a:buChar char="Ø"/>
              <a:defRPr/>
            </a:pPr>
            <a:r>
              <a:rPr lang="en-US" sz="2800" dirty="0" smtClean="0"/>
              <a:t>1901 Glider (50 – 100 flights in summer)</a:t>
            </a:r>
          </a:p>
          <a:p>
            <a:pPr lvl="1" eaLnBrk="1" hangingPunct="1">
              <a:buFont typeface="Wingdings" pitchFamily="2" charset="2"/>
              <a:buChar char="Ø"/>
              <a:defRPr/>
            </a:pPr>
            <a:r>
              <a:rPr lang="en-US" sz="2400" dirty="0" smtClean="0"/>
              <a:t>Larger wing surface</a:t>
            </a:r>
          </a:p>
          <a:p>
            <a:pPr lvl="1" eaLnBrk="1" hangingPunct="1">
              <a:buFont typeface="Wingdings" pitchFamily="2" charset="2"/>
              <a:buChar char="Ø"/>
              <a:defRPr/>
            </a:pPr>
            <a:r>
              <a:rPr lang="en-US" sz="2400" dirty="0" smtClean="0"/>
              <a:t>2 disappointments</a:t>
            </a:r>
          </a:p>
          <a:p>
            <a:pPr lvl="2" eaLnBrk="1" hangingPunct="1">
              <a:buFont typeface="Wingdings" pitchFamily="2" charset="2"/>
              <a:buChar char="Ø"/>
              <a:defRPr/>
            </a:pPr>
            <a:r>
              <a:rPr lang="en-US" sz="2000" dirty="0" smtClean="0"/>
              <a:t>Only produced 1/3 lift calculated</a:t>
            </a:r>
          </a:p>
          <a:p>
            <a:pPr lvl="2" eaLnBrk="1" hangingPunct="1">
              <a:buFont typeface="Wingdings" pitchFamily="2" charset="2"/>
              <a:buChar char="Ø"/>
              <a:defRPr/>
            </a:pPr>
            <a:r>
              <a:rPr lang="en-US" sz="2000" dirty="0" smtClean="0"/>
              <a:t>Wing warping sometimes responded in opposite direction</a:t>
            </a:r>
          </a:p>
          <a:p>
            <a:pPr lvl="3" eaLnBrk="1" hangingPunct="1">
              <a:buFont typeface="Wingdings" pitchFamily="2" charset="2"/>
              <a:buChar char="Ø"/>
              <a:defRPr/>
            </a:pPr>
            <a:r>
              <a:rPr lang="en-US" sz="1600" dirty="0" smtClean="0"/>
              <a:t>Known as adverse yaw</a:t>
            </a:r>
          </a:p>
          <a:p>
            <a:pPr eaLnBrk="1" hangingPunct="1">
              <a:buFont typeface="Wingdings" pitchFamily="2" charset="2"/>
              <a:buNone/>
              <a:defRPr/>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9699">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9699">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9699">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96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301625" y="228600"/>
            <a:ext cx="8510588" cy="990600"/>
          </a:xfrm>
        </p:spPr>
        <p:txBody>
          <a:bodyPr/>
          <a:lstStyle/>
          <a:p>
            <a:pPr eaLnBrk="1" hangingPunct="1">
              <a:defRPr/>
            </a:pPr>
            <a:r>
              <a:rPr lang="en-US" dirty="0" smtClean="0"/>
              <a:t>Wright Gliders</a:t>
            </a:r>
          </a:p>
        </p:txBody>
      </p:sp>
      <p:sp>
        <p:nvSpPr>
          <p:cNvPr id="29699" name="Rectangle 3"/>
          <p:cNvSpPr>
            <a:spLocks noGrp="1" noRot="1" noChangeArrowheads="1"/>
          </p:cNvSpPr>
          <p:nvPr>
            <p:ph type="body" idx="1"/>
          </p:nvPr>
        </p:nvSpPr>
        <p:spPr>
          <a:xfrm>
            <a:off x="304800" y="1143000"/>
            <a:ext cx="8610600" cy="5562600"/>
          </a:xfrm>
        </p:spPr>
        <p:txBody>
          <a:bodyPr/>
          <a:lstStyle/>
          <a:p>
            <a:pPr eaLnBrk="1" hangingPunct="1">
              <a:buFont typeface="Wingdings" pitchFamily="2" charset="2"/>
              <a:buChar char="Ø"/>
              <a:defRPr/>
            </a:pPr>
            <a:r>
              <a:rPr lang="en-US" sz="2800" dirty="0" smtClean="0"/>
              <a:t>Determined equations calculating lift were wrong</a:t>
            </a:r>
          </a:p>
          <a:p>
            <a:pPr lvl="1" eaLnBrk="1" hangingPunct="1">
              <a:buFont typeface="Wingdings" pitchFamily="2" charset="2"/>
              <a:buChar char="Ø"/>
              <a:defRPr/>
            </a:pPr>
            <a:r>
              <a:rPr lang="en-US" sz="2400" dirty="0" smtClean="0"/>
              <a:t>Built wind tunnel</a:t>
            </a:r>
          </a:p>
          <a:p>
            <a:pPr lvl="1" eaLnBrk="1" hangingPunct="1">
              <a:buFont typeface="Wingdings" pitchFamily="2" charset="2"/>
              <a:buChar char="Ø"/>
              <a:defRPr/>
            </a:pPr>
            <a:r>
              <a:rPr lang="en-US" sz="2400" dirty="0" smtClean="0"/>
              <a:t>Conducted systematic tests on miniature wings</a:t>
            </a:r>
          </a:p>
          <a:p>
            <a:pPr lvl="2" eaLnBrk="1" hangingPunct="1">
              <a:buFont typeface="Wingdings" pitchFamily="2" charset="2"/>
              <a:buChar char="Ø"/>
              <a:defRPr/>
            </a:pPr>
            <a:r>
              <a:rPr lang="en-US" sz="2000" dirty="0" smtClean="0"/>
              <a:t>Basic test on 200 wings of many shapes</a:t>
            </a:r>
          </a:p>
          <a:p>
            <a:pPr lvl="2" eaLnBrk="1" hangingPunct="1">
              <a:buFont typeface="Wingdings" pitchFamily="2" charset="2"/>
              <a:buChar char="Ø"/>
              <a:defRPr/>
            </a:pPr>
            <a:r>
              <a:rPr lang="en-US" sz="2000" dirty="0" smtClean="0"/>
              <a:t>Detailed tests on 38 of them</a:t>
            </a:r>
          </a:p>
          <a:p>
            <a:pPr lvl="2" eaLnBrk="1" hangingPunct="1">
              <a:buFont typeface="Wingdings" pitchFamily="2" charset="2"/>
              <a:buChar char="Ø"/>
              <a:defRPr/>
            </a:pPr>
            <a:r>
              <a:rPr lang="en-US" sz="2000" dirty="0" smtClean="0"/>
              <a:t>Longer narrower wings were an important discovery</a:t>
            </a:r>
          </a:p>
          <a:p>
            <a:pPr eaLnBrk="1" hangingPunct="1">
              <a:buFont typeface="Wingdings" pitchFamily="2" charset="2"/>
              <a:buChar char="Ø"/>
              <a:defRPr/>
            </a:pPr>
            <a:r>
              <a:rPr lang="en-US" sz="2800" dirty="0" smtClean="0"/>
              <a:t>1902 Glider (1,000 flights in summer)</a:t>
            </a:r>
          </a:p>
          <a:p>
            <a:pPr lvl="1" eaLnBrk="1" hangingPunct="1">
              <a:buFont typeface="Wingdings" pitchFamily="2" charset="2"/>
              <a:buChar char="Ø"/>
              <a:defRPr/>
            </a:pPr>
            <a:r>
              <a:rPr lang="en-US" sz="2400" dirty="0" smtClean="0"/>
              <a:t>Made airfoil flatter (reduce camber)</a:t>
            </a:r>
          </a:p>
          <a:p>
            <a:pPr lvl="2" eaLnBrk="1" hangingPunct="1">
              <a:buFont typeface="Wingdings" pitchFamily="2" charset="2"/>
              <a:buChar char="Ø"/>
              <a:defRPr/>
            </a:pPr>
            <a:r>
              <a:rPr lang="en-US" sz="2000" dirty="0" smtClean="0"/>
              <a:t>Discarded Lilienthal’s data</a:t>
            </a:r>
          </a:p>
          <a:p>
            <a:pPr lvl="1" eaLnBrk="1" hangingPunct="1">
              <a:buFont typeface="Wingdings" pitchFamily="2" charset="2"/>
              <a:buChar char="Ø"/>
              <a:defRPr/>
            </a:pPr>
            <a:r>
              <a:rPr lang="en-US" dirty="0" smtClean="0"/>
              <a:t>Fixed, rear vertical rudder</a:t>
            </a:r>
          </a:p>
          <a:p>
            <a:pPr lvl="2" eaLnBrk="1" hangingPunct="1">
              <a:buFont typeface="Wingdings" pitchFamily="2" charset="2"/>
              <a:buChar char="Ø"/>
              <a:defRPr/>
            </a:pPr>
            <a:r>
              <a:rPr lang="en-US" dirty="0" smtClean="0"/>
              <a:t>Eliminate adverse yaw</a:t>
            </a:r>
          </a:p>
          <a:p>
            <a:pPr lvl="2" eaLnBrk="1" hangingPunct="1">
              <a:buFont typeface="Wingdings" pitchFamily="2" charset="2"/>
              <a:buChar char="Ø"/>
              <a:defRPr/>
            </a:pPr>
            <a:r>
              <a:rPr lang="en-US" dirty="0" smtClean="0"/>
              <a:t>Hinged rudder and wing warping together</a:t>
            </a:r>
          </a:p>
          <a:p>
            <a:pPr eaLnBrk="1" hangingPunct="1">
              <a:buFont typeface="Wingdings" pitchFamily="2" charset="2"/>
              <a:buNone/>
              <a:defRPr/>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9699">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9699">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9699">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96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301625" y="228600"/>
            <a:ext cx="8510588" cy="990600"/>
          </a:xfrm>
        </p:spPr>
        <p:txBody>
          <a:bodyPr/>
          <a:lstStyle/>
          <a:p>
            <a:pPr eaLnBrk="1" hangingPunct="1">
              <a:defRPr/>
            </a:pPr>
            <a:r>
              <a:rPr lang="en-US" dirty="0" smtClean="0"/>
              <a:t>Wright Gliders</a:t>
            </a:r>
          </a:p>
        </p:txBody>
      </p:sp>
      <p:sp>
        <p:nvSpPr>
          <p:cNvPr id="29699" name="Rectangle 3"/>
          <p:cNvSpPr>
            <a:spLocks noGrp="1" noRot="1" noChangeArrowheads="1"/>
          </p:cNvSpPr>
          <p:nvPr>
            <p:ph type="body" idx="1"/>
          </p:nvPr>
        </p:nvSpPr>
        <p:spPr>
          <a:xfrm>
            <a:off x="304800" y="1143000"/>
            <a:ext cx="8610600" cy="5562600"/>
          </a:xfrm>
        </p:spPr>
        <p:txBody>
          <a:bodyPr/>
          <a:lstStyle/>
          <a:p>
            <a:pPr eaLnBrk="1" hangingPunct="1">
              <a:buFont typeface="Wingdings" pitchFamily="2" charset="2"/>
              <a:buChar char="Ø"/>
              <a:defRPr/>
            </a:pPr>
            <a:r>
              <a:rPr lang="en-US" sz="2800" dirty="0" smtClean="0"/>
              <a:t>1902 Glider (</a:t>
            </a:r>
            <a:r>
              <a:rPr lang="en-US" sz="2800" dirty="0" err="1" smtClean="0"/>
              <a:t>Con’t</a:t>
            </a:r>
            <a:r>
              <a:rPr lang="en-US" sz="2800" dirty="0" smtClean="0"/>
              <a:t>)</a:t>
            </a:r>
          </a:p>
          <a:p>
            <a:pPr lvl="1" eaLnBrk="1" hangingPunct="1">
              <a:buFont typeface="Wingdings" pitchFamily="2" charset="2"/>
              <a:buChar char="Ø"/>
              <a:defRPr/>
            </a:pPr>
            <a:r>
              <a:rPr lang="en-US" sz="2400" dirty="0" smtClean="0"/>
              <a:t>Rudder</a:t>
            </a:r>
          </a:p>
          <a:p>
            <a:pPr lvl="1" eaLnBrk="1" hangingPunct="1">
              <a:buFont typeface="Wingdings" pitchFamily="2" charset="2"/>
              <a:buChar char="Ø"/>
              <a:defRPr/>
            </a:pPr>
            <a:r>
              <a:rPr lang="en-US" sz="2400" dirty="0" smtClean="0"/>
              <a:t>Aim or align aircraft correctly during banking turns</a:t>
            </a:r>
          </a:p>
          <a:p>
            <a:pPr lvl="1" eaLnBrk="1" hangingPunct="1">
              <a:buFont typeface="Wingdings" pitchFamily="2" charset="2"/>
              <a:buChar char="Ø"/>
              <a:defRPr/>
            </a:pPr>
            <a:r>
              <a:rPr lang="en-US" dirty="0" smtClean="0"/>
              <a:t>Three-axis control evolved</a:t>
            </a:r>
          </a:p>
          <a:p>
            <a:pPr lvl="2" eaLnBrk="1" hangingPunct="1">
              <a:buFont typeface="Wingdings" pitchFamily="2" charset="2"/>
              <a:buChar char="Ø"/>
              <a:defRPr/>
            </a:pPr>
            <a:r>
              <a:rPr lang="en-US" sz="2000" dirty="0" smtClean="0"/>
              <a:t>Wing warp – lateral motion</a:t>
            </a:r>
          </a:p>
          <a:p>
            <a:pPr lvl="2" eaLnBrk="1" hangingPunct="1">
              <a:buFont typeface="Wingdings" pitchFamily="2" charset="2"/>
              <a:buChar char="Ø"/>
              <a:defRPr/>
            </a:pPr>
            <a:r>
              <a:rPr lang="en-US" sz="2000" dirty="0" smtClean="0"/>
              <a:t>Forward elevator – up and down</a:t>
            </a:r>
          </a:p>
          <a:p>
            <a:pPr lvl="2" eaLnBrk="1" hangingPunct="1">
              <a:buFont typeface="Wingdings" pitchFamily="2" charset="2"/>
              <a:buChar char="Ø"/>
              <a:defRPr/>
            </a:pPr>
            <a:r>
              <a:rPr lang="en-US" sz="2000" dirty="0" smtClean="0"/>
              <a:t>Rear rudder – side to side</a:t>
            </a:r>
          </a:p>
          <a:p>
            <a:pPr eaLnBrk="1" hangingPunct="1">
              <a:buFont typeface="Wingdings" pitchFamily="2" charset="2"/>
              <a:buChar char="Ø"/>
              <a:defRPr/>
            </a:pPr>
            <a:r>
              <a:rPr lang="en-US" sz="2800" dirty="0" smtClean="0"/>
              <a:t>1902 Glider</a:t>
            </a:r>
          </a:p>
          <a:p>
            <a:pPr lvl="1" eaLnBrk="1" hangingPunct="1">
              <a:buFont typeface="Wingdings" pitchFamily="2" charset="2"/>
              <a:buChar char="Ø"/>
              <a:defRPr/>
            </a:pPr>
            <a:r>
              <a:rPr lang="en-US" dirty="0" smtClean="0"/>
              <a:t>Achieved true control on Oct 8, 1902</a:t>
            </a:r>
          </a:p>
          <a:p>
            <a:pPr lvl="1" eaLnBrk="1" hangingPunct="1">
              <a:buFont typeface="Wingdings" pitchFamily="2" charset="2"/>
              <a:buChar char="Ø"/>
              <a:defRPr/>
            </a:pPr>
            <a:r>
              <a:rPr lang="en-US" dirty="0" smtClean="0"/>
              <a:t>Now ready to add power</a:t>
            </a:r>
          </a:p>
          <a:p>
            <a:pPr lvl="1" eaLnBrk="1" hangingPunct="1">
              <a:buFont typeface="Wingdings" pitchFamily="2" charset="2"/>
              <a:buChar char="Ø"/>
              <a:defRPr/>
            </a:pPr>
            <a:r>
              <a:rPr lang="en-US" dirty="0" smtClean="0"/>
              <a:t>Invention of the airplane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69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69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699">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6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301625" y="228600"/>
            <a:ext cx="8510588" cy="990600"/>
          </a:xfrm>
        </p:spPr>
        <p:txBody>
          <a:bodyPr/>
          <a:lstStyle/>
          <a:p>
            <a:pPr eaLnBrk="1" hangingPunct="1">
              <a:defRPr/>
            </a:pPr>
            <a:r>
              <a:rPr lang="en-US" dirty="0" smtClean="0"/>
              <a:t>Adding Power</a:t>
            </a:r>
          </a:p>
        </p:txBody>
      </p:sp>
      <p:sp>
        <p:nvSpPr>
          <p:cNvPr id="29699" name="Rectangle 3"/>
          <p:cNvSpPr>
            <a:spLocks noGrp="1" noRot="1" noChangeArrowheads="1"/>
          </p:cNvSpPr>
          <p:nvPr>
            <p:ph type="body" idx="1"/>
          </p:nvPr>
        </p:nvSpPr>
        <p:spPr>
          <a:xfrm>
            <a:off x="304800" y="1143000"/>
            <a:ext cx="8610600" cy="5562600"/>
          </a:xfrm>
        </p:spPr>
        <p:txBody>
          <a:bodyPr/>
          <a:lstStyle/>
          <a:p>
            <a:pPr eaLnBrk="1" hangingPunct="1">
              <a:buFont typeface="Wingdings" pitchFamily="2" charset="2"/>
              <a:buChar char="Ø"/>
              <a:defRPr/>
            </a:pPr>
            <a:r>
              <a:rPr lang="en-US" sz="2800" dirty="0" smtClean="0"/>
              <a:t>1903 Wright Flyer I </a:t>
            </a:r>
          </a:p>
          <a:p>
            <a:pPr lvl="1" eaLnBrk="1" hangingPunct="1">
              <a:buFont typeface="Wingdings" pitchFamily="2" charset="2"/>
              <a:buChar char="Ø"/>
              <a:defRPr/>
            </a:pPr>
            <a:r>
              <a:rPr lang="en-US" sz="2400" dirty="0" smtClean="0"/>
              <a:t>Carved own wooden propellers</a:t>
            </a:r>
          </a:p>
          <a:p>
            <a:pPr lvl="1" eaLnBrk="1" hangingPunct="1">
              <a:buFont typeface="Wingdings" pitchFamily="2" charset="2"/>
              <a:buChar char="Ø"/>
              <a:defRPr/>
            </a:pPr>
            <a:r>
              <a:rPr lang="en-US" sz="2400" dirty="0" smtClean="0"/>
              <a:t>Built gasoline engine in bicycle shop</a:t>
            </a:r>
          </a:p>
          <a:p>
            <a:pPr lvl="2" eaLnBrk="1" hangingPunct="1">
              <a:buFont typeface="Wingdings" pitchFamily="2" charset="2"/>
              <a:buChar char="Ø"/>
              <a:defRPr/>
            </a:pPr>
            <a:r>
              <a:rPr lang="en-US" dirty="0" smtClean="0"/>
              <a:t>Charles Taylor built engine in 6 weeks</a:t>
            </a:r>
          </a:p>
          <a:p>
            <a:pPr lvl="2" eaLnBrk="1" hangingPunct="1">
              <a:buFont typeface="Wingdings" pitchFamily="2" charset="2"/>
              <a:buChar char="Ø"/>
              <a:defRPr/>
            </a:pPr>
            <a:r>
              <a:rPr lang="en-US" dirty="0" smtClean="0"/>
              <a:t>Used aluminum for weight</a:t>
            </a:r>
          </a:p>
          <a:p>
            <a:pPr lvl="1" eaLnBrk="1" hangingPunct="1">
              <a:buFont typeface="Wingdings" pitchFamily="2" charset="2"/>
              <a:buChar char="Ø"/>
              <a:defRPr/>
            </a:pPr>
            <a:r>
              <a:rPr lang="en-US" dirty="0" smtClean="0"/>
              <a:t>Weeks of delays</a:t>
            </a:r>
          </a:p>
          <a:p>
            <a:pPr lvl="2" eaLnBrk="1" hangingPunct="1">
              <a:buFont typeface="Wingdings" pitchFamily="2" charset="2"/>
              <a:buChar char="Ø"/>
              <a:defRPr/>
            </a:pPr>
            <a:r>
              <a:rPr lang="en-US" sz="2000" dirty="0" smtClean="0"/>
              <a:t>Broken propeller shafts</a:t>
            </a:r>
          </a:p>
        </p:txBody>
      </p:sp>
    </p:spTree>
    <p:extLst>
      <p:ext uri="{BB962C8B-B14F-4D97-AF65-F5344CB8AC3E}">
        <p14:creationId xmlns:p14="http://schemas.microsoft.com/office/powerpoint/2010/main" val="1427846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301625" y="228600"/>
            <a:ext cx="8510588" cy="990600"/>
          </a:xfrm>
        </p:spPr>
        <p:txBody>
          <a:bodyPr/>
          <a:lstStyle/>
          <a:p>
            <a:pPr eaLnBrk="1" hangingPunct="1">
              <a:defRPr/>
            </a:pPr>
            <a:r>
              <a:rPr lang="en-US" dirty="0" smtClean="0"/>
              <a:t>First Attempt</a:t>
            </a:r>
          </a:p>
        </p:txBody>
      </p:sp>
      <p:sp>
        <p:nvSpPr>
          <p:cNvPr id="29699" name="Rectangle 3"/>
          <p:cNvSpPr>
            <a:spLocks noGrp="1" noRot="1" noChangeArrowheads="1"/>
          </p:cNvSpPr>
          <p:nvPr>
            <p:ph type="body" idx="1"/>
          </p:nvPr>
        </p:nvSpPr>
        <p:spPr>
          <a:xfrm>
            <a:off x="304800" y="1143000"/>
            <a:ext cx="8610600" cy="5562600"/>
          </a:xfrm>
        </p:spPr>
        <p:txBody>
          <a:bodyPr/>
          <a:lstStyle/>
          <a:p>
            <a:pPr eaLnBrk="1" hangingPunct="1">
              <a:buFont typeface="Wingdings" pitchFamily="2" charset="2"/>
              <a:buChar char="Ø"/>
              <a:defRPr/>
            </a:pPr>
            <a:r>
              <a:rPr lang="en-US" dirty="0" smtClean="0"/>
              <a:t>14 Dec 1903</a:t>
            </a:r>
          </a:p>
          <a:p>
            <a:pPr lvl="1" eaLnBrk="1" hangingPunct="1">
              <a:buFont typeface="Wingdings" pitchFamily="2" charset="2"/>
              <a:buChar char="Ø"/>
              <a:defRPr/>
            </a:pPr>
            <a:r>
              <a:rPr lang="en-US" dirty="0" smtClean="0"/>
              <a:t>Rail laid downhill and into the wind</a:t>
            </a:r>
          </a:p>
          <a:p>
            <a:pPr lvl="1" eaLnBrk="1" hangingPunct="1">
              <a:buFont typeface="Wingdings" pitchFamily="2" charset="2"/>
              <a:buChar char="Ø"/>
              <a:defRPr/>
            </a:pPr>
            <a:r>
              <a:rPr lang="en-US" dirty="0" smtClean="0"/>
              <a:t>Landing gear was skids</a:t>
            </a:r>
          </a:p>
          <a:p>
            <a:pPr lvl="1" eaLnBrk="1" hangingPunct="1">
              <a:buFont typeface="Wingdings" pitchFamily="2" charset="2"/>
              <a:buChar char="Ø"/>
              <a:defRPr/>
            </a:pPr>
            <a:r>
              <a:rPr lang="en-US" dirty="0" smtClean="0"/>
              <a:t>Wilbur Wright won coin toss</a:t>
            </a:r>
          </a:p>
          <a:p>
            <a:pPr lvl="1" eaLnBrk="1" hangingPunct="1">
              <a:buFont typeface="Wingdings" pitchFamily="2" charset="2"/>
              <a:buChar char="Ø"/>
              <a:defRPr/>
            </a:pPr>
            <a:r>
              <a:rPr lang="en-US" dirty="0" smtClean="0"/>
              <a:t>Stalled after takeoff, damaging Flyer</a:t>
            </a:r>
          </a:p>
          <a:p>
            <a:pPr lvl="1" eaLnBrk="1" hangingPunct="1">
              <a:buFont typeface="Wingdings" pitchFamily="2" charset="2"/>
              <a:buChar char="Ø"/>
              <a:defRPr/>
            </a:pPr>
            <a:r>
              <a:rPr lang="en-US" dirty="0" smtClean="0"/>
              <a:t>Nose up too high – pilot error</a:t>
            </a:r>
          </a:p>
          <a:p>
            <a:pPr lvl="1" eaLnBrk="1" hangingPunct="1">
              <a:buFont typeface="Wingdings" pitchFamily="2" charset="2"/>
              <a:buChar char="Ø"/>
              <a:defRPr/>
            </a:pPr>
            <a:r>
              <a:rPr lang="en-US" dirty="0" smtClean="0"/>
              <a:t>Flyer repaired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301625" y="228600"/>
            <a:ext cx="8510588" cy="990600"/>
          </a:xfrm>
        </p:spPr>
        <p:txBody>
          <a:bodyPr/>
          <a:lstStyle/>
          <a:p>
            <a:pPr eaLnBrk="1" hangingPunct="1">
              <a:defRPr/>
            </a:pPr>
            <a:r>
              <a:rPr lang="en-US" dirty="0" smtClean="0"/>
              <a:t>17 Dec 1903</a:t>
            </a:r>
          </a:p>
        </p:txBody>
      </p:sp>
      <p:sp>
        <p:nvSpPr>
          <p:cNvPr id="29699" name="Rectangle 3"/>
          <p:cNvSpPr>
            <a:spLocks noGrp="1" noRot="1" noChangeArrowheads="1"/>
          </p:cNvSpPr>
          <p:nvPr>
            <p:ph type="body" idx="1"/>
          </p:nvPr>
        </p:nvSpPr>
        <p:spPr>
          <a:xfrm>
            <a:off x="304800" y="1143000"/>
            <a:ext cx="8610600" cy="5562600"/>
          </a:xfrm>
        </p:spPr>
        <p:txBody>
          <a:bodyPr/>
          <a:lstStyle/>
          <a:p>
            <a:pPr eaLnBrk="1" hangingPunct="1">
              <a:buFont typeface="Wingdings" pitchFamily="2" charset="2"/>
              <a:buChar char="Ø"/>
              <a:defRPr/>
            </a:pPr>
            <a:r>
              <a:rPr lang="en-US" dirty="0" smtClean="0"/>
              <a:t>Orville’s Turn</a:t>
            </a:r>
          </a:p>
          <a:p>
            <a:pPr lvl="1" eaLnBrk="1" hangingPunct="1">
              <a:buFont typeface="Wingdings" pitchFamily="2" charset="2"/>
              <a:buChar char="Ø"/>
              <a:defRPr/>
            </a:pPr>
            <a:r>
              <a:rPr lang="en-US" dirty="0" smtClean="0"/>
              <a:t>Rail moved to level ground</a:t>
            </a:r>
          </a:p>
          <a:p>
            <a:pPr lvl="1" eaLnBrk="1" hangingPunct="1">
              <a:buFont typeface="Wingdings" pitchFamily="2" charset="2"/>
              <a:buChar char="Ø"/>
              <a:defRPr/>
            </a:pPr>
            <a:r>
              <a:rPr lang="en-US" dirty="0" smtClean="0"/>
              <a:t>5 witnesses and a camera for verification</a:t>
            </a:r>
          </a:p>
          <a:p>
            <a:pPr lvl="1" eaLnBrk="1" hangingPunct="1">
              <a:buFont typeface="Wingdings" pitchFamily="2" charset="2"/>
              <a:buChar char="Ø"/>
              <a:defRPr/>
            </a:pPr>
            <a:r>
              <a:rPr lang="en-US" dirty="0" smtClean="0"/>
              <a:t>120’ in 12 seconds</a:t>
            </a:r>
          </a:p>
          <a:p>
            <a:pPr lvl="1" eaLnBrk="1" hangingPunct="1">
              <a:buFont typeface="Wingdings" pitchFamily="2" charset="2"/>
              <a:buChar char="Ø"/>
              <a:defRPr/>
            </a:pPr>
            <a:r>
              <a:rPr lang="en-US" dirty="0" smtClean="0"/>
              <a:t>Attributed shortness to lack of experience</a:t>
            </a:r>
          </a:p>
          <a:p>
            <a:pPr eaLnBrk="1" hangingPunct="1">
              <a:buFont typeface="Wingdings" pitchFamily="2" charset="2"/>
              <a:buChar char="Ø"/>
              <a:defRPr/>
            </a:pPr>
            <a:r>
              <a:rPr lang="en-US" dirty="0" smtClean="0"/>
              <a:t>Achieved first manned, powered, controlled, and sustained flight in the airplane</a:t>
            </a:r>
          </a:p>
        </p:txBody>
      </p:sp>
    </p:spTree>
    <p:extLst>
      <p:ext uri="{BB962C8B-B14F-4D97-AF65-F5344CB8AC3E}">
        <p14:creationId xmlns:p14="http://schemas.microsoft.com/office/powerpoint/2010/main" val="3699201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301625" y="228600"/>
            <a:ext cx="8510588" cy="990600"/>
          </a:xfrm>
        </p:spPr>
        <p:txBody>
          <a:bodyPr/>
          <a:lstStyle/>
          <a:p>
            <a:pPr eaLnBrk="1" hangingPunct="1">
              <a:defRPr/>
            </a:pPr>
            <a:r>
              <a:rPr lang="en-US" dirty="0" smtClean="0"/>
              <a:t>17 Dec 1903</a:t>
            </a:r>
          </a:p>
        </p:txBody>
      </p:sp>
      <p:sp>
        <p:nvSpPr>
          <p:cNvPr id="29699" name="Rectangle 3"/>
          <p:cNvSpPr>
            <a:spLocks noGrp="1" noRot="1" noChangeArrowheads="1"/>
          </p:cNvSpPr>
          <p:nvPr>
            <p:ph type="body" idx="1"/>
          </p:nvPr>
        </p:nvSpPr>
        <p:spPr>
          <a:xfrm>
            <a:off x="304800" y="1143000"/>
            <a:ext cx="8610600" cy="5562600"/>
          </a:xfrm>
        </p:spPr>
        <p:txBody>
          <a:bodyPr/>
          <a:lstStyle/>
          <a:p>
            <a:pPr eaLnBrk="1" hangingPunct="1">
              <a:buFont typeface="Wingdings" pitchFamily="2" charset="2"/>
              <a:buChar char="Ø"/>
              <a:defRPr/>
            </a:pPr>
            <a:r>
              <a:rPr lang="en-US" dirty="0" smtClean="0"/>
              <a:t>Wilbur</a:t>
            </a:r>
          </a:p>
          <a:p>
            <a:pPr lvl="1" eaLnBrk="1" hangingPunct="1">
              <a:buFont typeface="Wingdings" pitchFamily="2" charset="2"/>
              <a:buChar char="Ø"/>
              <a:defRPr/>
            </a:pPr>
            <a:r>
              <a:rPr lang="en-US" sz="2400" dirty="0" smtClean="0"/>
              <a:t>175 feet  in 11 seconds</a:t>
            </a:r>
          </a:p>
          <a:p>
            <a:pPr eaLnBrk="1" hangingPunct="1">
              <a:buFont typeface="Wingdings" pitchFamily="2" charset="2"/>
              <a:buChar char="Ø"/>
              <a:defRPr/>
            </a:pPr>
            <a:r>
              <a:rPr lang="en-US" dirty="0" smtClean="0"/>
              <a:t>Orville</a:t>
            </a:r>
          </a:p>
          <a:p>
            <a:pPr lvl="2" eaLnBrk="1" hangingPunct="1">
              <a:buFont typeface="Wingdings" pitchFamily="2" charset="2"/>
              <a:buChar char="Ø"/>
              <a:defRPr/>
            </a:pPr>
            <a:r>
              <a:rPr lang="en-US" dirty="0" smtClean="0"/>
              <a:t>200 feet in 15 sec</a:t>
            </a:r>
          </a:p>
          <a:p>
            <a:pPr eaLnBrk="1" hangingPunct="1">
              <a:buFont typeface="Wingdings" pitchFamily="2" charset="2"/>
              <a:buChar char="Ø"/>
              <a:defRPr/>
            </a:pPr>
            <a:r>
              <a:rPr lang="en-US" dirty="0" smtClean="0"/>
              <a:t>Wilbur</a:t>
            </a:r>
          </a:p>
          <a:p>
            <a:pPr lvl="2" eaLnBrk="1" hangingPunct="1">
              <a:buFont typeface="Wingdings" pitchFamily="2" charset="2"/>
              <a:buChar char="Ø"/>
              <a:defRPr/>
            </a:pPr>
            <a:r>
              <a:rPr lang="en-US" sz="2000" dirty="0" smtClean="0"/>
              <a:t>852 feet in 59 seconds</a:t>
            </a:r>
          </a:p>
          <a:p>
            <a:pPr eaLnBrk="1" hangingPunct="1">
              <a:buFont typeface="Wingdings" pitchFamily="2" charset="2"/>
              <a:buChar char="Ø"/>
              <a:defRPr/>
            </a:pPr>
            <a:r>
              <a:rPr lang="en-US" dirty="0" smtClean="0"/>
              <a:t>Damaged plane</a:t>
            </a:r>
          </a:p>
        </p:txBody>
      </p:sp>
      <p:pic>
        <p:nvPicPr>
          <p:cNvPr id="16388" name="Picture 2" descr="http://upload.wikimedia.org/wikipedia/commons/thumb/8/86/First_flight2.jpg/220px-First_flight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2425" y="3581400"/>
            <a:ext cx="479107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301625" y="228600"/>
            <a:ext cx="8510588" cy="990600"/>
          </a:xfrm>
        </p:spPr>
        <p:txBody>
          <a:bodyPr/>
          <a:lstStyle/>
          <a:p>
            <a:pPr eaLnBrk="1" hangingPunct="1">
              <a:defRPr/>
            </a:pPr>
            <a:endParaRPr lang="en-US" dirty="0" smtClean="0"/>
          </a:p>
        </p:txBody>
      </p:sp>
      <p:sp>
        <p:nvSpPr>
          <p:cNvPr id="29699" name="Rectangle 3"/>
          <p:cNvSpPr>
            <a:spLocks noGrp="1" noRot="1" noChangeArrowheads="1"/>
          </p:cNvSpPr>
          <p:nvPr>
            <p:ph type="body" idx="1"/>
          </p:nvPr>
        </p:nvSpPr>
        <p:spPr>
          <a:xfrm>
            <a:off x="304800" y="1143000"/>
            <a:ext cx="8610600" cy="5562600"/>
          </a:xfrm>
        </p:spPr>
        <p:txBody>
          <a:bodyPr/>
          <a:lstStyle/>
          <a:p>
            <a:pPr eaLnBrk="1" hangingPunct="1">
              <a:buFont typeface="Wingdings" pitchFamily="2" charset="2"/>
              <a:buChar char="Ø"/>
              <a:defRPr/>
            </a:pPr>
            <a:endParaRPr lang="en-US" dirty="0" smtClean="0"/>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90588"/>
            <a:ext cx="7620000"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301625" y="228600"/>
            <a:ext cx="8510588" cy="838200"/>
          </a:xfrm>
        </p:spPr>
        <p:txBody>
          <a:bodyPr/>
          <a:lstStyle/>
          <a:p>
            <a:pPr eaLnBrk="1" hangingPunct="1">
              <a:defRPr/>
            </a:pPr>
            <a:r>
              <a:rPr lang="en-US" dirty="0" smtClean="0"/>
              <a:t>Wright Patent</a:t>
            </a:r>
          </a:p>
        </p:txBody>
      </p:sp>
      <p:sp>
        <p:nvSpPr>
          <p:cNvPr id="29699" name="Rectangle 3"/>
          <p:cNvSpPr>
            <a:spLocks noGrp="1" noRot="1" noChangeArrowheads="1"/>
          </p:cNvSpPr>
          <p:nvPr>
            <p:ph type="body" idx="1"/>
          </p:nvPr>
        </p:nvSpPr>
        <p:spPr>
          <a:xfrm>
            <a:off x="304800" y="1066800"/>
            <a:ext cx="8610600" cy="5562600"/>
          </a:xfrm>
        </p:spPr>
        <p:txBody>
          <a:bodyPr/>
          <a:lstStyle/>
          <a:p>
            <a:pPr eaLnBrk="1" hangingPunct="1">
              <a:buFont typeface="Wingdings" pitchFamily="2" charset="2"/>
              <a:buChar char="Ø"/>
              <a:defRPr/>
            </a:pPr>
            <a:r>
              <a:rPr lang="en-US" dirty="0" smtClean="0"/>
              <a:t>1903 application</a:t>
            </a:r>
          </a:p>
          <a:p>
            <a:pPr lvl="1" eaLnBrk="1" hangingPunct="1">
              <a:buFont typeface="Wingdings" pitchFamily="2" charset="2"/>
              <a:buChar char="Ø"/>
              <a:defRPr/>
            </a:pPr>
            <a:r>
              <a:rPr lang="en-US" dirty="0" smtClean="0"/>
              <a:t>Dismissed</a:t>
            </a:r>
          </a:p>
          <a:p>
            <a:pPr lvl="1" eaLnBrk="1" hangingPunct="1">
              <a:buFont typeface="Wingdings" pitchFamily="2" charset="2"/>
              <a:buChar char="Ø"/>
              <a:defRPr/>
            </a:pPr>
            <a:r>
              <a:rPr lang="en-US" dirty="0" smtClean="0"/>
              <a:t>Hired lawyer – Henry </a:t>
            </a:r>
            <a:r>
              <a:rPr lang="en-US" dirty="0" err="1" smtClean="0"/>
              <a:t>Toulmin</a:t>
            </a:r>
            <a:endParaRPr lang="en-US" dirty="0" smtClean="0"/>
          </a:p>
          <a:p>
            <a:pPr eaLnBrk="1" hangingPunct="1">
              <a:buFont typeface="Wingdings" pitchFamily="2" charset="2"/>
              <a:buChar char="Ø"/>
              <a:defRPr/>
            </a:pPr>
            <a:r>
              <a:rPr lang="en-US" dirty="0" smtClean="0"/>
              <a:t>Claim of a new/useful method to control flying machine</a:t>
            </a:r>
          </a:p>
          <a:p>
            <a:pPr lvl="1" eaLnBrk="1" hangingPunct="1">
              <a:buFont typeface="Wingdings" pitchFamily="2" charset="2"/>
              <a:buChar char="Ø"/>
              <a:defRPr/>
            </a:pPr>
            <a:r>
              <a:rPr lang="en-US" dirty="0" smtClean="0"/>
              <a:t>Wing warping and other methods</a:t>
            </a:r>
          </a:p>
          <a:p>
            <a:pPr lvl="1" eaLnBrk="1" hangingPunct="1">
              <a:buFont typeface="Wingdings" pitchFamily="2" charset="2"/>
              <a:buChar char="Ø"/>
              <a:defRPr/>
            </a:pPr>
            <a:r>
              <a:rPr lang="en-US" dirty="0" smtClean="0"/>
              <a:t>Steerable rear vertical rudder and combination with wing warping</a:t>
            </a:r>
          </a:p>
          <a:p>
            <a:pPr lvl="1" eaLnBrk="1" hangingPunct="1">
              <a:buFont typeface="Wingdings" pitchFamily="2" charset="2"/>
              <a:buChar char="Ø"/>
              <a:defRPr/>
            </a:pPr>
            <a:r>
              <a:rPr lang="en-US" dirty="0" smtClean="0"/>
              <a:t>Forward elevator</a:t>
            </a:r>
          </a:p>
          <a:p>
            <a:pPr eaLnBrk="1" hangingPunct="1">
              <a:buFont typeface="Wingdings" pitchFamily="2" charset="2"/>
              <a:buChar char="Ø"/>
              <a:defRPr/>
            </a:pPr>
            <a:r>
              <a:rPr lang="en-US" dirty="0" smtClean="0"/>
              <a:t>Glenn Curtiss and others devised ailerons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301625" y="228600"/>
            <a:ext cx="8510588" cy="990600"/>
          </a:xfrm>
        </p:spPr>
        <p:txBody>
          <a:bodyPr/>
          <a:lstStyle/>
          <a:p>
            <a:pPr eaLnBrk="1" hangingPunct="1">
              <a:defRPr/>
            </a:pPr>
            <a:r>
              <a:rPr lang="en-US" dirty="0" smtClean="0"/>
              <a:t>Modern Aviation Influences</a:t>
            </a:r>
          </a:p>
        </p:txBody>
      </p:sp>
      <p:sp>
        <p:nvSpPr>
          <p:cNvPr id="6147" name="Rectangle 3"/>
          <p:cNvSpPr>
            <a:spLocks noGrp="1" noRot="1" noChangeArrowheads="1"/>
          </p:cNvSpPr>
          <p:nvPr>
            <p:ph type="body" idx="1"/>
          </p:nvPr>
        </p:nvSpPr>
        <p:spPr>
          <a:xfrm>
            <a:off x="304800" y="1219200"/>
            <a:ext cx="8540750" cy="5486400"/>
          </a:xfrm>
        </p:spPr>
        <p:txBody>
          <a:bodyPr/>
          <a:lstStyle/>
          <a:p>
            <a:pPr eaLnBrk="1" hangingPunct="1">
              <a:buFont typeface="Wingdings" pitchFamily="2" charset="2"/>
              <a:buChar char="Ø"/>
              <a:defRPr/>
            </a:pPr>
            <a:r>
              <a:rPr lang="en-US" dirty="0" smtClean="0"/>
              <a:t>Chinese kite</a:t>
            </a:r>
          </a:p>
          <a:p>
            <a:pPr lvl="1" eaLnBrk="1" hangingPunct="1">
              <a:buFont typeface="Wingdings" pitchFamily="2" charset="2"/>
              <a:buChar char="Ø"/>
              <a:defRPr/>
            </a:pPr>
            <a:r>
              <a:rPr lang="en-US" dirty="0" smtClean="0"/>
              <a:t>Primitive </a:t>
            </a:r>
            <a:r>
              <a:rPr lang="en-US" dirty="0" err="1" smtClean="0"/>
              <a:t>aeroplane</a:t>
            </a:r>
            <a:endParaRPr lang="en-US" dirty="0" smtClean="0"/>
          </a:p>
          <a:p>
            <a:pPr lvl="1" eaLnBrk="1" hangingPunct="1">
              <a:buFont typeface="Wingdings" pitchFamily="2" charset="2"/>
              <a:buChar char="Ø"/>
              <a:defRPr/>
            </a:pPr>
            <a:r>
              <a:rPr lang="en-US" dirty="0" smtClean="0"/>
              <a:t>Supported in the air by the action of wind upon an inclined surface</a:t>
            </a:r>
          </a:p>
          <a:p>
            <a:pPr eaLnBrk="1" hangingPunct="1">
              <a:buFont typeface="Wingdings" pitchFamily="2" charset="2"/>
              <a:buChar char="Ø"/>
              <a:defRPr/>
            </a:pPr>
            <a:r>
              <a:rPr lang="en-US" dirty="0" smtClean="0"/>
              <a:t>Windmill</a:t>
            </a:r>
          </a:p>
          <a:p>
            <a:pPr lvl="1" eaLnBrk="1" hangingPunct="1">
              <a:buFont typeface="Wingdings" pitchFamily="2" charset="2"/>
              <a:buChar char="Ø"/>
              <a:defRPr/>
            </a:pPr>
            <a:r>
              <a:rPr lang="en-US" dirty="0" smtClean="0"/>
              <a:t>Recognized significance as propeller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fade">
                                      <p:cBhvr>
                                        <p:cTn id="15" dur="500"/>
                                        <p:tgtEl>
                                          <p:spTgt spid="6147">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6147">
                                            <p:txEl>
                                              <p:pRg st="3" end="3"/>
                                            </p:txEl>
                                          </p:spTgt>
                                        </p:tgtEl>
                                        <p:attrNameLst>
                                          <p:attrName>style.visibility</p:attrName>
                                        </p:attrNameLst>
                                      </p:cBhvr>
                                      <p:to>
                                        <p:strVal val="visible"/>
                                      </p:to>
                                    </p:set>
                                    <p:animEffect transition="in" filter="fade">
                                      <p:cBhvr>
                                        <p:cTn id="20" dur="500"/>
                                        <p:tgtEl>
                                          <p:spTgt spid="6147">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fade">
                                      <p:cBhvr>
                                        <p:cTn id="23"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301625" y="228600"/>
            <a:ext cx="8510588" cy="838200"/>
          </a:xfrm>
        </p:spPr>
        <p:txBody>
          <a:bodyPr/>
          <a:lstStyle/>
          <a:p>
            <a:pPr eaLnBrk="1" hangingPunct="1">
              <a:defRPr/>
            </a:pPr>
            <a:r>
              <a:rPr lang="en-US" dirty="0" smtClean="0"/>
              <a:t>1904</a:t>
            </a:r>
          </a:p>
        </p:txBody>
      </p:sp>
      <p:sp>
        <p:nvSpPr>
          <p:cNvPr id="29699" name="Rectangle 3"/>
          <p:cNvSpPr>
            <a:spLocks noGrp="1" noRot="1" noChangeArrowheads="1"/>
          </p:cNvSpPr>
          <p:nvPr>
            <p:ph type="body" idx="1"/>
          </p:nvPr>
        </p:nvSpPr>
        <p:spPr>
          <a:xfrm>
            <a:off x="304800" y="1066800"/>
            <a:ext cx="8610600" cy="5562600"/>
          </a:xfrm>
        </p:spPr>
        <p:txBody>
          <a:bodyPr/>
          <a:lstStyle/>
          <a:p>
            <a:pPr eaLnBrk="1" hangingPunct="1">
              <a:buFont typeface="Wingdings" pitchFamily="2" charset="2"/>
              <a:buChar char="Ø"/>
              <a:defRPr/>
            </a:pPr>
            <a:r>
              <a:rPr lang="en-US" dirty="0" smtClean="0"/>
              <a:t>1903 Flyer was not practical aircraft</a:t>
            </a:r>
          </a:p>
          <a:p>
            <a:pPr eaLnBrk="1" hangingPunct="1">
              <a:buFont typeface="Wingdings" pitchFamily="2" charset="2"/>
              <a:buChar char="Ø"/>
              <a:defRPr/>
            </a:pPr>
            <a:r>
              <a:rPr lang="en-US" dirty="0" smtClean="0"/>
              <a:t>Set up at Huffman Prairie</a:t>
            </a:r>
          </a:p>
          <a:p>
            <a:pPr lvl="1" eaLnBrk="1" hangingPunct="1">
              <a:buFont typeface="Wingdings" pitchFamily="2" charset="2"/>
              <a:buChar char="Ø"/>
              <a:defRPr/>
            </a:pPr>
            <a:r>
              <a:rPr lang="en-US" dirty="0" smtClean="0"/>
              <a:t>Built airport</a:t>
            </a:r>
          </a:p>
          <a:p>
            <a:pPr lvl="1" eaLnBrk="1" hangingPunct="1">
              <a:buFont typeface="Wingdings" pitchFamily="2" charset="2"/>
              <a:buChar char="Ø"/>
              <a:defRPr/>
            </a:pPr>
            <a:r>
              <a:rPr lang="en-US" dirty="0" smtClean="0"/>
              <a:t>Removal of bar wire fences</a:t>
            </a:r>
          </a:p>
          <a:p>
            <a:pPr lvl="1" eaLnBrk="1" hangingPunct="1">
              <a:buFont typeface="Wingdings" pitchFamily="2" charset="2"/>
              <a:buChar char="Ø"/>
              <a:defRPr/>
            </a:pPr>
            <a:r>
              <a:rPr lang="en-US" dirty="0" smtClean="0"/>
              <a:t>Construction of hanger</a:t>
            </a:r>
          </a:p>
          <a:p>
            <a:pPr lvl="1" eaLnBrk="1" hangingPunct="1">
              <a:buFont typeface="Wingdings" pitchFamily="2" charset="2"/>
              <a:buChar char="Ø"/>
              <a:defRPr/>
            </a:pPr>
            <a:r>
              <a:rPr lang="en-US" dirty="0" smtClean="0"/>
              <a:t>Installation of launch rails</a:t>
            </a:r>
          </a:p>
          <a:p>
            <a:pPr eaLnBrk="1" hangingPunct="1">
              <a:buFont typeface="Wingdings" pitchFamily="2" charset="2"/>
              <a:buChar char="Ø"/>
              <a:defRPr/>
            </a:pPr>
            <a:r>
              <a:rPr lang="en-US" dirty="0"/>
              <a:t>Developed Wright Flyer No. </a:t>
            </a:r>
            <a:r>
              <a:rPr lang="en-US" dirty="0" smtClean="0"/>
              <a:t>2</a:t>
            </a:r>
          </a:p>
          <a:p>
            <a:pPr lvl="1" eaLnBrk="1" hangingPunct="1">
              <a:buFont typeface="Wingdings" pitchFamily="2" charset="2"/>
              <a:buChar char="Ø"/>
              <a:defRPr/>
            </a:pPr>
            <a:r>
              <a:rPr lang="en-US" dirty="0" smtClean="0"/>
              <a:t>Less camber/more horsepower</a:t>
            </a:r>
          </a:p>
          <a:p>
            <a:pPr lvl="1" eaLnBrk="1" hangingPunct="1">
              <a:buFont typeface="Wingdings" pitchFamily="2" charset="2"/>
              <a:buChar char="Ø"/>
              <a:defRPr/>
            </a:pPr>
            <a:r>
              <a:rPr lang="en-US" dirty="0" smtClean="0"/>
              <a:t>New propeller gearing</a:t>
            </a:r>
            <a:endParaRPr lang="en-US" dirty="0"/>
          </a:p>
          <a:p>
            <a:pPr eaLnBrk="1" hangingPunct="1">
              <a:buFont typeface="Wingdings" pitchFamily="2" charset="2"/>
              <a:buChar char="Ø"/>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96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301625" y="228600"/>
            <a:ext cx="8510588" cy="838200"/>
          </a:xfrm>
        </p:spPr>
        <p:txBody>
          <a:bodyPr/>
          <a:lstStyle/>
          <a:p>
            <a:pPr eaLnBrk="1" hangingPunct="1">
              <a:defRPr/>
            </a:pPr>
            <a:r>
              <a:rPr lang="en-US" dirty="0" smtClean="0"/>
              <a:t>1904</a:t>
            </a:r>
          </a:p>
        </p:txBody>
      </p:sp>
      <p:sp>
        <p:nvSpPr>
          <p:cNvPr id="29699" name="Rectangle 3"/>
          <p:cNvSpPr>
            <a:spLocks noGrp="1" noRot="1" noChangeArrowheads="1"/>
          </p:cNvSpPr>
          <p:nvPr>
            <p:ph type="body" idx="1"/>
          </p:nvPr>
        </p:nvSpPr>
        <p:spPr>
          <a:xfrm>
            <a:off x="304800" y="1066800"/>
            <a:ext cx="8610600" cy="5562600"/>
          </a:xfrm>
        </p:spPr>
        <p:txBody>
          <a:bodyPr/>
          <a:lstStyle/>
          <a:p>
            <a:pPr eaLnBrk="1" hangingPunct="1">
              <a:buFont typeface="Wingdings" pitchFamily="2" charset="2"/>
              <a:buChar char="Ø"/>
              <a:defRPr/>
            </a:pPr>
            <a:r>
              <a:rPr lang="en-US" dirty="0" smtClean="0"/>
              <a:t>Required longer starting rails</a:t>
            </a:r>
          </a:p>
          <a:p>
            <a:pPr lvl="1" eaLnBrk="1" hangingPunct="1">
              <a:buFont typeface="Wingdings" pitchFamily="2" charset="2"/>
              <a:buChar char="Ø"/>
              <a:defRPr/>
            </a:pPr>
            <a:r>
              <a:rPr lang="en-US" dirty="0"/>
              <a:t>Kept low to the ground</a:t>
            </a:r>
          </a:p>
          <a:p>
            <a:pPr lvl="1" eaLnBrk="1" hangingPunct="1">
              <a:buFont typeface="Wingdings" pitchFamily="2" charset="2"/>
              <a:buChar char="Ø"/>
              <a:defRPr/>
            </a:pPr>
            <a:r>
              <a:rPr lang="en-US" dirty="0" smtClean="0"/>
              <a:t>Sept - Used weight-powered catapult for takeoffs</a:t>
            </a:r>
          </a:p>
          <a:p>
            <a:pPr lvl="1" eaLnBrk="1" hangingPunct="1">
              <a:buFont typeface="Wingdings" pitchFamily="2" charset="2"/>
              <a:buChar char="Ø"/>
              <a:defRPr/>
            </a:pPr>
            <a:r>
              <a:rPr lang="en-US" dirty="0" smtClean="0"/>
              <a:t>20 Sep 1904 – first complete circle flight</a:t>
            </a:r>
          </a:p>
          <a:p>
            <a:pPr lvl="1" eaLnBrk="1" hangingPunct="1">
              <a:buFont typeface="Wingdings" pitchFamily="2" charset="2"/>
              <a:buChar char="Ø"/>
              <a:defRPr/>
            </a:pPr>
            <a:r>
              <a:rPr lang="en-US" dirty="0" smtClean="0"/>
              <a:t>End of year – 50 minutes in the air in 105 flights</a:t>
            </a:r>
          </a:p>
        </p:txBody>
      </p:sp>
      <p:pic>
        <p:nvPicPr>
          <p:cNvPr id="20484" name="Picture 2" descr="http://upload.wikimedia.org/wikipedia/commons/thumb/0/08/WrightFlyer1904Circling.jpg/220px-WrightFlyer1904Circlin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089400"/>
            <a:ext cx="3363913"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301625" y="228600"/>
            <a:ext cx="8510588" cy="838200"/>
          </a:xfrm>
        </p:spPr>
        <p:txBody>
          <a:bodyPr/>
          <a:lstStyle/>
          <a:p>
            <a:pPr eaLnBrk="1" hangingPunct="1">
              <a:defRPr/>
            </a:pPr>
            <a:r>
              <a:rPr lang="en-US" dirty="0" smtClean="0"/>
              <a:t>Wright Flyer No. 3</a:t>
            </a:r>
          </a:p>
        </p:txBody>
      </p:sp>
      <p:sp>
        <p:nvSpPr>
          <p:cNvPr id="29699" name="Rectangle 3"/>
          <p:cNvSpPr>
            <a:spLocks noGrp="1" noRot="1" noChangeArrowheads="1"/>
          </p:cNvSpPr>
          <p:nvPr>
            <p:ph type="body" idx="1"/>
          </p:nvPr>
        </p:nvSpPr>
        <p:spPr>
          <a:xfrm>
            <a:off x="304800" y="1066800"/>
            <a:ext cx="8610600" cy="5562600"/>
          </a:xfrm>
        </p:spPr>
        <p:txBody>
          <a:bodyPr/>
          <a:lstStyle/>
          <a:p>
            <a:pPr eaLnBrk="1" hangingPunct="1">
              <a:buFont typeface="Wingdings" pitchFamily="2" charset="2"/>
              <a:buChar char="Ø"/>
              <a:defRPr/>
            </a:pPr>
            <a:r>
              <a:rPr lang="en-US" dirty="0" smtClean="0"/>
              <a:t>New machine except for 1904 engine</a:t>
            </a:r>
          </a:p>
          <a:p>
            <a:pPr lvl="1" eaLnBrk="1" hangingPunct="1">
              <a:buFont typeface="Wingdings" pitchFamily="2" charset="2"/>
              <a:buChar char="Ø"/>
              <a:defRPr/>
            </a:pPr>
            <a:r>
              <a:rPr lang="en-US" dirty="0" smtClean="0"/>
              <a:t>Separate control for rear rudder</a:t>
            </a:r>
          </a:p>
          <a:p>
            <a:pPr eaLnBrk="1" hangingPunct="1">
              <a:buFont typeface="Wingdings" pitchFamily="2" charset="2"/>
              <a:buChar char="Ø"/>
              <a:defRPr/>
            </a:pPr>
            <a:r>
              <a:rPr lang="en-US" dirty="0" smtClean="0"/>
              <a:t>Orville near fatal accident - Improvements</a:t>
            </a:r>
          </a:p>
          <a:p>
            <a:pPr lvl="1" eaLnBrk="1" hangingPunct="1">
              <a:buFont typeface="Wingdings" pitchFamily="2" charset="2"/>
              <a:buChar char="Ø"/>
              <a:defRPr/>
            </a:pPr>
            <a:r>
              <a:rPr lang="en-US" dirty="0" smtClean="0"/>
              <a:t>Enlarged forward elevator and rear rudder</a:t>
            </a:r>
          </a:p>
          <a:p>
            <a:pPr lvl="1" eaLnBrk="1" hangingPunct="1">
              <a:buFont typeface="Wingdings" pitchFamily="2" charset="2"/>
              <a:buChar char="Ø"/>
              <a:defRPr/>
            </a:pPr>
            <a:r>
              <a:rPr lang="en-US" dirty="0" smtClean="0"/>
              <a:t>Place several feet farther away from </a:t>
            </a:r>
          </a:p>
          <a:p>
            <a:pPr lvl="1" eaLnBrk="1" hangingPunct="1">
              <a:buFontTx/>
              <a:buNone/>
              <a:defRPr/>
            </a:pPr>
            <a:r>
              <a:rPr lang="en-US" dirty="0" smtClean="0"/>
              <a:t>   wings</a:t>
            </a:r>
          </a:p>
          <a:p>
            <a:pPr lvl="1" eaLnBrk="1" hangingPunct="1">
              <a:buFont typeface="Wingdings" pitchFamily="2" charset="2"/>
              <a:buChar char="Ø"/>
              <a:defRPr/>
            </a:pPr>
            <a:r>
              <a:rPr lang="en-US" dirty="0" smtClean="0"/>
              <a:t>Improved stability and control</a:t>
            </a:r>
          </a:p>
          <a:p>
            <a:pPr eaLnBrk="1" hangingPunct="1">
              <a:buFont typeface="Wingdings" pitchFamily="2" charset="2"/>
              <a:buChar char="Ø"/>
              <a:defRPr/>
            </a:pPr>
            <a:r>
              <a:rPr lang="en-US" dirty="0" smtClean="0"/>
              <a:t>49 flight in 1905</a:t>
            </a:r>
          </a:p>
          <a:p>
            <a:pPr lvl="2" eaLnBrk="1" hangingPunct="1">
              <a:buFont typeface="Wingdings" pitchFamily="2" charset="2"/>
              <a:buChar char="Ø"/>
              <a:defRPr/>
            </a:pPr>
            <a:r>
              <a:rPr lang="en-US" dirty="0" smtClean="0"/>
              <a:t>Many 17 – 38 minutes in length</a:t>
            </a:r>
          </a:p>
          <a:p>
            <a:pPr lvl="2" eaLnBrk="1" hangingPunct="1">
              <a:buFont typeface="Wingdings" pitchFamily="2" charset="2"/>
              <a:buChar char="Ø"/>
              <a:defRPr/>
            </a:pPr>
            <a:r>
              <a:rPr lang="en-US" dirty="0" smtClean="0"/>
              <a:t>Most ended because fuel ran out</a:t>
            </a:r>
          </a:p>
        </p:txBody>
      </p:sp>
      <p:pic>
        <p:nvPicPr>
          <p:cNvPr id="21508" name="Picture 4" descr="http://upload.wikimedia.org/wikipedia/commons/thumb/5/54/Wright_Flyer_III_above.jpg/220px-Wright_Flyer_III_abov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29000"/>
            <a:ext cx="20955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9699">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6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301625" y="228600"/>
            <a:ext cx="8510588" cy="838200"/>
          </a:xfrm>
        </p:spPr>
        <p:txBody>
          <a:bodyPr/>
          <a:lstStyle/>
          <a:p>
            <a:pPr eaLnBrk="1" hangingPunct="1">
              <a:defRPr/>
            </a:pPr>
            <a:r>
              <a:rPr lang="en-US" dirty="0" smtClean="0"/>
              <a:t>Non-Flying</a:t>
            </a:r>
          </a:p>
        </p:txBody>
      </p:sp>
      <p:sp>
        <p:nvSpPr>
          <p:cNvPr id="29699" name="Rectangle 3"/>
          <p:cNvSpPr>
            <a:spLocks noGrp="1" noRot="1" noChangeArrowheads="1"/>
          </p:cNvSpPr>
          <p:nvPr>
            <p:ph type="body" idx="1"/>
          </p:nvPr>
        </p:nvSpPr>
        <p:spPr>
          <a:xfrm>
            <a:off x="304800" y="1066800"/>
            <a:ext cx="8610600" cy="5562600"/>
          </a:xfrm>
        </p:spPr>
        <p:txBody>
          <a:bodyPr/>
          <a:lstStyle/>
          <a:p>
            <a:pPr eaLnBrk="1" hangingPunct="1">
              <a:buFont typeface="Wingdings" pitchFamily="2" charset="2"/>
              <a:buChar char="Ø"/>
              <a:defRPr/>
            </a:pPr>
            <a:r>
              <a:rPr lang="en-US" dirty="0" smtClean="0"/>
              <a:t>No flights in 1906 and 1907</a:t>
            </a:r>
          </a:p>
          <a:p>
            <a:pPr lvl="1" eaLnBrk="1" hangingPunct="1">
              <a:buFont typeface="Wingdings" pitchFamily="2" charset="2"/>
              <a:buChar char="Ø"/>
              <a:defRPr/>
            </a:pPr>
            <a:r>
              <a:rPr lang="en-US" dirty="0" smtClean="0"/>
              <a:t>No patent</a:t>
            </a:r>
          </a:p>
          <a:p>
            <a:pPr lvl="1" eaLnBrk="1" hangingPunct="1">
              <a:buFont typeface="Wingdings" pitchFamily="2" charset="2"/>
              <a:buChar char="Ø"/>
              <a:defRPr/>
            </a:pPr>
            <a:r>
              <a:rPr lang="en-US" dirty="0" smtClean="0"/>
              <a:t>Offered to sell flying machine</a:t>
            </a:r>
          </a:p>
          <a:p>
            <a:pPr lvl="1" eaLnBrk="1" hangingPunct="1">
              <a:buFont typeface="Wingdings" pitchFamily="2" charset="2"/>
              <a:buChar char="Ø"/>
              <a:defRPr/>
            </a:pPr>
            <a:r>
              <a:rPr lang="en-US" dirty="0" smtClean="0"/>
              <a:t>European skeptics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301625" y="228600"/>
            <a:ext cx="8510588" cy="838200"/>
          </a:xfrm>
        </p:spPr>
        <p:txBody>
          <a:bodyPr/>
          <a:lstStyle/>
          <a:p>
            <a:pPr eaLnBrk="1" hangingPunct="1">
              <a:defRPr/>
            </a:pPr>
            <a:r>
              <a:rPr lang="en-US" dirty="0" smtClean="0"/>
              <a:t>Refurbished Wright Flyer No. 3</a:t>
            </a:r>
          </a:p>
        </p:txBody>
      </p:sp>
      <p:sp>
        <p:nvSpPr>
          <p:cNvPr id="29699" name="Rectangle 3"/>
          <p:cNvSpPr>
            <a:spLocks noGrp="1" noRot="1" noChangeArrowheads="1"/>
          </p:cNvSpPr>
          <p:nvPr>
            <p:ph type="body" idx="1"/>
          </p:nvPr>
        </p:nvSpPr>
        <p:spPr>
          <a:xfrm>
            <a:off x="304800" y="1066800"/>
            <a:ext cx="8610600" cy="5562600"/>
          </a:xfrm>
        </p:spPr>
        <p:txBody>
          <a:bodyPr/>
          <a:lstStyle/>
          <a:p>
            <a:pPr eaLnBrk="1" hangingPunct="1">
              <a:buFont typeface="Wingdings" pitchFamily="2" charset="2"/>
              <a:buChar char="Ø"/>
              <a:defRPr/>
            </a:pPr>
            <a:r>
              <a:rPr lang="en-US" dirty="0" smtClean="0"/>
              <a:t>US Army Signal Corps (Dec 1907)</a:t>
            </a:r>
          </a:p>
          <a:p>
            <a:pPr lvl="1" eaLnBrk="1" hangingPunct="1">
              <a:buFont typeface="Wingdings" pitchFamily="2" charset="2"/>
              <a:buChar char="Ø"/>
              <a:defRPr/>
            </a:pPr>
            <a:r>
              <a:rPr lang="en-US" dirty="0" smtClean="0"/>
              <a:t>Invited proposals</a:t>
            </a:r>
          </a:p>
          <a:p>
            <a:pPr lvl="1" eaLnBrk="1" hangingPunct="1">
              <a:buFont typeface="Wingdings" pitchFamily="2" charset="2"/>
              <a:buChar char="Ø"/>
              <a:defRPr/>
            </a:pPr>
            <a:r>
              <a:rPr lang="en-US" dirty="0" smtClean="0"/>
              <a:t>41 bids received</a:t>
            </a:r>
          </a:p>
          <a:p>
            <a:pPr lvl="1" eaLnBrk="1" hangingPunct="1">
              <a:buFont typeface="Wingdings" pitchFamily="2" charset="2"/>
              <a:buChar char="Ø"/>
              <a:defRPr/>
            </a:pPr>
            <a:r>
              <a:rPr lang="en-US" dirty="0" smtClean="0"/>
              <a:t>Wright Brothers won contract</a:t>
            </a:r>
          </a:p>
          <a:p>
            <a:pPr eaLnBrk="1" hangingPunct="1">
              <a:buFont typeface="Wingdings" pitchFamily="2" charset="2"/>
              <a:buChar char="Ø"/>
              <a:defRPr/>
            </a:pPr>
            <a:r>
              <a:rPr lang="en-US" dirty="0" smtClean="0"/>
              <a:t>1908 – Contract with French company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301625" y="228600"/>
            <a:ext cx="8510588" cy="838200"/>
          </a:xfrm>
        </p:spPr>
        <p:txBody>
          <a:bodyPr/>
          <a:lstStyle/>
          <a:p>
            <a:pPr eaLnBrk="1" hangingPunct="1">
              <a:defRPr/>
            </a:pPr>
            <a:r>
              <a:rPr lang="en-US" dirty="0" smtClean="0"/>
              <a:t>Refurbished Wright Flyer No. 3</a:t>
            </a:r>
          </a:p>
        </p:txBody>
      </p:sp>
      <p:sp>
        <p:nvSpPr>
          <p:cNvPr id="29699" name="Rectangle 3"/>
          <p:cNvSpPr>
            <a:spLocks noGrp="1" noRot="1" noChangeArrowheads="1"/>
          </p:cNvSpPr>
          <p:nvPr>
            <p:ph type="body" idx="1"/>
          </p:nvPr>
        </p:nvSpPr>
        <p:spPr>
          <a:xfrm>
            <a:off x="304800" y="1066800"/>
            <a:ext cx="8610600" cy="5562600"/>
          </a:xfrm>
        </p:spPr>
        <p:txBody>
          <a:bodyPr/>
          <a:lstStyle/>
          <a:p>
            <a:pPr eaLnBrk="1" hangingPunct="1">
              <a:buFont typeface="Wingdings" pitchFamily="2" charset="2"/>
              <a:buChar char="Ø"/>
              <a:defRPr/>
            </a:pPr>
            <a:r>
              <a:rPr lang="en-US" dirty="0" smtClean="0"/>
              <a:t>US Army Signal Corps</a:t>
            </a:r>
          </a:p>
          <a:p>
            <a:pPr lvl="1" eaLnBrk="1" hangingPunct="1">
              <a:buFont typeface="Wingdings" pitchFamily="2" charset="2"/>
              <a:buChar char="Ø"/>
              <a:defRPr/>
            </a:pPr>
            <a:r>
              <a:rPr lang="en-US" dirty="0" smtClean="0"/>
              <a:t>Contract required carrying passenger</a:t>
            </a:r>
          </a:p>
          <a:p>
            <a:pPr lvl="1" eaLnBrk="1" hangingPunct="1">
              <a:buFont typeface="Wingdings" pitchFamily="2" charset="2"/>
              <a:buChar char="Ø"/>
              <a:defRPr/>
            </a:pPr>
            <a:r>
              <a:rPr lang="en-US" dirty="0" smtClean="0"/>
              <a:t>Modified 1905 Flyer</a:t>
            </a:r>
          </a:p>
          <a:p>
            <a:pPr lvl="1" eaLnBrk="1" hangingPunct="1">
              <a:buFont typeface="Wingdings" pitchFamily="2" charset="2"/>
              <a:buChar char="Ø"/>
              <a:defRPr/>
            </a:pPr>
            <a:r>
              <a:rPr lang="en-US" dirty="0" smtClean="0"/>
              <a:t>Seat for pilot and one passenger</a:t>
            </a:r>
          </a:p>
          <a:p>
            <a:pPr lvl="1" eaLnBrk="1" hangingPunct="1">
              <a:buFont typeface="Wingdings" pitchFamily="2" charset="2"/>
              <a:buChar char="Ø"/>
              <a:defRPr/>
            </a:pPr>
            <a:r>
              <a:rPr lang="en-US" dirty="0" smtClean="0"/>
              <a:t>Hand levers replace hip cradle</a:t>
            </a:r>
          </a:p>
          <a:p>
            <a:pPr lvl="1" eaLnBrk="1" hangingPunct="1">
              <a:buFont typeface="Wingdings" pitchFamily="2" charset="2"/>
              <a:buChar char="Ø"/>
              <a:defRPr/>
            </a:pPr>
            <a:r>
              <a:rPr lang="en-US" dirty="0" smtClean="0"/>
              <a:t>Charles Furnas (mechanic) first passenger</a:t>
            </a:r>
          </a:p>
          <a:p>
            <a:pPr lvl="1" eaLnBrk="1" hangingPunct="1">
              <a:buFont typeface="Wingdings" pitchFamily="2" charset="2"/>
              <a:buChar char="Ø"/>
              <a:defRPr/>
            </a:pPr>
            <a:r>
              <a:rPr lang="en-US" dirty="0" smtClean="0"/>
              <a:t>Model A for Army</a:t>
            </a:r>
          </a:p>
          <a:p>
            <a:pPr lvl="2" eaLnBrk="1" hangingPunct="1">
              <a:buFont typeface="Wingdings" pitchFamily="2" charset="2"/>
              <a:buChar char="Ø"/>
              <a:defRPr/>
            </a:pPr>
            <a:r>
              <a:rPr lang="en-US" dirty="0" smtClean="0"/>
              <a:t>Crashed 17 Sep 1908</a:t>
            </a:r>
          </a:p>
          <a:p>
            <a:pPr lvl="2" eaLnBrk="1" hangingPunct="1">
              <a:buFont typeface="Wingdings" pitchFamily="2" charset="2"/>
              <a:buChar char="Ø"/>
              <a:defRPr/>
            </a:pPr>
            <a:r>
              <a:rPr lang="en-US" dirty="0" smtClean="0"/>
              <a:t>Lt Selfridge first airplane fatality</a:t>
            </a:r>
          </a:p>
          <a:p>
            <a:pPr lvl="2" eaLnBrk="1" hangingPunct="1">
              <a:buFont typeface="Wingdings" pitchFamily="2" charset="2"/>
              <a:buChar char="Ø"/>
              <a:defRPr/>
            </a:pPr>
            <a:r>
              <a:rPr lang="en-US" dirty="0" smtClean="0"/>
              <a:t>Orville sustained serious injury</a:t>
            </a:r>
          </a:p>
          <a:p>
            <a:pPr lvl="1" eaLnBrk="1" hangingPunct="1">
              <a:buFont typeface="Wingdings" pitchFamily="2" charset="2"/>
              <a:buChar char="Ø"/>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69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6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a:xfrm>
            <a:off x="301625" y="228600"/>
            <a:ext cx="8510588" cy="914400"/>
          </a:xfrm>
        </p:spPr>
        <p:txBody>
          <a:bodyPr/>
          <a:lstStyle/>
          <a:p>
            <a:pPr>
              <a:defRPr/>
            </a:pPr>
            <a:r>
              <a:rPr lang="en-US" dirty="0" smtClean="0"/>
              <a:t>European Tour</a:t>
            </a:r>
          </a:p>
        </p:txBody>
      </p:sp>
      <p:sp>
        <p:nvSpPr>
          <p:cNvPr id="21507" name="Rectangle 3"/>
          <p:cNvSpPr>
            <a:spLocks noGrp="1" noRot="1" noChangeArrowheads="1"/>
          </p:cNvSpPr>
          <p:nvPr>
            <p:ph type="body" idx="1"/>
          </p:nvPr>
        </p:nvSpPr>
        <p:spPr>
          <a:xfrm>
            <a:off x="228600" y="1066800"/>
            <a:ext cx="8540750" cy="5562600"/>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Char char="Ø"/>
            </a:pPr>
            <a:r>
              <a:rPr lang="en-US" smtClean="0">
                <a:effectLst/>
              </a:rPr>
              <a:t>European skepticism</a:t>
            </a:r>
          </a:p>
          <a:p>
            <a:pPr>
              <a:buFont typeface="Wingdings" pitchFamily="2" charset="2"/>
              <a:buChar char="Ø"/>
            </a:pPr>
            <a:r>
              <a:rPr lang="en-US" smtClean="0">
                <a:effectLst/>
              </a:rPr>
              <a:t>Wilbur Wright toured Europe</a:t>
            </a:r>
          </a:p>
          <a:p>
            <a:pPr lvl="1">
              <a:buFont typeface="Wingdings" pitchFamily="2" charset="2"/>
              <a:buChar char="Ø"/>
            </a:pPr>
            <a:r>
              <a:rPr lang="en-US" smtClean="0">
                <a:effectLst/>
              </a:rPr>
              <a:t>Official public demonstrations</a:t>
            </a:r>
          </a:p>
          <a:p>
            <a:pPr lvl="1">
              <a:buFont typeface="Wingdings" pitchFamily="2" charset="2"/>
              <a:buChar char="Ø"/>
            </a:pPr>
            <a:r>
              <a:rPr lang="en-US" smtClean="0">
                <a:effectLst/>
              </a:rPr>
              <a:t>Catapulted brothers to world fame</a:t>
            </a:r>
          </a:p>
          <a:p>
            <a:pPr lvl="1">
              <a:buFont typeface="Wingdings" pitchFamily="2" charset="2"/>
              <a:buChar char="Ø"/>
            </a:pPr>
            <a:r>
              <a:rPr lang="en-US" smtClean="0">
                <a:effectLst/>
              </a:rPr>
              <a:t>Edith Berg, first American woman passenger</a:t>
            </a:r>
          </a:p>
          <a:p>
            <a:pPr lvl="1">
              <a:buFont typeface="Wingdings" pitchFamily="2" charset="2"/>
              <a:buChar char="Ø"/>
            </a:pPr>
            <a:r>
              <a:rPr lang="en-US" smtClean="0">
                <a:effectLst/>
              </a:rPr>
              <a:t>Won Michelin Cup</a:t>
            </a:r>
          </a:p>
          <a:p>
            <a:pPr lvl="2">
              <a:buFont typeface="Wingdings" pitchFamily="2" charset="2"/>
              <a:buChar char="Ø"/>
            </a:pPr>
            <a:r>
              <a:rPr lang="en-US" smtClean="0">
                <a:effectLst/>
              </a:rPr>
              <a:t>2 hours 18 minutes 33 seconds</a:t>
            </a:r>
          </a:p>
          <a:p>
            <a:pPr lvl="1">
              <a:buFont typeface="Wingdings" pitchFamily="2" charset="2"/>
              <a:buChar char="Ø"/>
            </a:pPr>
            <a:r>
              <a:rPr lang="en-US" smtClean="0">
                <a:effectLst/>
              </a:rPr>
              <a:t>Trained pilots who purchased airplanes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a:xfrm>
            <a:off x="301625" y="228600"/>
            <a:ext cx="8510588" cy="914400"/>
          </a:xfrm>
        </p:spPr>
        <p:txBody>
          <a:bodyPr/>
          <a:lstStyle/>
          <a:p>
            <a:pPr>
              <a:defRPr/>
            </a:pPr>
            <a:r>
              <a:rPr lang="en-US" dirty="0" smtClean="0"/>
              <a:t>Military Sales</a:t>
            </a:r>
          </a:p>
        </p:txBody>
      </p:sp>
      <p:sp>
        <p:nvSpPr>
          <p:cNvPr id="22531" name="Rectangle 3"/>
          <p:cNvSpPr>
            <a:spLocks noGrp="1" noRot="1" noChangeArrowheads="1"/>
          </p:cNvSpPr>
          <p:nvPr>
            <p:ph type="body" idx="1"/>
          </p:nvPr>
        </p:nvSpPr>
        <p:spPr>
          <a:xfrm>
            <a:off x="228600" y="1066800"/>
            <a:ext cx="8610600" cy="5791200"/>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Char char="Ø"/>
            </a:pPr>
            <a:r>
              <a:rPr lang="en-US" dirty="0" smtClean="0">
                <a:effectLst/>
              </a:rPr>
              <a:t>2 revised Model B’s</a:t>
            </a:r>
          </a:p>
          <a:p>
            <a:pPr lvl="1">
              <a:buFont typeface="Wingdings" pitchFamily="2" charset="2"/>
              <a:buChar char="Ø"/>
            </a:pPr>
            <a:r>
              <a:rPr lang="en-US" dirty="0" smtClean="0">
                <a:effectLst/>
              </a:rPr>
              <a:t>Added wheels</a:t>
            </a:r>
          </a:p>
          <a:p>
            <a:pPr lvl="1">
              <a:buFont typeface="Wingdings" pitchFamily="2" charset="2"/>
              <a:buChar char="Ø"/>
            </a:pPr>
            <a:r>
              <a:rPr lang="en-US" dirty="0" smtClean="0">
                <a:effectLst/>
              </a:rPr>
              <a:t>Moved elevator from front to rear</a:t>
            </a:r>
          </a:p>
          <a:p>
            <a:pPr lvl="2">
              <a:buFont typeface="Wingdings" pitchFamily="2" charset="2"/>
              <a:buChar char="Ø"/>
            </a:pPr>
            <a:r>
              <a:rPr lang="en-US" dirty="0" smtClean="0">
                <a:effectLst/>
              </a:rPr>
              <a:t>Easier to control due to higher speeds</a:t>
            </a:r>
          </a:p>
          <a:p>
            <a:pPr lvl="1">
              <a:buFont typeface="Wingdings" pitchFamily="2" charset="2"/>
              <a:buChar char="Ø"/>
            </a:pPr>
            <a:r>
              <a:rPr lang="en-US" dirty="0" smtClean="0">
                <a:effectLst/>
              </a:rPr>
              <a:t>30 HP and top speed of 42 MPH</a:t>
            </a:r>
          </a:p>
          <a:p>
            <a:pPr>
              <a:buFont typeface="Wingdings" pitchFamily="2" charset="2"/>
              <a:buChar char="Ø"/>
            </a:pPr>
            <a:r>
              <a:rPr lang="en-US" dirty="0" smtClean="0">
                <a:effectLst/>
              </a:rPr>
              <a:t>Model C Triad Scout</a:t>
            </a:r>
          </a:p>
          <a:p>
            <a:pPr lvl="1">
              <a:buFont typeface="Wingdings" pitchFamily="2" charset="2"/>
              <a:buChar char="Ø"/>
            </a:pPr>
            <a:r>
              <a:rPr lang="en-US" dirty="0" smtClean="0">
                <a:effectLst/>
              </a:rPr>
              <a:t>50 HP and top speed of 48 MPH</a:t>
            </a:r>
          </a:p>
          <a:p>
            <a:pPr lvl="1">
              <a:buFont typeface="Wingdings" pitchFamily="2" charset="2"/>
              <a:buChar char="Ø"/>
            </a:pPr>
            <a:r>
              <a:rPr lang="en-US" dirty="0" smtClean="0">
                <a:effectLst/>
              </a:rPr>
              <a:t>Army questioned safety and design</a:t>
            </a:r>
          </a:p>
          <a:p>
            <a:pPr lvl="1">
              <a:buFont typeface="Wingdings" pitchFamily="2" charset="2"/>
              <a:buChar char="Ø"/>
            </a:pPr>
            <a:r>
              <a:rPr lang="en-US" dirty="0" smtClean="0">
                <a:effectLst/>
              </a:rPr>
              <a:t>Ended use of “pusher” type propellers</a:t>
            </a:r>
          </a:p>
          <a:p>
            <a:pPr>
              <a:buFont typeface="Wingdings" pitchFamily="2" charset="2"/>
              <a:buChar char="Ø"/>
            </a:pPr>
            <a:r>
              <a:rPr lang="en-US" dirty="0" smtClean="0">
                <a:effectLst/>
              </a:rPr>
              <a:t>Model D Scout</a:t>
            </a:r>
          </a:p>
          <a:p>
            <a:pPr lvl="1">
              <a:buFont typeface="Wingdings" pitchFamily="2" charset="2"/>
              <a:buChar char="Ø"/>
            </a:pPr>
            <a:r>
              <a:rPr lang="en-US" dirty="0" smtClean="0">
                <a:effectLst/>
              </a:rPr>
              <a:t>50 HP and top speed of 67 MPH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531">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531">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531">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531">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5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a:xfrm>
            <a:off x="301625" y="228600"/>
            <a:ext cx="8510588" cy="914400"/>
          </a:xfrm>
        </p:spPr>
        <p:txBody>
          <a:bodyPr/>
          <a:lstStyle/>
          <a:p>
            <a:pPr>
              <a:defRPr/>
            </a:pPr>
            <a:r>
              <a:rPr lang="en-US" dirty="0" smtClean="0"/>
              <a:t>Wright Company</a:t>
            </a:r>
          </a:p>
        </p:txBody>
      </p:sp>
      <p:sp>
        <p:nvSpPr>
          <p:cNvPr id="23555" name="Rectangle 3"/>
          <p:cNvSpPr>
            <a:spLocks noGrp="1" noRot="1" noChangeArrowheads="1"/>
          </p:cNvSpPr>
          <p:nvPr>
            <p:ph type="body" idx="1"/>
          </p:nvPr>
        </p:nvSpPr>
        <p:spPr>
          <a:xfrm>
            <a:off x="228600" y="1066800"/>
            <a:ext cx="8540750" cy="5562600"/>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Char char="Ø"/>
            </a:pPr>
            <a:r>
              <a:rPr lang="en-US" smtClean="0">
                <a:effectLst/>
              </a:rPr>
              <a:t>Wilbur  - president</a:t>
            </a:r>
          </a:p>
          <a:p>
            <a:pPr>
              <a:buFont typeface="Wingdings" pitchFamily="2" charset="2"/>
              <a:buChar char="Ø"/>
            </a:pPr>
            <a:r>
              <a:rPr lang="en-US" smtClean="0">
                <a:effectLst/>
              </a:rPr>
              <a:t>Orville – vice-president</a:t>
            </a:r>
          </a:p>
          <a:p>
            <a:pPr>
              <a:buFont typeface="Wingdings" pitchFamily="2" charset="2"/>
              <a:buChar char="Ø"/>
            </a:pPr>
            <a:r>
              <a:rPr lang="en-US" smtClean="0">
                <a:effectLst/>
              </a:rPr>
              <a:t>Constructed factory in Dayton</a:t>
            </a:r>
          </a:p>
          <a:p>
            <a:pPr lvl="1">
              <a:buFont typeface="Wingdings" pitchFamily="2" charset="2"/>
              <a:buChar char="Ø"/>
            </a:pPr>
            <a:r>
              <a:rPr lang="en-US" smtClean="0">
                <a:effectLst/>
              </a:rPr>
              <a:t>Production reached 2 airplanes per month</a:t>
            </a:r>
          </a:p>
          <a:p>
            <a:pPr lvl="1">
              <a:buFont typeface="Wingdings" pitchFamily="2" charset="2"/>
              <a:buChar char="Ø"/>
            </a:pPr>
            <a:r>
              <a:rPr lang="en-US" smtClean="0">
                <a:effectLst/>
              </a:rPr>
              <a:t>Trained 115 pilots by 1916</a:t>
            </a:r>
          </a:p>
          <a:p>
            <a:pPr lvl="2">
              <a:buFont typeface="Wingdings" pitchFamily="2" charset="2"/>
              <a:buChar char="Ø"/>
            </a:pPr>
            <a:r>
              <a:rPr lang="en-US" smtClean="0">
                <a:effectLst/>
              </a:rPr>
              <a:t>Hap Arnold was trained there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a:xfrm>
            <a:off x="301625" y="228600"/>
            <a:ext cx="8510588" cy="914400"/>
          </a:xfrm>
        </p:spPr>
        <p:txBody>
          <a:bodyPr/>
          <a:lstStyle/>
          <a:p>
            <a:pPr>
              <a:defRPr/>
            </a:pPr>
            <a:r>
              <a:rPr lang="en-US" dirty="0" smtClean="0"/>
              <a:t>Later Years</a:t>
            </a:r>
          </a:p>
        </p:txBody>
      </p:sp>
      <p:sp>
        <p:nvSpPr>
          <p:cNvPr id="24579" name="Rectangle 3"/>
          <p:cNvSpPr>
            <a:spLocks noGrp="1" noRot="1" noChangeArrowheads="1"/>
          </p:cNvSpPr>
          <p:nvPr>
            <p:ph type="body" idx="1"/>
          </p:nvPr>
        </p:nvSpPr>
        <p:spPr>
          <a:xfrm>
            <a:off x="228600" y="1066800"/>
            <a:ext cx="8540750" cy="5562600"/>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Char char="Ø"/>
            </a:pPr>
            <a:r>
              <a:rPr lang="en-US" smtClean="0">
                <a:effectLst/>
              </a:rPr>
              <a:t>Wilbur  - died in 1912 (45)</a:t>
            </a:r>
          </a:p>
          <a:p>
            <a:pPr lvl="1">
              <a:buFont typeface="Wingdings" pitchFamily="2" charset="2"/>
              <a:buChar char="Ø"/>
            </a:pPr>
            <a:r>
              <a:rPr lang="en-US" smtClean="0">
                <a:effectLst/>
              </a:rPr>
              <a:t>Typhoid</a:t>
            </a:r>
          </a:p>
          <a:p>
            <a:pPr>
              <a:buFont typeface="Wingdings" pitchFamily="2" charset="2"/>
              <a:buChar char="Ø"/>
            </a:pPr>
            <a:r>
              <a:rPr lang="en-US" smtClean="0">
                <a:effectLst/>
              </a:rPr>
              <a:t>Orville</a:t>
            </a:r>
          </a:p>
          <a:p>
            <a:pPr lvl="1">
              <a:buFont typeface="Wingdings" pitchFamily="2" charset="2"/>
              <a:buChar char="Ø"/>
            </a:pPr>
            <a:r>
              <a:rPr lang="en-US" smtClean="0">
                <a:effectLst/>
              </a:rPr>
              <a:t>Sold manufacturing/patent rights in 1915</a:t>
            </a:r>
          </a:p>
          <a:p>
            <a:pPr lvl="1">
              <a:buFont typeface="Wingdings" pitchFamily="2" charset="2"/>
              <a:buChar char="Ø"/>
            </a:pPr>
            <a:r>
              <a:rPr lang="en-US" smtClean="0">
                <a:effectLst/>
              </a:rPr>
              <a:t>1944 – flew on Lockheed Constellation</a:t>
            </a:r>
          </a:p>
          <a:p>
            <a:pPr lvl="2">
              <a:buFont typeface="Wingdings" pitchFamily="2" charset="2"/>
              <a:buChar char="Ø"/>
            </a:pPr>
            <a:r>
              <a:rPr lang="en-US" smtClean="0">
                <a:effectLst/>
              </a:rPr>
              <a:t>Howard Hughes pilot</a:t>
            </a:r>
          </a:p>
          <a:p>
            <a:pPr lvl="2">
              <a:buFont typeface="Wingdings" pitchFamily="2" charset="2"/>
              <a:buChar char="Ø"/>
            </a:pPr>
            <a:r>
              <a:rPr lang="en-US" smtClean="0">
                <a:effectLst/>
              </a:rPr>
              <a:t>“Wingspan was longer than the distance of his first flight”</a:t>
            </a:r>
          </a:p>
          <a:p>
            <a:pPr lvl="2">
              <a:buFont typeface="Wingdings" pitchFamily="2" charset="2"/>
              <a:buChar char="Ø"/>
            </a:pPr>
            <a:r>
              <a:rPr lang="en-US" smtClean="0">
                <a:effectLst/>
              </a:rPr>
              <a:t>Died 30 Jan 1948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301625" y="228600"/>
            <a:ext cx="8510588" cy="990600"/>
          </a:xfrm>
        </p:spPr>
        <p:txBody>
          <a:bodyPr/>
          <a:lstStyle/>
          <a:p>
            <a:pPr eaLnBrk="1" hangingPunct="1">
              <a:defRPr/>
            </a:pPr>
            <a:r>
              <a:rPr lang="en-US" dirty="0" smtClean="0"/>
              <a:t>Sir George </a:t>
            </a:r>
            <a:r>
              <a:rPr lang="en-US" dirty="0" err="1" smtClean="0"/>
              <a:t>Cayley</a:t>
            </a:r>
            <a:endParaRPr lang="en-US" dirty="0" smtClean="0"/>
          </a:p>
        </p:txBody>
      </p:sp>
      <p:sp>
        <p:nvSpPr>
          <p:cNvPr id="6147" name="Rectangle 3"/>
          <p:cNvSpPr>
            <a:spLocks noGrp="1" noRot="1" noChangeArrowheads="1"/>
          </p:cNvSpPr>
          <p:nvPr>
            <p:ph type="body" idx="1"/>
          </p:nvPr>
        </p:nvSpPr>
        <p:spPr>
          <a:xfrm>
            <a:off x="304800" y="1219200"/>
            <a:ext cx="8540750" cy="5486400"/>
          </a:xfrm>
        </p:spPr>
        <p:txBody>
          <a:bodyPr/>
          <a:lstStyle/>
          <a:p>
            <a:pPr eaLnBrk="1" hangingPunct="1">
              <a:buFont typeface="Wingdings" pitchFamily="2" charset="2"/>
              <a:buChar char="Ø"/>
              <a:defRPr/>
            </a:pPr>
            <a:r>
              <a:rPr lang="en-US" dirty="0" smtClean="0"/>
              <a:t>Considered first aeronautical engineer</a:t>
            </a:r>
          </a:p>
          <a:p>
            <a:pPr lvl="1" eaLnBrk="1" hangingPunct="1">
              <a:buFont typeface="Wingdings" pitchFamily="2" charset="2"/>
              <a:buChar char="Ø"/>
              <a:defRPr/>
            </a:pPr>
            <a:r>
              <a:rPr lang="en-US" dirty="0" smtClean="0"/>
              <a:t>Idea conceived in 1804</a:t>
            </a:r>
          </a:p>
          <a:p>
            <a:pPr eaLnBrk="1" hangingPunct="1">
              <a:buFont typeface="Wingdings" pitchFamily="2" charset="2"/>
              <a:buChar char="Ø"/>
              <a:defRPr/>
            </a:pPr>
            <a:r>
              <a:rPr lang="en-US" dirty="0" smtClean="0"/>
              <a:t>Defined problem</a:t>
            </a:r>
          </a:p>
          <a:p>
            <a:pPr lvl="1" eaLnBrk="1" hangingPunct="1">
              <a:buFont typeface="Wingdings" pitchFamily="2" charset="2"/>
              <a:buChar char="Ø"/>
              <a:defRPr/>
            </a:pPr>
            <a:r>
              <a:rPr lang="en-US" dirty="0" smtClean="0"/>
              <a:t>Mechanical flight </a:t>
            </a:r>
            <a:r>
              <a:rPr lang="en-US" dirty="0" err="1" smtClean="0"/>
              <a:t>vs</a:t>
            </a:r>
            <a:r>
              <a:rPr lang="en-US" dirty="0" smtClean="0"/>
              <a:t> chemical flight</a:t>
            </a:r>
          </a:p>
          <a:p>
            <a:pPr eaLnBrk="1" hangingPunct="1">
              <a:buFont typeface="Wingdings" pitchFamily="2" charset="2"/>
              <a:buChar char="Ø"/>
              <a:defRPr/>
            </a:pPr>
            <a:r>
              <a:rPr lang="en-US" dirty="0" smtClean="0"/>
              <a:t>Sketched fixed-wing glider</a:t>
            </a:r>
          </a:p>
          <a:p>
            <a:pPr lvl="1" eaLnBrk="1" hangingPunct="1">
              <a:buFont typeface="Wingdings" pitchFamily="2" charset="2"/>
              <a:buChar char="Ø"/>
              <a:defRPr/>
            </a:pPr>
            <a:r>
              <a:rPr lang="en-US" dirty="0" smtClean="0"/>
              <a:t>Empennage</a:t>
            </a:r>
            <a:endParaRPr lang="en-US" dirty="0" smtClean="0"/>
          </a:p>
          <a:p>
            <a:pPr lvl="1" eaLnBrk="1" hangingPunct="1">
              <a:buFont typeface="Wingdings" pitchFamily="2" charset="2"/>
              <a:buChar char="Ø"/>
              <a:defRPr/>
            </a:pPr>
            <a:r>
              <a:rPr lang="en-US" dirty="0" smtClean="0"/>
              <a:t>Fuselage</a:t>
            </a:r>
            <a:endParaRPr lang="en-US" dirty="0" smtClean="0"/>
          </a:p>
          <a:p>
            <a:pPr lvl="1" eaLnBrk="1" hangingPunct="1">
              <a:buFont typeface="Wingdings" pitchFamily="2" charset="2"/>
              <a:buChar char="Ø"/>
              <a:defRPr/>
            </a:pPr>
            <a:r>
              <a:rPr lang="en-US" dirty="0" smtClean="0"/>
              <a:t>Wing</a:t>
            </a:r>
            <a:endParaRPr lang="en-US" dirty="0" smtClean="0"/>
          </a:p>
          <a:p>
            <a:pPr eaLnBrk="1" hangingPunct="1">
              <a:buFont typeface="Wingdings" pitchFamily="2" charset="2"/>
              <a:buChar char="Ø"/>
              <a:defRPr/>
            </a:pPr>
            <a:r>
              <a:rPr lang="en-US" dirty="0" smtClean="0"/>
              <a:t>1809 - built model glider and flew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47">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eaLnBrk="1" hangingPunct="1">
              <a:defRPr/>
            </a:pPr>
            <a:r>
              <a:rPr lang="en-US" sz="4000" b="1" dirty="0" err="1" smtClean="0"/>
              <a:t>Cayley’s</a:t>
            </a:r>
            <a:r>
              <a:rPr lang="en-US" sz="4000" b="1" dirty="0" smtClean="0"/>
              <a:t> 1804 Glider</a:t>
            </a:r>
          </a:p>
        </p:txBody>
      </p:sp>
      <p:pic>
        <p:nvPicPr>
          <p:cNvPr id="5123" name="Picture 6" descr="http://www.flyingmachines.org/cayld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75009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eaLnBrk="1" hangingPunct="1">
              <a:defRPr/>
            </a:pPr>
            <a:r>
              <a:rPr lang="en-US" dirty="0" smtClean="0"/>
              <a:t>Henson &amp; </a:t>
            </a:r>
            <a:r>
              <a:rPr lang="en-US" dirty="0" err="1" smtClean="0"/>
              <a:t>Stringfellow</a:t>
            </a:r>
            <a:endParaRPr lang="en-US" dirty="0" smtClean="0"/>
          </a:p>
        </p:txBody>
      </p:sp>
      <p:sp>
        <p:nvSpPr>
          <p:cNvPr id="23555" name="Rectangle 3"/>
          <p:cNvSpPr>
            <a:spLocks noGrp="1" noRot="1" noChangeArrowheads="1"/>
          </p:cNvSpPr>
          <p:nvPr>
            <p:ph type="body" idx="1"/>
          </p:nvPr>
        </p:nvSpPr>
        <p:spPr>
          <a:xfrm>
            <a:off x="301625" y="1676400"/>
            <a:ext cx="8540750" cy="5181600"/>
          </a:xfrm>
        </p:spPr>
        <p:txBody>
          <a:bodyPr/>
          <a:lstStyle/>
          <a:p>
            <a:pPr eaLnBrk="1" hangingPunct="1">
              <a:buFont typeface="Wingdings" pitchFamily="2" charset="2"/>
              <a:buChar char="Ø"/>
              <a:defRPr/>
            </a:pPr>
            <a:r>
              <a:rPr lang="en-US" dirty="0" smtClean="0"/>
              <a:t>Organized Aerial Transit Company</a:t>
            </a:r>
          </a:p>
          <a:p>
            <a:pPr eaLnBrk="1" hangingPunct="1">
              <a:buFont typeface="Wingdings" pitchFamily="2" charset="2"/>
              <a:buChar char="Ø"/>
              <a:defRPr/>
            </a:pPr>
            <a:r>
              <a:rPr lang="en-US" dirty="0" smtClean="0"/>
              <a:t>Built 20-foot model of monoplane</a:t>
            </a:r>
          </a:p>
          <a:p>
            <a:pPr eaLnBrk="1" hangingPunct="1">
              <a:buFont typeface="Wingdings" pitchFamily="2" charset="2"/>
              <a:buChar char="Ø"/>
              <a:defRPr/>
            </a:pPr>
            <a:r>
              <a:rPr lang="en-US" dirty="0" smtClean="0"/>
              <a:t>Test flight in 1847</a:t>
            </a:r>
          </a:p>
          <a:p>
            <a:pPr lvl="1" eaLnBrk="1" hangingPunct="1">
              <a:buFont typeface="Wingdings" pitchFamily="2" charset="2"/>
              <a:buChar char="Ø"/>
              <a:defRPr/>
            </a:pPr>
            <a:r>
              <a:rPr lang="en-US" dirty="0" smtClean="0"/>
              <a:t>Failed to fly</a:t>
            </a:r>
          </a:p>
          <a:p>
            <a:pPr lvl="1" eaLnBrk="1" hangingPunct="1">
              <a:buFont typeface="Wingdings" pitchFamily="2" charset="2"/>
              <a:buChar char="Ø"/>
              <a:defRPr/>
            </a:pPr>
            <a:r>
              <a:rPr lang="en-US" dirty="0" smtClean="0"/>
              <a:t>Demonstrated possibility of</a:t>
            </a:r>
          </a:p>
          <a:p>
            <a:pPr lvl="1" eaLnBrk="1" hangingPunct="1">
              <a:buFontTx/>
              <a:buNone/>
              <a:defRPr/>
            </a:pPr>
            <a:r>
              <a:rPr lang="en-US" dirty="0" smtClean="0"/>
              <a:t>   heavier-than-air flight</a:t>
            </a:r>
          </a:p>
          <a:p>
            <a:pPr eaLnBrk="1" hangingPunct="1">
              <a:buFont typeface="Wingdings" pitchFamily="2" charset="2"/>
              <a:buChar char="Ø"/>
              <a:defRPr/>
            </a:pPr>
            <a:r>
              <a:rPr lang="en-US" dirty="0" smtClean="0"/>
              <a:t>Built 10-foot model</a:t>
            </a:r>
          </a:p>
          <a:p>
            <a:pPr lvl="1" eaLnBrk="1" hangingPunct="1">
              <a:buFont typeface="Wingdings" pitchFamily="2" charset="2"/>
              <a:buChar char="Ø"/>
              <a:defRPr/>
            </a:pPr>
            <a:r>
              <a:rPr lang="en-US" dirty="0" smtClean="0"/>
              <a:t>“Launch-by-wire” aircraft</a:t>
            </a:r>
          </a:p>
          <a:p>
            <a:pPr lvl="1" eaLnBrk="1" hangingPunct="1">
              <a:buFontTx/>
              <a:buNone/>
              <a:defRPr/>
            </a:pPr>
            <a:endParaRPr lang="en-US" dirty="0" smtClean="0"/>
          </a:p>
          <a:p>
            <a:pPr lvl="1" eaLnBrk="1" hangingPunct="1">
              <a:buFontTx/>
              <a:buNone/>
              <a:defRPr/>
            </a:pPr>
            <a:endParaRPr lang="en-US" dirty="0" smtClean="0"/>
          </a:p>
          <a:p>
            <a:pPr eaLnBrk="1" hangingPunct="1">
              <a:defRPr/>
            </a:pPr>
            <a:endParaRPr lang="en-US" dirty="0" smtClean="0"/>
          </a:p>
          <a:p>
            <a:pPr eaLnBrk="1" hangingPunct="1">
              <a:defRPr/>
            </a:pPr>
            <a:endParaRPr lang="en-US" dirty="0" smtClean="0"/>
          </a:p>
        </p:txBody>
      </p:sp>
      <p:pic>
        <p:nvPicPr>
          <p:cNvPr id="6148" name="Picture 6" descr="henson_3_35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0" y="3333750"/>
            <a:ext cx="33337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3555">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5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301625" y="228600"/>
            <a:ext cx="8510588" cy="1066800"/>
          </a:xfrm>
        </p:spPr>
        <p:txBody>
          <a:bodyPr/>
          <a:lstStyle/>
          <a:p>
            <a:pPr eaLnBrk="1" hangingPunct="1">
              <a:defRPr/>
            </a:pPr>
            <a:r>
              <a:rPr lang="en-US" dirty="0" smtClean="0"/>
              <a:t>Felix du Temple</a:t>
            </a:r>
          </a:p>
        </p:txBody>
      </p:sp>
      <p:sp>
        <p:nvSpPr>
          <p:cNvPr id="7171" name="Rectangle 3"/>
          <p:cNvSpPr>
            <a:spLocks noGrp="1" noRot="1" noChangeArrowheads="1"/>
          </p:cNvSpPr>
          <p:nvPr>
            <p:ph type="body" idx="1"/>
          </p:nvPr>
        </p:nvSpPr>
        <p:spPr>
          <a:xfrm>
            <a:off x="304800" y="1295400"/>
            <a:ext cx="8540750" cy="5410200"/>
          </a:xfrm>
        </p:spPr>
        <p:txBody>
          <a:bodyPr/>
          <a:lstStyle/>
          <a:p>
            <a:pPr eaLnBrk="1" hangingPunct="1">
              <a:buFont typeface="Wingdings" pitchFamily="2" charset="2"/>
              <a:buChar char="Ø"/>
              <a:defRPr/>
            </a:pPr>
            <a:r>
              <a:rPr lang="en-US" dirty="0" smtClean="0"/>
              <a:t>Flew steam-powered model in 1857</a:t>
            </a:r>
          </a:p>
          <a:p>
            <a:pPr lvl="1" eaLnBrk="1" hangingPunct="1">
              <a:buFont typeface="Wingdings" pitchFamily="2" charset="2"/>
              <a:buChar char="Ø"/>
              <a:defRPr/>
            </a:pPr>
            <a:r>
              <a:rPr lang="en-US" dirty="0" smtClean="0"/>
              <a:t>Built full-size model</a:t>
            </a:r>
          </a:p>
          <a:p>
            <a:pPr lvl="1" eaLnBrk="1" hangingPunct="1">
              <a:buFont typeface="Wingdings" pitchFamily="2" charset="2"/>
              <a:buChar char="Ø"/>
              <a:defRPr/>
            </a:pPr>
            <a:r>
              <a:rPr lang="en-US" dirty="0" smtClean="0"/>
              <a:t>Used tractor propeller</a:t>
            </a:r>
          </a:p>
          <a:p>
            <a:pPr lvl="1" eaLnBrk="1" hangingPunct="1">
              <a:buFont typeface="Wingdings" pitchFamily="2" charset="2"/>
              <a:buChar char="Ø"/>
              <a:defRPr/>
            </a:pPr>
            <a:r>
              <a:rPr lang="en-US" dirty="0" smtClean="0"/>
              <a:t>1874 – rolled down ramp and hopped into air</a:t>
            </a:r>
          </a:p>
          <a:p>
            <a:pPr lvl="1" eaLnBrk="1" hangingPunct="1">
              <a:buFont typeface="Wingdings" pitchFamily="2" charset="2"/>
              <a:buChar char="Ø"/>
              <a:defRPr/>
            </a:pPr>
            <a:r>
              <a:rPr lang="en-US" dirty="0" smtClean="0"/>
              <a:t>Used high-speed circulation steam engine</a:t>
            </a:r>
          </a:p>
          <a:p>
            <a:pPr eaLnBrk="1" hangingPunct="1">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301625" y="228600"/>
            <a:ext cx="8510588" cy="1066800"/>
          </a:xfrm>
        </p:spPr>
        <p:txBody>
          <a:bodyPr/>
          <a:lstStyle/>
          <a:p>
            <a:pPr eaLnBrk="1" hangingPunct="1">
              <a:defRPr/>
            </a:pPr>
            <a:r>
              <a:rPr lang="en-US" dirty="0" smtClean="0"/>
              <a:t>Otto Lilienthal</a:t>
            </a:r>
          </a:p>
        </p:txBody>
      </p:sp>
      <p:sp>
        <p:nvSpPr>
          <p:cNvPr id="7171" name="Rectangle 3"/>
          <p:cNvSpPr>
            <a:spLocks noGrp="1" noRot="1" noChangeArrowheads="1"/>
          </p:cNvSpPr>
          <p:nvPr>
            <p:ph type="body" idx="1"/>
          </p:nvPr>
        </p:nvSpPr>
        <p:spPr>
          <a:xfrm>
            <a:off x="304800" y="1295400"/>
            <a:ext cx="8540750" cy="2667000"/>
          </a:xfrm>
        </p:spPr>
        <p:txBody>
          <a:bodyPr/>
          <a:lstStyle/>
          <a:p>
            <a:pPr eaLnBrk="1" hangingPunct="1">
              <a:buFont typeface="Wingdings" pitchFamily="2" charset="2"/>
              <a:buChar char="Ø"/>
              <a:defRPr/>
            </a:pPr>
            <a:r>
              <a:rPr lang="en-US" dirty="0" smtClean="0"/>
              <a:t>Constructed/flew gliders</a:t>
            </a:r>
          </a:p>
          <a:p>
            <a:pPr lvl="1" eaLnBrk="1" hangingPunct="1">
              <a:buFont typeface="Wingdings" pitchFamily="2" charset="2"/>
              <a:buChar char="Ø"/>
              <a:defRPr/>
            </a:pPr>
            <a:r>
              <a:rPr lang="en-US" dirty="0" smtClean="0"/>
              <a:t>Logged nearly 2,000 glider flights</a:t>
            </a:r>
          </a:p>
          <a:p>
            <a:pPr lvl="1" eaLnBrk="1" hangingPunct="1">
              <a:buFont typeface="Wingdings" pitchFamily="2" charset="2"/>
              <a:buChar char="Ø"/>
              <a:defRPr/>
            </a:pPr>
            <a:r>
              <a:rPr lang="en-US" dirty="0" smtClean="0"/>
              <a:t>Constructed</a:t>
            </a:r>
          </a:p>
          <a:p>
            <a:pPr lvl="2" eaLnBrk="1" hangingPunct="1">
              <a:buFont typeface="Wingdings" pitchFamily="2" charset="2"/>
              <a:buChar char="Ø"/>
              <a:defRPr/>
            </a:pPr>
            <a:r>
              <a:rPr lang="en-US" dirty="0" smtClean="0"/>
              <a:t>5 types of monoplane gliders</a:t>
            </a:r>
          </a:p>
          <a:p>
            <a:pPr lvl="2" eaLnBrk="1" hangingPunct="1">
              <a:buFont typeface="Wingdings" pitchFamily="2" charset="2"/>
              <a:buChar char="Ø"/>
              <a:defRPr/>
            </a:pPr>
            <a:r>
              <a:rPr lang="en-US" dirty="0" smtClean="0"/>
              <a:t>2 bi-plane gliders with bat-wing shape</a:t>
            </a:r>
          </a:p>
        </p:txBody>
      </p:sp>
      <p:pic>
        <p:nvPicPr>
          <p:cNvPr id="8196" name="Picture 2" descr="http://www.flyingmachines.org/lil18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810000"/>
            <a:ext cx="51816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301625" y="228600"/>
            <a:ext cx="8510588" cy="1066800"/>
          </a:xfrm>
        </p:spPr>
        <p:txBody>
          <a:bodyPr/>
          <a:lstStyle/>
          <a:p>
            <a:pPr eaLnBrk="1" hangingPunct="1">
              <a:defRPr/>
            </a:pPr>
            <a:r>
              <a:rPr lang="en-US" dirty="0" smtClean="0"/>
              <a:t>Octave Chanute</a:t>
            </a:r>
          </a:p>
        </p:txBody>
      </p:sp>
      <p:sp>
        <p:nvSpPr>
          <p:cNvPr id="27651" name="Rectangle 3"/>
          <p:cNvSpPr>
            <a:spLocks noGrp="1" noRot="1" noChangeArrowheads="1"/>
          </p:cNvSpPr>
          <p:nvPr>
            <p:ph type="body" idx="1"/>
          </p:nvPr>
        </p:nvSpPr>
        <p:spPr>
          <a:xfrm>
            <a:off x="304800" y="1219200"/>
            <a:ext cx="8540750" cy="2438400"/>
          </a:xfrm>
        </p:spPr>
        <p:txBody>
          <a:bodyPr/>
          <a:lstStyle/>
          <a:p>
            <a:pPr eaLnBrk="1" hangingPunct="1">
              <a:buFont typeface="Wingdings" pitchFamily="2" charset="2"/>
              <a:buChar char="Ø"/>
              <a:defRPr/>
            </a:pPr>
            <a:r>
              <a:rPr lang="en-US" dirty="0" smtClean="0"/>
              <a:t>Engineer of complex bridges and railroad terminals</a:t>
            </a:r>
          </a:p>
          <a:p>
            <a:pPr eaLnBrk="1" hangingPunct="1">
              <a:buFont typeface="Wingdings" pitchFamily="2" charset="2"/>
              <a:buChar char="Ø"/>
              <a:defRPr/>
            </a:pPr>
            <a:r>
              <a:rPr lang="en-US" dirty="0" smtClean="0"/>
              <a:t>Interested shifted to aviation</a:t>
            </a:r>
          </a:p>
          <a:p>
            <a:pPr eaLnBrk="1" hangingPunct="1">
              <a:buFont typeface="Wingdings" pitchFamily="2" charset="2"/>
              <a:buChar char="Ø"/>
              <a:defRPr/>
            </a:pPr>
            <a:r>
              <a:rPr lang="en-US" dirty="0" smtClean="0"/>
              <a:t>Compiled “Progress in Flying Machines”</a:t>
            </a:r>
          </a:p>
        </p:txBody>
      </p:sp>
      <p:pic>
        <p:nvPicPr>
          <p:cNvPr id="9220" name="Picture 8" descr="rear view of Chanute's glider multiplane model, with movable main panel control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81000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0" descr="Octave Chanute's flying biplane glider, also known as the Chanute-Herring glider - 1896. ">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3810000"/>
            <a:ext cx="259080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301625" y="228600"/>
            <a:ext cx="8510588" cy="990600"/>
          </a:xfrm>
        </p:spPr>
        <p:txBody>
          <a:bodyPr/>
          <a:lstStyle/>
          <a:p>
            <a:pPr eaLnBrk="1" hangingPunct="1">
              <a:defRPr/>
            </a:pPr>
            <a:r>
              <a:rPr lang="en-US" dirty="0" smtClean="0"/>
              <a:t>Chanute</a:t>
            </a:r>
          </a:p>
        </p:txBody>
      </p:sp>
      <p:sp>
        <p:nvSpPr>
          <p:cNvPr id="10243" name="Text Box 7"/>
          <p:cNvSpPr txBox="1">
            <a:spLocks noChangeArrowheads="1"/>
          </p:cNvSpPr>
          <p:nvPr/>
        </p:nvSpPr>
        <p:spPr bwMode="auto">
          <a:xfrm>
            <a:off x="457200" y="48006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hlinkClick r:id="rId3" tooltip="Enlarge"/>
              </a:rPr>
              <a:t> </a:t>
            </a:r>
            <a:endParaRPr lang="en-US"/>
          </a:p>
        </p:txBody>
      </p:sp>
      <p:pic>
        <p:nvPicPr>
          <p:cNvPr id="10244" name="Picture 9" descr="William Avery gliding at the Exposition in St. Louis, Missouri, in 1904. From the February 22, 1911, issue of the English The Aer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524000"/>
            <a:ext cx="30924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txBox="1">
            <a:spLocks noRot="1" noChangeArrowheads="1"/>
          </p:cNvSpPr>
          <p:nvPr/>
        </p:nvSpPr>
        <p:spPr bwMode="auto">
          <a:xfrm>
            <a:off x="304800" y="1219200"/>
            <a:ext cx="5181600" cy="5486400"/>
          </a:xfrm>
          <a:prstGeom prst="rect">
            <a:avLst/>
          </a:prstGeom>
          <a:noFill/>
          <a:ln w="9525">
            <a:noFill/>
            <a:miter lim="800000"/>
            <a:headEnd/>
            <a:tailEnd/>
          </a:ln>
          <a:effectLst/>
        </p:spPr>
        <p:txBody>
          <a:bodyPr/>
          <a:lstStyle/>
          <a:p>
            <a:pPr marL="342900" indent="-342900" eaLnBrk="1" hangingPunct="1">
              <a:spcBef>
                <a:spcPct val="20000"/>
              </a:spcBef>
              <a:buClr>
                <a:schemeClr val="hlink"/>
              </a:buClr>
              <a:buFont typeface="Wingdings" pitchFamily="2" charset="2"/>
              <a:buChar char="Ø"/>
              <a:defRPr/>
            </a:pPr>
            <a:r>
              <a:rPr lang="en-US" sz="3200" kern="0" dirty="0">
                <a:effectLst>
                  <a:outerShdw blurRad="38100" dist="38100" dir="2700000" algn="tl">
                    <a:srgbClr val="000000"/>
                  </a:outerShdw>
                </a:effectLst>
                <a:latin typeface="+mn-lt"/>
              </a:rPr>
              <a:t>William Avery - Gliding</a:t>
            </a:r>
          </a:p>
          <a:p>
            <a:pPr marL="800100" lvl="1" indent="-342900" eaLnBrk="1" hangingPunct="1">
              <a:spcBef>
                <a:spcPct val="20000"/>
              </a:spcBef>
              <a:buClr>
                <a:schemeClr val="hlink"/>
              </a:buClr>
              <a:buFont typeface="Wingdings" pitchFamily="2" charset="2"/>
              <a:buChar char="Ø"/>
              <a:defRPr/>
            </a:pPr>
            <a:r>
              <a:rPr lang="en-US" sz="2800" kern="0" dirty="0">
                <a:effectLst>
                  <a:outerShdw blurRad="38100" dist="38100" dir="2700000" algn="tl">
                    <a:srgbClr val="000000"/>
                  </a:outerShdw>
                </a:effectLst>
                <a:latin typeface="+mn-lt"/>
              </a:rPr>
              <a:t>St Louis World Fair</a:t>
            </a:r>
          </a:p>
          <a:p>
            <a:pPr marL="800100" lvl="1" indent="-342900" eaLnBrk="1" hangingPunct="1">
              <a:spcBef>
                <a:spcPct val="20000"/>
              </a:spcBef>
              <a:buClr>
                <a:schemeClr val="hlink"/>
              </a:buClr>
              <a:buFont typeface="Wingdings" pitchFamily="2" charset="2"/>
              <a:buChar char="Ø"/>
              <a:defRPr/>
            </a:pPr>
            <a:r>
              <a:rPr lang="en-US" sz="2800" kern="0" dirty="0">
                <a:effectLst>
                  <a:outerShdw blurRad="38100" dist="38100" dir="2700000" algn="tl">
                    <a:srgbClr val="000000"/>
                  </a:outerShdw>
                </a:effectLst>
                <a:latin typeface="+mn-lt"/>
              </a:rPr>
              <a:t>Flown more than </a:t>
            </a:r>
            <a:r>
              <a:rPr lang="en-US" sz="2800" kern="0" dirty="0" smtClean="0">
                <a:effectLst>
                  <a:outerShdw blurRad="38100" dist="38100" dir="2700000" algn="tl">
                    <a:srgbClr val="000000"/>
                  </a:outerShdw>
                </a:effectLst>
                <a:latin typeface="+mn-lt"/>
              </a:rPr>
              <a:t>40 </a:t>
            </a:r>
            <a:r>
              <a:rPr lang="en-US" sz="2800" kern="0" dirty="0">
                <a:effectLst>
                  <a:outerShdw blurRad="38100" dist="38100" dir="2700000" algn="tl">
                    <a:srgbClr val="000000"/>
                  </a:outerShdw>
                </a:effectLst>
                <a:latin typeface="+mn-lt"/>
              </a:rPr>
              <a:t>times at Fair</a:t>
            </a:r>
          </a:p>
          <a:p>
            <a:pPr marL="342900" indent="-342900" eaLnBrk="1" hangingPunct="1">
              <a:spcBef>
                <a:spcPct val="20000"/>
              </a:spcBef>
              <a:buClr>
                <a:schemeClr val="hlink"/>
              </a:buClr>
              <a:buFont typeface="Wingdings" pitchFamily="2" charset="2"/>
              <a:buChar char="Ø"/>
              <a:defRPr/>
            </a:pPr>
            <a:r>
              <a:rPr lang="en-US" sz="2800" kern="0" dirty="0">
                <a:effectLst>
                  <a:outerShdw blurRad="38100" dist="38100" dir="2700000" algn="tl">
                    <a:srgbClr val="000000"/>
                  </a:outerShdw>
                </a:effectLst>
                <a:latin typeface="+mn-lt"/>
              </a:rPr>
              <a:t>Became mentor to Wright Brothers</a:t>
            </a:r>
          </a:p>
          <a:p>
            <a:pPr marL="800100" lvl="1" indent="-342900" eaLnBrk="1" hangingPunct="1">
              <a:spcBef>
                <a:spcPct val="20000"/>
              </a:spcBef>
              <a:buClr>
                <a:schemeClr val="hlink"/>
              </a:buClr>
              <a:buFont typeface="Wingdings" pitchFamily="2" charset="2"/>
              <a:buChar char="Ø"/>
              <a:defRPr/>
            </a:pPr>
            <a:r>
              <a:rPr lang="en-US" sz="2800" kern="0" dirty="0">
                <a:effectLst>
                  <a:outerShdw blurRad="38100" dist="38100" dir="2700000" algn="tl">
                    <a:srgbClr val="000000"/>
                  </a:outerShdw>
                </a:effectLst>
                <a:latin typeface="+mn-lt"/>
              </a:rPr>
              <a:t>Witnessed early Wright flights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Clouds</Template>
  <TotalTime>1590</TotalTime>
  <Words>1401</Words>
  <Application>Microsoft Office PowerPoint</Application>
  <PresentationFormat>On-screen Show (4:3)</PresentationFormat>
  <Paragraphs>264</Paragraphs>
  <Slides>29</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Wingdings</vt:lpstr>
      <vt:lpstr>Clouds</vt:lpstr>
      <vt:lpstr>Wright Brothers</vt:lpstr>
      <vt:lpstr>Modern Aviation Influences</vt:lpstr>
      <vt:lpstr>Sir George Cayley</vt:lpstr>
      <vt:lpstr>Cayley’s 1804 Glider</vt:lpstr>
      <vt:lpstr>Henson &amp; Stringfellow</vt:lpstr>
      <vt:lpstr>Felix du Temple</vt:lpstr>
      <vt:lpstr>Otto Lilienthal</vt:lpstr>
      <vt:lpstr>Octave Chanute</vt:lpstr>
      <vt:lpstr>Chanute</vt:lpstr>
      <vt:lpstr>Wright Brothers</vt:lpstr>
      <vt:lpstr>Wright Gliders</vt:lpstr>
      <vt:lpstr>Wright Gliders</vt:lpstr>
      <vt:lpstr>Wright Gliders</vt:lpstr>
      <vt:lpstr>Adding Power</vt:lpstr>
      <vt:lpstr>First Attempt</vt:lpstr>
      <vt:lpstr>17 Dec 1903</vt:lpstr>
      <vt:lpstr>17 Dec 1903</vt:lpstr>
      <vt:lpstr>PowerPoint Presentation</vt:lpstr>
      <vt:lpstr>Wright Patent</vt:lpstr>
      <vt:lpstr>1904</vt:lpstr>
      <vt:lpstr>1904</vt:lpstr>
      <vt:lpstr>Wright Flyer No. 3</vt:lpstr>
      <vt:lpstr>Non-Flying</vt:lpstr>
      <vt:lpstr>Refurbished Wright Flyer No. 3</vt:lpstr>
      <vt:lpstr>Refurbished Wright Flyer No. 3</vt:lpstr>
      <vt:lpstr>European Tour</vt:lpstr>
      <vt:lpstr>Military Sales</vt:lpstr>
      <vt:lpstr>Wright Company</vt:lpstr>
      <vt:lpstr>Later Years</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Flight</dc:title>
  <dc:creator>Mark Atkins</dc:creator>
  <cp:lastModifiedBy>SCHEUCHNER, GERALD A CTR USAF AMC 618 AOC/XOCMT</cp:lastModifiedBy>
  <cp:revision>129</cp:revision>
  <dcterms:created xsi:type="dcterms:W3CDTF">2007-02-05T01:40:21Z</dcterms:created>
  <dcterms:modified xsi:type="dcterms:W3CDTF">2017-07-05T20:42:17Z</dcterms:modified>
</cp:coreProperties>
</file>