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sldIdLst>
    <p:sldId id="256" r:id="rId2"/>
    <p:sldId id="257" r:id="rId3"/>
    <p:sldId id="285" r:id="rId4"/>
    <p:sldId id="268" r:id="rId5"/>
    <p:sldId id="287" r:id="rId6"/>
    <p:sldId id="286" r:id="rId7"/>
    <p:sldId id="288" r:id="rId8"/>
    <p:sldId id="289" r:id="rId9"/>
    <p:sldId id="269" r:id="rId10"/>
    <p:sldId id="290" r:id="rId11"/>
    <p:sldId id="291" r:id="rId12"/>
    <p:sldId id="282" r:id="rId13"/>
    <p:sldId id="258" r:id="rId14"/>
    <p:sldId id="292" r:id="rId15"/>
    <p:sldId id="293" r:id="rId16"/>
    <p:sldId id="283" r:id="rId17"/>
    <p:sldId id="270" r:id="rId18"/>
    <p:sldId id="294" r:id="rId19"/>
    <p:sldId id="271" r:id="rId20"/>
    <p:sldId id="296" r:id="rId21"/>
    <p:sldId id="295" r:id="rId22"/>
    <p:sldId id="272" r:id="rId23"/>
    <p:sldId id="297" r:id="rId24"/>
    <p:sldId id="278" r:id="rId25"/>
    <p:sldId id="299" r:id="rId26"/>
    <p:sldId id="298" r:id="rId27"/>
    <p:sldId id="273" r:id="rId28"/>
    <p:sldId id="301" r:id="rId29"/>
    <p:sldId id="284" r:id="rId30"/>
    <p:sldId id="259" r:id="rId31"/>
    <p:sldId id="302" r:id="rId32"/>
    <p:sldId id="303" r:id="rId33"/>
    <p:sldId id="305" r:id="rId34"/>
    <p:sldId id="304" r:id="rId35"/>
    <p:sldId id="260" r:id="rId36"/>
    <p:sldId id="279" r:id="rId37"/>
    <p:sldId id="274" r:id="rId38"/>
    <p:sldId id="275" r:id="rId39"/>
    <p:sldId id="262" r:id="rId40"/>
    <p:sldId id="276" r:id="rId41"/>
    <p:sldId id="306" r:id="rId42"/>
    <p:sldId id="307" r:id="rId43"/>
    <p:sldId id="308" r:id="rId44"/>
    <p:sldId id="264" r:id="rId45"/>
    <p:sldId id="309" r:id="rId46"/>
    <p:sldId id="310" r:id="rId47"/>
    <p:sldId id="311" r:id="rId48"/>
    <p:sldId id="281" r:id="rId49"/>
    <p:sldId id="312" r:id="rId50"/>
    <p:sldId id="280" r:id="rId51"/>
    <p:sldId id="313" r:id="rId52"/>
    <p:sldId id="314" r:id="rId53"/>
    <p:sldId id="315" r:id="rId54"/>
    <p:sldId id="316" r:id="rId55"/>
    <p:sldId id="317" r:id="rId56"/>
    <p:sldId id="318" r:id="rId57"/>
    <p:sldId id="277" r:id="rId5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76" autoAdjust="0"/>
  </p:normalViewPr>
  <p:slideViewPr>
    <p:cSldViewPr>
      <p:cViewPr varScale="1">
        <p:scale>
          <a:sx n="76" d="100"/>
          <a:sy n="76" d="100"/>
        </p:scale>
        <p:origin x="1410" y="84"/>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23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17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17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23BB774-CAA0-4592-A0BF-B3551404FDAD}" type="slidenum">
              <a:rPr lang="en-US"/>
              <a:pPr>
                <a:defRPr/>
              </a:pPr>
              <a:t>‹#›</a:t>
            </a:fld>
            <a:endParaRPr lang="en-US"/>
          </a:p>
        </p:txBody>
      </p:sp>
    </p:spTree>
    <p:extLst>
      <p:ext uri="{BB962C8B-B14F-4D97-AF65-F5344CB8AC3E}">
        <p14:creationId xmlns:p14="http://schemas.microsoft.com/office/powerpoint/2010/main" val="2539154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1906" TargetMode="External"/><Relationship Id="rId13" Type="http://schemas.openxmlformats.org/officeDocument/2006/relationships/hyperlink" Target="http://en.wikipedia.org/wiki/Antoinette" TargetMode="External"/><Relationship Id="rId18" Type="http://schemas.openxmlformats.org/officeDocument/2006/relationships/hyperlink" Target="http://en.wikipedia.org/wiki/Power-to-weight_ratio" TargetMode="External"/><Relationship Id="rId3" Type="http://schemas.openxmlformats.org/officeDocument/2006/relationships/hyperlink" Target="http://en.wikipedia.org/wiki/French_language" TargetMode="External"/><Relationship Id="rId7" Type="http://schemas.openxmlformats.org/officeDocument/2006/relationships/hyperlink" Target="http://en.wikipedia.org/wiki/October_23" TargetMode="External"/><Relationship Id="rId12" Type="http://schemas.openxmlformats.org/officeDocument/2006/relationships/hyperlink" Target="http://en.wikipedia.org/wiki/Wingspan" TargetMode="External"/><Relationship Id="rId17" Type="http://schemas.openxmlformats.org/officeDocument/2006/relationships/hyperlink" Target="http://en.wikipedia.org/wiki/Wing_loading" TargetMode="External"/><Relationship Id="rId2" Type="http://schemas.openxmlformats.org/officeDocument/2006/relationships/slide" Target="../slides/slide10.xml"/><Relationship Id="rId16" Type="http://schemas.openxmlformats.org/officeDocument/2006/relationships/hyperlink" Target="http://en.wikipedia.org/wiki/Range_(aircraft)" TargetMode="External"/><Relationship Id="rId1" Type="http://schemas.openxmlformats.org/officeDocument/2006/relationships/notesMaster" Target="../notesMasters/notesMaster1.xml"/><Relationship Id="rId6" Type="http://schemas.openxmlformats.org/officeDocument/2006/relationships/hyperlink" Target="http://en.wikipedia.org/wiki/Alberto_Santos-Dumont" TargetMode="External"/><Relationship Id="rId11" Type="http://schemas.openxmlformats.org/officeDocument/2006/relationships/hyperlink" Target="http://en.wikipedia.org/wiki/Wright_Brothers" TargetMode="External"/><Relationship Id="rId5" Type="http://schemas.openxmlformats.org/officeDocument/2006/relationships/hyperlink" Target="http://en.wikipedia.org/wiki/Brazil" TargetMode="External"/><Relationship Id="rId15" Type="http://schemas.openxmlformats.org/officeDocument/2006/relationships/hyperlink" Target="http://en.wikipedia.org/wiki/Vno" TargetMode="External"/><Relationship Id="rId10" Type="http://schemas.openxmlformats.org/officeDocument/2006/relationships/hyperlink" Target="http://en.wikipedia.org/wiki/France" TargetMode="External"/><Relationship Id="rId4" Type="http://schemas.openxmlformats.org/officeDocument/2006/relationships/hyperlink" Target="http://en.wikipedia.org/wiki/Fixed-wing_aircraft" TargetMode="External"/><Relationship Id="rId9" Type="http://schemas.openxmlformats.org/officeDocument/2006/relationships/hyperlink" Target="http://en.wikipedia.org/wiki/Bagatelle" TargetMode="External"/><Relationship Id="rId14" Type="http://schemas.openxmlformats.org/officeDocument/2006/relationships/hyperlink" Target="http://en.wikipedia.org/wiki/V-16"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1906" TargetMode="External"/><Relationship Id="rId13" Type="http://schemas.openxmlformats.org/officeDocument/2006/relationships/hyperlink" Target="http://en.wikipedia.org/wiki/Antoinette" TargetMode="External"/><Relationship Id="rId18" Type="http://schemas.openxmlformats.org/officeDocument/2006/relationships/hyperlink" Target="http://en.wikipedia.org/wiki/Power-to-weight_ratio" TargetMode="External"/><Relationship Id="rId3" Type="http://schemas.openxmlformats.org/officeDocument/2006/relationships/hyperlink" Target="http://en.wikipedia.org/wiki/French_language" TargetMode="External"/><Relationship Id="rId7" Type="http://schemas.openxmlformats.org/officeDocument/2006/relationships/hyperlink" Target="http://en.wikipedia.org/wiki/October_23" TargetMode="External"/><Relationship Id="rId12" Type="http://schemas.openxmlformats.org/officeDocument/2006/relationships/hyperlink" Target="http://en.wikipedia.org/wiki/Wingspan" TargetMode="External"/><Relationship Id="rId17" Type="http://schemas.openxmlformats.org/officeDocument/2006/relationships/hyperlink" Target="http://en.wikipedia.org/wiki/Wing_loading" TargetMode="External"/><Relationship Id="rId2" Type="http://schemas.openxmlformats.org/officeDocument/2006/relationships/slide" Target="../slides/slide11.xml"/><Relationship Id="rId16" Type="http://schemas.openxmlformats.org/officeDocument/2006/relationships/hyperlink" Target="http://en.wikipedia.org/wiki/Range_(aircraft)" TargetMode="External"/><Relationship Id="rId1" Type="http://schemas.openxmlformats.org/officeDocument/2006/relationships/notesMaster" Target="../notesMasters/notesMaster1.xml"/><Relationship Id="rId6" Type="http://schemas.openxmlformats.org/officeDocument/2006/relationships/hyperlink" Target="http://en.wikipedia.org/wiki/Alberto_Santos-Dumont" TargetMode="External"/><Relationship Id="rId11" Type="http://schemas.openxmlformats.org/officeDocument/2006/relationships/hyperlink" Target="http://en.wikipedia.org/wiki/Wright_Brothers" TargetMode="External"/><Relationship Id="rId5" Type="http://schemas.openxmlformats.org/officeDocument/2006/relationships/hyperlink" Target="http://en.wikipedia.org/wiki/Brazil" TargetMode="External"/><Relationship Id="rId15" Type="http://schemas.openxmlformats.org/officeDocument/2006/relationships/hyperlink" Target="http://en.wikipedia.org/wiki/Vno" TargetMode="External"/><Relationship Id="rId10" Type="http://schemas.openxmlformats.org/officeDocument/2006/relationships/hyperlink" Target="http://en.wikipedia.org/wiki/France" TargetMode="External"/><Relationship Id="rId4" Type="http://schemas.openxmlformats.org/officeDocument/2006/relationships/hyperlink" Target="http://en.wikipedia.org/wiki/Fixed-wing_aircraft" TargetMode="External"/><Relationship Id="rId9" Type="http://schemas.openxmlformats.org/officeDocument/2006/relationships/hyperlink" Target="http://en.wikipedia.org/wiki/Bagatelle" TargetMode="External"/><Relationship Id="rId14" Type="http://schemas.openxmlformats.org/officeDocument/2006/relationships/hyperlink" Target="http://en.wikipedia.org/wiki/V-1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entennialofflight.gov/essay/Wright_Bros/Military_Flyer/WR11.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entennialofflight.gov/essay/Wright_Bros/Military_Flyer/WR11.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Cambrai" TargetMode="External"/><Relationship Id="rId13" Type="http://schemas.openxmlformats.org/officeDocument/2006/relationships/hyperlink" Target="http://en.wikipedia.org/wiki/Daily_Mail" TargetMode="External"/><Relationship Id="rId18" Type="http://schemas.openxmlformats.org/officeDocument/2006/relationships/hyperlink" Target="http://en.wikipedia.org/wiki/Calais" TargetMode="External"/><Relationship Id="rId26" Type="http://schemas.openxmlformats.org/officeDocument/2006/relationships/hyperlink" Target="http://en.wikipedia.org/wiki/Wright_brothers" TargetMode="External"/><Relationship Id="rId3" Type="http://schemas.openxmlformats.org/officeDocument/2006/relationships/hyperlink" Target="http://en.wikipedia.org/wiki/July_1" TargetMode="External"/><Relationship Id="rId21" Type="http://schemas.openxmlformats.org/officeDocument/2006/relationships/hyperlink" Target="http://en.wikipedia.org/wiki/SPAD" TargetMode="External"/><Relationship Id="rId7" Type="http://schemas.openxmlformats.org/officeDocument/2006/relationships/hyperlink" Target="http://en.wikipedia.org/wiki/France" TargetMode="External"/><Relationship Id="rId12" Type="http://schemas.openxmlformats.org/officeDocument/2006/relationships/hyperlink" Target="http://en.wikipedia.org/wiki/Gabriel_Voisin" TargetMode="External"/><Relationship Id="rId17" Type="http://schemas.openxmlformats.org/officeDocument/2006/relationships/hyperlink" Target="http://en.wikipedia.org/wiki/Statute_mile" TargetMode="External"/><Relationship Id="rId25" Type="http://schemas.openxmlformats.org/officeDocument/2006/relationships/hyperlink" Target="http://en.wikipedia.org/wiki/Patented" TargetMode="External"/><Relationship Id="rId2" Type="http://schemas.openxmlformats.org/officeDocument/2006/relationships/slide" Target="../slides/slide19.xml"/><Relationship Id="rId16" Type="http://schemas.openxmlformats.org/officeDocument/2006/relationships/hyperlink" Target="http://en.wikipedia.org/wiki/1909" TargetMode="External"/><Relationship Id="rId20" Type="http://schemas.openxmlformats.org/officeDocument/2006/relationships/hyperlink" Target="http://en.wikipedia.org/wiki/Bl%C3%A9riot_XI" TargetMode="External"/><Relationship Id="rId29" Type="http://schemas.openxmlformats.org/officeDocument/2006/relationships/hyperlink" Target="http://en.wikipedia.org/wiki/Aileron" TargetMode="External"/><Relationship Id="rId1" Type="http://schemas.openxmlformats.org/officeDocument/2006/relationships/notesMaster" Target="../notesMasters/notesMaster1.xml"/><Relationship Id="rId6" Type="http://schemas.openxmlformats.org/officeDocument/2006/relationships/hyperlink" Target="http://en.wikipedia.org/wiki/1936" TargetMode="External"/><Relationship Id="rId11" Type="http://schemas.openxmlformats.org/officeDocument/2006/relationships/hyperlink" Target="http://en.wikipedia.org/wiki/Ornithopter" TargetMode="External"/><Relationship Id="rId24" Type="http://schemas.openxmlformats.org/officeDocument/2006/relationships/hyperlink" Target="http://en.wikipedia.org/wiki/Fixed-wing_aircraft" TargetMode="External"/><Relationship Id="rId5" Type="http://schemas.openxmlformats.org/officeDocument/2006/relationships/hyperlink" Target="http://en.wikipedia.org/wiki/August_2" TargetMode="External"/><Relationship Id="rId15" Type="http://schemas.openxmlformats.org/officeDocument/2006/relationships/hyperlink" Target="http://en.wikipedia.org/wiki/July_25" TargetMode="External"/><Relationship Id="rId23" Type="http://schemas.openxmlformats.org/officeDocument/2006/relationships/hyperlink" Target="http://en.wikipedia.org/wiki/World_War_I" TargetMode="External"/><Relationship Id="rId28" Type="http://schemas.openxmlformats.org/officeDocument/2006/relationships/hyperlink" Target="http://en.wikipedia.org/wiki/1915" TargetMode="External"/><Relationship Id="rId10" Type="http://schemas.openxmlformats.org/officeDocument/2006/relationships/hyperlink" Target="http://en.wikipedia.org/wiki/1900" TargetMode="External"/><Relationship Id="rId19" Type="http://schemas.openxmlformats.org/officeDocument/2006/relationships/hyperlink" Target="http://en.wikipedia.org/wiki/Dover" TargetMode="External"/><Relationship Id="rId4" Type="http://schemas.openxmlformats.org/officeDocument/2006/relationships/hyperlink" Target="http://en.wikipedia.org/wiki/1872" TargetMode="External"/><Relationship Id="rId9" Type="http://schemas.openxmlformats.org/officeDocument/2006/relationships/hyperlink" Target="http://en.wikipedia.org/wiki/%C3%89cole_Centrale_Paris" TargetMode="External"/><Relationship Id="rId14" Type="http://schemas.openxmlformats.org/officeDocument/2006/relationships/hyperlink" Target="http://en.wikipedia.org/wiki/English_Channel" TargetMode="External"/><Relationship Id="rId22" Type="http://schemas.openxmlformats.org/officeDocument/2006/relationships/hyperlink" Target="http://en.wikipedia.org/wiki/Allies_of_World_War_I" TargetMode="External"/><Relationship Id="rId27" Type="http://schemas.openxmlformats.org/officeDocument/2006/relationships/hyperlink" Target="http://en.wikipedia.org/wiki/Paper_aeroplane" TargetMode="External"/><Relationship Id="rId30" Type="http://schemas.openxmlformats.org/officeDocument/2006/relationships/hyperlink" Target="http://en.wikipedia.org/w/index.php?title=Hubert_Latham&amp;action=edi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vention.psychology.msstate.edu/inventors/i/Chanute/Chanute_articl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Cambrai" TargetMode="External"/><Relationship Id="rId13" Type="http://schemas.openxmlformats.org/officeDocument/2006/relationships/hyperlink" Target="http://en.wikipedia.org/wiki/Daily_Mail" TargetMode="External"/><Relationship Id="rId18" Type="http://schemas.openxmlformats.org/officeDocument/2006/relationships/hyperlink" Target="http://en.wikipedia.org/wiki/Calais" TargetMode="External"/><Relationship Id="rId26" Type="http://schemas.openxmlformats.org/officeDocument/2006/relationships/hyperlink" Target="http://en.wikipedia.org/wiki/Wright_brothers" TargetMode="External"/><Relationship Id="rId3" Type="http://schemas.openxmlformats.org/officeDocument/2006/relationships/hyperlink" Target="http://en.wikipedia.org/wiki/July_1" TargetMode="External"/><Relationship Id="rId21" Type="http://schemas.openxmlformats.org/officeDocument/2006/relationships/hyperlink" Target="http://en.wikipedia.org/wiki/SPAD" TargetMode="External"/><Relationship Id="rId7" Type="http://schemas.openxmlformats.org/officeDocument/2006/relationships/hyperlink" Target="http://en.wikipedia.org/wiki/France" TargetMode="External"/><Relationship Id="rId12" Type="http://schemas.openxmlformats.org/officeDocument/2006/relationships/hyperlink" Target="http://en.wikipedia.org/wiki/Gabriel_Voisin" TargetMode="External"/><Relationship Id="rId17" Type="http://schemas.openxmlformats.org/officeDocument/2006/relationships/hyperlink" Target="http://en.wikipedia.org/wiki/Statute_mile" TargetMode="External"/><Relationship Id="rId25" Type="http://schemas.openxmlformats.org/officeDocument/2006/relationships/hyperlink" Target="http://en.wikipedia.org/wiki/Patented" TargetMode="External"/><Relationship Id="rId2" Type="http://schemas.openxmlformats.org/officeDocument/2006/relationships/slide" Target="../slides/slide20.xml"/><Relationship Id="rId16" Type="http://schemas.openxmlformats.org/officeDocument/2006/relationships/hyperlink" Target="http://en.wikipedia.org/wiki/1909" TargetMode="External"/><Relationship Id="rId20" Type="http://schemas.openxmlformats.org/officeDocument/2006/relationships/hyperlink" Target="http://en.wikipedia.org/wiki/Bl%C3%A9riot_XI" TargetMode="External"/><Relationship Id="rId29" Type="http://schemas.openxmlformats.org/officeDocument/2006/relationships/hyperlink" Target="http://en.wikipedia.org/wiki/Aileron" TargetMode="External"/><Relationship Id="rId1" Type="http://schemas.openxmlformats.org/officeDocument/2006/relationships/notesMaster" Target="../notesMasters/notesMaster1.xml"/><Relationship Id="rId6" Type="http://schemas.openxmlformats.org/officeDocument/2006/relationships/hyperlink" Target="http://en.wikipedia.org/wiki/1936" TargetMode="External"/><Relationship Id="rId11" Type="http://schemas.openxmlformats.org/officeDocument/2006/relationships/hyperlink" Target="http://en.wikipedia.org/wiki/Ornithopter" TargetMode="External"/><Relationship Id="rId24" Type="http://schemas.openxmlformats.org/officeDocument/2006/relationships/hyperlink" Target="http://en.wikipedia.org/wiki/Fixed-wing_aircraft" TargetMode="External"/><Relationship Id="rId5" Type="http://schemas.openxmlformats.org/officeDocument/2006/relationships/hyperlink" Target="http://en.wikipedia.org/wiki/August_2" TargetMode="External"/><Relationship Id="rId15" Type="http://schemas.openxmlformats.org/officeDocument/2006/relationships/hyperlink" Target="http://en.wikipedia.org/wiki/July_25" TargetMode="External"/><Relationship Id="rId23" Type="http://schemas.openxmlformats.org/officeDocument/2006/relationships/hyperlink" Target="http://en.wikipedia.org/wiki/World_War_I" TargetMode="External"/><Relationship Id="rId28" Type="http://schemas.openxmlformats.org/officeDocument/2006/relationships/hyperlink" Target="http://en.wikipedia.org/wiki/1915" TargetMode="External"/><Relationship Id="rId10" Type="http://schemas.openxmlformats.org/officeDocument/2006/relationships/hyperlink" Target="http://en.wikipedia.org/wiki/1900" TargetMode="External"/><Relationship Id="rId19" Type="http://schemas.openxmlformats.org/officeDocument/2006/relationships/hyperlink" Target="http://en.wikipedia.org/wiki/Dover" TargetMode="External"/><Relationship Id="rId4" Type="http://schemas.openxmlformats.org/officeDocument/2006/relationships/hyperlink" Target="http://en.wikipedia.org/wiki/1872" TargetMode="External"/><Relationship Id="rId9" Type="http://schemas.openxmlformats.org/officeDocument/2006/relationships/hyperlink" Target="http://en.wikipedia.org/wiki/%C3%89cole_Centrale_Paris" TargetMode="External"/><Relationship Id="rId14" Type="http://schemas.openxmlformats.org/officeDocument/2006/relationships/hyperlink" Target="http://en.wikipedia.org/wiki/English_Channel" TargetMode="External"/><Relationship Id="rId22" Type="http://schemas.openxmlformats.org/officeDocument/2006/relationships/hyperlink" Target="http://en.wikipedia.org/wiki/Allies_of_World_War_I" TargetMode="External"/><Relationship Id="rId27" Type="http://schemas.openxmlformats.org/officeDocument/2006/relationships/hyperlink" Target="http://en.wikipedia.org/wiki/Paper_aeroplane" TargetMode="External"/><Relationship Id="rId30" Type="http://schemas.openxmlformats.org/officeDocument/2006/relationships/hyperlink" Target="http://en.wikipedia.org/w/index.php?title=Hubert_Latham&amp;action=edit"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Cambrai" TargetMode="External"/><Relationship Id="rId13" Type="http://schemas.openxmlformats.org/officeDocument/2006/relationships/hyperlink" Target="http://en.wikipedia.org/wiki/Daily_Mail" TargetMode="External"/><Relationship Id="rId18" Type="http://schemas.openxmlformats.org/officeDocument/2006/relationships/hyperlink" Target="http://en.wikipedia.org/wiki/Calais" TargetMode="External"/><Relationship Id="rId26" Type="http://schemas.openxmlformats.org/officeDocument/2006/relationships/hyperlink" Target="http://en.wikipedia.org/wiki/Wright_brothers" TargetMode="External"/><Relationship Id="rId3" Type="http://schemas.openxmlformats.org/officeDocument/2006/relationships/hyperlink" Target="http://en.wikipedia.org/wiki/July_1" TargetMode="External"/><Relationship Id="rId21" Type="http://schemas.openxmlformats.org/officeDocument/2006/relationships/hyperlink" Target="http://en.wikipedia.org/wiki/SPAD" TargetMode="External"/><Relationship Id="rId7" Type="http://schemas.openxmlformats.org/officeDocument/2006/relationships/hyperlink" Target="http://en.wikipedia.org/wiki/France" TargetMode="External"/><Relationship Id="rId12" Type="http://schemas.openxmlformats.org/officeDocument/2006/relationships/hyperlink" Target="http://en.wikipedia.org/wiki/Gabriel_Voisin" TargetMode="External"/><Relationship Id="rId17" Type="http://schemas.openxmlformats.org/officeDocument/2006/relationships/hyperlink" Target="http://en.wikipedia.org/wiki/Statute_mile" TargetMode="External"/><Relationship Id="rId25" Type="http://schemas.openxmlformats.org/officeDocument/2006/relationships/hyperlink" Target="http://en.wikipedia.org/wiki/Patented" TargetMode="External"/><Relationship Id="rId2" Type="http://schemas.openxmlformats.org/officeDocument/2006/relationships/slide" Target="../slides/slide21.xml"/><Relationship Id="rId16" Type="http://schemas.openxmlformats.org/officeDocument/2006/relationships/hyperlink" Target="http://en.wikipedia.org/wiki/1909" TargetMode="External"/><Relationship Id="rId20" Type="http://schemas.openxmlformats.org/officeDocument/2006/relationships/hyperlink" Target="http://en.wikipedia.org/wiki/Bl%C3%A9riot_XI" TargetMode="External"/><Relationship Id="rId29" Type="http://schemas.openxmlformats.org/officeDocument/2006/relationships/hyperlink" Target="http://en.wikipedia.org/wiki/Aileron" TargetMode="External"/><Relationship Id="rId1" Type="http://schemas.openxmlformats.org/officeDocument/2006/relationships/notesMaster" Target="../notesMasters/notesMaster1.xml"/><Relationship Id="rId6" Type="http://schemas.openxmlformats.org/officeDocument/2006/relationships/hyperlink" Target="http://en.wikipedia.org/wiki/1936" TargetMode="External"/><Relationship Id="rId11" Type="http://schemas.openxmlformats.org/officeDocument/2006/relationships/hyperlink" Target="http://en.wikipedia.org/wiki/Ornithopter" TargetMode="External"/><Relationship Id="rId24" Type="http://schemas.openxmlformats.org/officeDocument/2006/relationships/hyperlink" Target="http://en.wikipedia.org/wiki/Fixed-wing_aircraft" TargetMode="External"/><Relationship Id="rId5" Type="http://schemas.openxmlformats.org/officeDocument/2006/relationships/hyperlink" Target="http://en.wikipedia.org/wiki/August_2" TargetMode="External"/><Relationship Id="rId15" Type="http://schemas.openxmlformats.org/officeDocument/2006/relationships/hyperlink" Target="http://en.wikipedia.org/wiki/July_25" TargetMode="External"/><Relationship Id="rId23" Type="http://schemas.openxmlformats.org/officeDocument/2006/relationships/hyperlink" Target="http://en.wikipedia.org/wiki/World_War_I" TargetMode="External"/><Relationship Id="rId28" Type="http://schemas.openxmlformats.org/officeDocument/2006/relationships/hyperlink" Target="http://en.wikipedia.org/wiki/1915" TargetMode="External"/><Relationship Id="rId10" Type="http://schemas.openxmlformats.org/officeDocument/2006/relationships/hyperlink" Target="http://en.wikipedia.org/wiki/1900" TargetMode="External"/><Relationship Id="rId19" Type="http://schemas.openxmlformats.org/officeDocument/2006/relationships/hyperlink" Target="http://en.wikipedia.org/wiki/Dover" TargetMode="External"/><Relationship Id="rId4" Type="http://schemas.openxmlformats.org/officeDocument/2006/relationships/hyperlink" Target="http://en.wikipedia.org/wiki/1872" TargetMode="External"/><Relationship Id="rId9" Type="http://schemas.openxmlformats.org/officeDocument/2006/relationships/hyperlink" Target="http://en.wikipedia.org/wiki/%C3%89cole_Centrale_Paris" TargetMode="External"/><Relationship Id="rId14" Type="http://schemas.openxmlformats.org/officeDocument/2006/relationships/hyperlink" Target="http://en.wikipedia.org/wiki/English_Channel" TargetMode="External"/><Relationship Id="rId22" Type="http://schemas.openxmlformats.org/officeDocument/2006/relationships/hyperlink" Target="http://en.wikipedia.org/wiki/Allies_of_World_War_I" TargetMode="External"/><Relationship Id="rId27" Type="http://schemas.openxmlformats.org/officeDocument/2006/relationships/hyperlink" Target="http://en.wikipedia.org/wiki/Paper_aeroplane" TargetMode="External"/><Relationship Id="rId30" Type="http://schemas.openxmlformats.org/officeDocument/2006/relationships/hyperlink" Target="http://en.wikipedia.org/w/index.php?title=Hubert_Latham&amp;action=edi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Surveillance_aircraft" TargetMode="External"/><Relationship Id="rId13" Type="http://schemas.openxmlformats.org/officeDocument/2006/relationships/hyperlink" Target="http://en.wikipedia.org/wiki/Cucurbitaceae" TargetMode="External"/><Relationship Id="rId3" Type="http://schemas.openxmlformats.org/officeDocument/2006/relationships/hyperlink" Target="http://en.wikipedia.org/wiki/World_War_I" TargetMode="External"/><Relationship Id="rId7" Type="http://schemas.openxmlformats.org/officeDocument/2006/relationships/hyperlink" Target="http://en.wikipedia.org/wiki/Bomber" TargetMode="External"/><Relationship Id="rId12" Type="http://schemas.openxmlformats.org/officeDocument/2006/relationships/hyperlink" Target="http://en.wikipedia.org/wiki/1914" TargetMode="External"/><Relationship Id="rId17" Type="http://schemas.openxmlformats.org/officeDocument/2006/relationships/hyperlink" Target="http://en.wikipedia.org/wiki/Elevator_(aircraft)" TargetMode="External"/><Relationship Id="rId2" Type="http://schemas.openxmlformats.org/officeDocument/2006/relationships/slide" Target="../slides/slide27.xml"/><Relationship Id="rId16" Type="http://schemas.openxmlformats.org/officeDocument/2006/relationships/hyperlink" Target="http://en.wikipedia.org/wiki/Wing_warping" TargetMode="External"/><Relationship Id="rId1" Type="http://schemas.openxmlformats.org/officeDocument/2006/relationships/notesMaster" Target="../notesMasters/notesMaster1.xml"/><Relationship Id="rId6" Type="http://schemas.openxmlformats.org/officeDocument/2006/relationships/hyperlink" Target="http://en.wikipedia.org/wiki/Fighter_aircraft" TargetMode="External"/><Relationship Id="rId11" Type="http://schemas.openxmlformats.org/officeDocument/2006/relationships/hyperlink" Target="http://en.wikipedia.org/wiki/Aviation" TargetMode="External"/><Relationship Id="rId5" Type="http://schemas.openxmlformats.org/officeDocument/2006/relationships/hyperlink" Target="http://en.wikipedia.org/wiki/Germany" TargetMode="External"/><Relationship Id="rId15" Type="http://schemas.openxmlformats.org/officeDocument/2006/relationships/hyperlink" Target="http://en.wikipedia.org/wiki/Aileron" TargetMode="External"/><Relationship Id="rId10" Type="http://schemas.openxmlformats.org/officeDocument/2006/relationships/hyperlink" Target="http://en.wikipedia.org/wiki/1910" TargetMode="External"/><Relationship Id="rId4" Type="http://schemas.openxmlformats.org/officeDocument/2006/relationships/hyperlink" Target="http://en.wikipedia.org/wiki/Monoplane" TargetMode="External"/><Relationship Id="rId9" Type="http://schemas.openxmlformats.org/officeDocument/2006/relationships/hyperlink" Target="http://en.wikipedia.org/wiki/Trainer_(aircraft)" TargetMode="External"/><Relationship Id="rId14" Type="http://schemas.openxmlformats.org/officeDocument/2006/relationships/hyperlink" Target="http://en.wikipedia.org/wiki/Karl_Jatho"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Surveillance_aircraft" TargetMode="External"/><Relationship Id="rId13" Type="http://schemas.openxmlformats.org/officeDocument/2006/relationships/hyperlink" Target="http://en.wikipedia.org/wiki/Cucurbitaceae" TargetMode="External"/><Relationship Id="rId3" Type="http://schemas.openxmlformats.org/officeDocument/2006/relationships/hyperlink" Target="http://en.wikipedia.org/wiki/World_War_I" TargetMode="External"/><Relationship Id="rId7" Type="http://schemas.openxmlformats.org/officeDocument/2006/relationships/hyperlink" Target="http://en.wikipedia.org/wiki/Bomber" TargetMode="External"/><Relationship Id="rId12" Type="http://schemas.openxmlformats.org/officeDocument/2006/relationships/hyperlink" Target="http://en.wikipedia.org/wiki/1914" TargetMode="External"/><Relationship Id="rId17" Type="http://schemas.openxmlformats.org/officeDocument/2006/relationships/hyperlink" Target="http://en.wikipedia.org/wiki/Elevator_(aircraft)" TargetMode="External"/><Relationship Id="rId2" Type="http://schemas.openxmlformats.org/officeDocument/2006/relationships/slide" Target="../slides/slide28.xml"/><Relationship Id="rId16" Type="http://schemas.openxmlformats.org/officeDocument/2006/relationships/hyperlink" Target="http://en.wikipedia.org/wiki/Wing_warping" TargetMode="External"/><Relationship Id="rId1" Type="http://schemas.openxmlformats.org/officeDocument/2006/relationships/notesMaster" Target="../notesMasters/notesMaster1.xml"/><Relationship Id="rId6" Type="http://schemas.openxmlformats.org/officeDocument/2006/relationships/hyperlink" Target="http://en.wikipedia.org/wiki/Fighter_aircraft" TargetMode="External"/><Relationship Id="rId11" Type="http://schemas.openxmlformats.org/officeDocument/2006/relationships/hyperlink" Target="http://en.wikipedia.org/wiki/Aviation" TargetMode="External"/><Relationship Id="rId5" Type="http://schemas.openxmlformats.org/officeDocument/2006/relationships/hyperlink" Target="http://en.wikipedia.org/wiki/Germany" TargetMode="External"/><Relationship Id="rId15" Type="http://schemas.openxmlformats.org/officeDocument/2006/relationships/hyperlink" Target="http://en.wikipedia.org/wiki/Aileron" TargetMode="External"/><Relationship Id="rId10" Type="http://schemas.openxmlformats.org/officeDocument/2006/relationships/hyperlink" Target="http://en.wikipedia.org/wiki/1910" TargetMode="External"/><Relationship Id="rId4" Type="http://schemas.openxmlformats.org/officeDocument/2006/relationships/hyperlink" Target="http://en.wikipedia.org/wiki/Monoplane" TargetMode="External"/><Relationship Id="rId9" Type="http://schemas.openxmlformats.org/officeDocument/2006/relationships/hyperlink" Target="http://en.wikipedia.org/wiki/Trainer_(aircraft)" TargetMode="External"/><Relationship Id="rId14" Type="http://schemas.openxmlformats.org/officeDocument/2006/relationships/hyperlink" Target="http://en.wikipedia.org/wiki/Karl_Jatho"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en.wikipedia.org/wiki/Surveillance_aircraft" TargetMode="External"/><Relationship Id="rId13" Type="http://schemas.openxmlformats.org/officeDocument/2006/relationships/hyperlink" Target="http://en.wikipedia.org/wiki/Cucurbitaceae" TargetMode="External"/><Relationship Id="rId3" Type="http://schemas.openxmlformats.org/officeDocument/2006/relationships/hyperlink" Target="http://en.wikipedia.org/wiki/World_War_I" TargetMode="External"/><Relationship Id="rId7" Type="http://schemas.openxmlformats.org/officeDocument/2006/relationships/hyperlink" Target="http://en.wikipedia.org/wiki/Bomber" TargetMode="External"/><Relationship Id="rId12" Type="http://schemas.openxmlformats.org/officeDocument/2006/relationships/hyperlink" Target="http://en.wikipedia.org/wiki/1914" TargetMode="External"/><Relationship Id="rId17" Type="http://schemas.openxmlformats.org/officeDocument/2006/relationships/hyperlink" Target="http://en.wikipedia.org/wiki/Elevator_(aircraft)" TargetMode="External"/><Relationship Id="rId2" Type="http://schemas.openxmlformats.org/officeDocument/2006/relationships/slide" Target="../slides/slide29.xml"/><Relationship Id="rId16" Type="http://schemas.openxmlformats.org/officeDocument/2006/relationships/hyperlink" Target="http://en.wikipedia.org/wiki/Wing_warping" TargetMode="External"/><Relationship Id="rId1" Type="http://schemas.openxmlformats.org/officeDocument/2006/relationships/notesMaster" Target="../notesMasters/notesMaster1.xml"/><Relationship Id="rId6" Type="http://schemas.openxmlformats.org/officeDocument/2006/relationships/hyperlink" Target="http://en.wikipedia.org/wiki/Fighter_aircraft" TargetMode="External"/><Relationship Id="rId11" Type="http://schemas.openxmlformats.org/officeDocument/2006/relationships/hyperlink" Target="http://en.wikipedia.org/wiki/Aviation" TargetMode="External"/><Relationship Id="rId5" Type="http://schemas.openxmlformats.org/officeDocument/2006/relationships/hyperlink" Target="http://en.wikipedia.org/wiki/Germany" TargetMode="External"/><Relationship Id="rId15" Type="http://schemas.openxmlformats.org/officeDocument/2006/relationships/hyperlink" Target="http://en.wikipedia.org/wiki/Aileron" TargetMode="External"/><Relationship Id="rId10" Type="http://schemas.openxmlformats.org/officeDocument/2006/relationships/hyperlink" Target="http://en.wikipedia.org/wiki/1910" TargetMode="External"/><Relationship Id="rId4" Type="http://schemas.openxmlformats.org/officeDocument/2006/relationships/hyperlink" Target="http://en.wikipedia.org/wiki/Monoplane" TargetMode="External"/><Relationship Id="rId9" Type="http://schemas.openxmlformats.org/officeDocument/2006/relationships/hyperlink" Target="http://en.wikipedia.org/wiki/Trainer_(aircraft)" TargetMode="External"/><Relationship Id="rId14" Type="http://schemas.openxmlformats.org/officeDocument/2006/relationships/hyperlink" Target="http://en.wikipedia.org/wiki/Karl_Jath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vention.psychology.msstate.edu/inventors/i/Chanute/Chanute_articl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Baddeck,_Nova_Scotia" TargetMode="External"/><Relationship Id="rId13" Type="http://schemas.openxmlformats.org/officeDocument/2006/relationships/hyperlink" Target="http://en.wikipedia.org/wiki/Wilbur_Wright" TargetMode="External"/><Relationship Id="rId18" Type="http://schemas.openxmlformats.org/officeDocument/2006/relationships/hyperlink" Target="http://en.wikipedia.org/wiki/Aileron" TargetMode="External"/><Relationship Id="rId26" Type="http://schemas.openxmlformats.org/officeDocument/2006/relationships/hyperlink" Target="http://en.wikipedia.org/wiki/Bras_d'Or_Lake" TargetMode="External"/><Relationship Id="rId3" Type="http://schemas.openxmlformats.org/officeDocument/2006/relationships/hyperlink" Target="http://en.wikipedia.org/wiki/1907_in_aviation" TargetMode="External"/><Relationship Id="rId21" Type="http://schemas.openxmlformats.org/officeDocument/2006/relationships/hyperlink" Target="http://en.wikipedia.org/wiki/North_America" TargetMode="External"/><Relationship Id="rId7" Type="http://schemas.openxmlformats.org/officeDocument/2006/relationships/hyperlink" Target="http://en.wikipedia.org/wiki/University_of_Toronto" TargetMode="External"/><Relationship Id="rId12" Type="http://schemas.openxmlformats.org/officeDocument/2006/relationships/hyperlink" Target="http://en.wikipedia.org/wiki/Aeronautical_engineering" TargetMode="External"/><Relationship Id="rId17" Type="http://schemas.openxmlformats.org/officeDocument/2006/relationships/hyperlink" Target="http://en.wikipedia.org/wiki/1908_in_aviation" TargetMode="External"/><Relationship Id="rId25" Type="http://schemas.openxmlformats.org/officeDocument/2006/relationships/hyperlink" Target="http://en.wikipedia.org/wiki/1909" TargetMode="External"/><Relationship Id="rId2" Type="http://schemas.openxmlformats.org/officeDocument/2006/relationships/slide" Target="../slides/slide30.xml"/><Relationship Id="rId16" Type="http://schemas.openxmlformats.org/officeDocument/2006/relationships/hyperlink" Target="http://en.wikipedia.org/wiki/Thomas_Selfridge" TargetMode="External"/><Relationship Id="rId20" Type="http://schemas.openxmlformats.org/officeDocument/2006/relationships/hyperlink" Target="http://en.wikipedia.org/wiki/Scientific_American" TargetMode="External"/><Relationship Id="rId29" Type="http://schemas.openxmlformats.org/officeDocument/2006/relationships/hyperlink" Target="http://en.wikipedia.org/wiki/Hammondsport,_New_York" TargetMode="External"/><Relationship Id="rId1" Type="http://schemas.openxmlformats.org/officeDocument/2006/relationships/notesMaster" Target="../notesMasters/notesMaster1.xml"/><Relationship Id="rId6" Type="http://schemas.openxmlformats.org/officeDocument/2006/relationships/hyperlink" Target="http://en.wikipedia.org/wiki/Frederick_W._Baldwin" TargetMode="External"/><Relationship Id="rId11" Type="http://schemas.openxmlformats.org/officeDocument/2006/relationships/hyperlink" Target="http://en.wikipedia.org/wiki/Wright_Cycle_Company" TargetMode="External"/><Relationship Id="rId24" Type="http://schemas.openxmlformats.org/officeDocument/2006/relationships/hyperlink" Target="http://en.wikipedia.org/wiki/February_23" TargetMode="External"/><Relationship Id="rId5" Type="http://schemas.openxmlformats.org/officeDocument/2006/relationships/hyperlink" Target="http://en.wikipedia.org/wiki/John_Alexander_Douglas_McCurdy" TargetMode="External"/><Relationship Id="rId15" Type="http://schemas.openxmlformats.org/officeDocument/2006/relationships/hyperlink" Target="http://en.wikipedia.org/wiki/United_States_government" TargetMode="External"/><Relationship Id="rId23" Type="http://schemas.openxmlformats.org/officeDocument/2006/relationships/hyperlink" Target="http://en.wikipedia.org/wiki/Canada" TargetMode="External"/><Relationship Id="rId28" Type="http://schemas.openxmlformats.org/officeDocument/2006/relationships/hyperlink" Target="http://en.wikipedia.org/wiki/August_2" TargetMode="External"/><Relationship Id="rId10" Type="http://schemas.openxmlformats.org/officeDocument/2006/relationships/hyperlink" Target="http://en.wikipedia.org/wiki/Glenn_Curtiss" TargetMode="External"/><Relationship Id="rId19" Type="http://schemas.openxmlformats.org/officeDocument/2006/relationships/hyperlink" Target="http://en.wikipedia.org/wiki/AEA_June_Bug" TargetMode="External"/><Relationship Id="rId31" Type="http://schemas.openxmlformats.org/officeDocument/2006/relationships/hyperlink" Target="http://en.wikipedia.org/wiki/March_31" TargetMode="External"/><Relationship Id="rId4" Type="http://schemas.openxmlformats.org/officeDocument/2006/relationships/hyperlink" Target="http://en.wikipedia.org/wiki/Alexander_Graham_Bell" TargetMode="External"/><Relationship Id="rId9" Type="http://schemas.openxmlformats.org/officeDocument/2006/relationships/hyperlink" Target="http://en.wikipedia.org/wiki/Gasoline_engine" TargetMode="External"/><Relationship Id="rId14" Type="http://schemas.openxmlformats.org/officeDocument/2006/relationships/hyperlink" Target="http://en.wikipedia.org/wiki/Orville_Wright" TargetMode="External"/><Relationship Id="rId22" Type="http://schemas.openxmlformats.org/officeDocument/2006/relationships/hyperlink" Target="http://en.wikipedia.org/wiki/AEA_Silver_Dart" TargetMode="External"/><Relationship Id="rId27" Type="http://schemas.openxmlformats.org/officeDocument/2006/relationships/hyperlink" Target="http://en.wikipedia.org/wiki/March_10" TargetMode="External"/><Relationship Id="rId30" Type="http://schemas.openxmlformats.org/officeDocument/2006/relationships/hyperlink" Target="http://en.wikipedia.org/wiki/Seaplane"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en.wikipedia.org/wiki/Baddeck,_Nova_Scotia" TargetMode="External"/><Relationship Id="rId13" Type="http://schemas.openxmlformats.org/officeDocument/2006/relationships/hyperlink" Target="http://en.wikipedia.org/wiki/Wilbur_Wright" TargetMode="External"/><Relationship Id="rId18" Type="http://schemas.openxmlformats.org/officeDocument/2006/relationships/hyperlink" Target="http://en.wikipedia.org/wiki/Aileron" TargetMode="External"/><Relationship Id="rId26" Type="http://schemas.openxmlformats.org/officeDocument/2006/relationships/hyperlink" Target="http://en.wikipedia.org/wiki/Bras_d'Or_Lake" TargetMode="External"/><Relationship Id="rId3" Type="http://schemas.openxmlformats.org/officeDocument/2006/relationships/hyperlink" Target="http://en.wikipedia.org/wiki/1907_in_aviation" TargetMode="External"/><Relationship Id="rId21" Type="http://schemas.openxmlformats.org/officeDocument/2006/relationships/hyperlink" Target="http://en.wikipedia.org/wiki/North_America" TargetMode="External"/><Relationship Id="rId7" Type="http://schemas.openxmlformats.org/officeDocument/2006/relationships/hyperlink" Target="http://en.wikipedia.org/wiki/University_of_Toronto" TargetMode="External"/><Relationship Id="rId12" Type="http://schemas.openxmlformats.org/officeDocument/2006/relationships/hyperlink" Target="http://en.wikipedia.org/wiki/Aeronautical_engineering" TargetMode="External"/><Relationship Id="rId17" Type="http://schemas.openxmlformats.org/officeDocument/2006/relationships/hyperlink" Target="http://en.wikipedia.org/wiki/1908_in_aviation" TargetMode="External"/><Relationship Id="rId25" Type="http://schemas.openxmlformats.org/officeDocument/2006/relationships/hyperlink" Target="http://en.wikipedia.org/wiki/1909" TargetMode="External"/><Relationship Id="rId2" Type="http://schemas.openxmlformats.org/officeDocument/2006/relationships/slide" Target="../slides/slide31.xml"/><Relationship Id="rId16" Type="http://schemas.openxmlformats.org/officeDocument/2006/relationships/hyperlink" Target="http://en.wikipedia.org/wiki/Thomas_Selfridge" TargetMode="External"/><Relationship Id="rId20" Type="http://schemas.openxmlformats.org/officeDocument/2006/relationships/hyperlink" Target="http://en.wikipedia.org/wiki/Scientific_American" TargetMode="External"/><Relationship Id="rId29" Type="http://schemas.openxmlformats.org/officeDocument/2006/relationships/hyperlink" Target="http://en.wikipedia.org/wiki/Hammondsport,_New_York" TargetMode="External"/><Relationship Id="rId1" Type="http://schemas.openxmlformats.org/officeDocument/2006/relationships/notesMaster" Target="../notesMasters/notesMaster1.xml"/><Relationship Id="rId6" Type="http://schemas.openxmlformats.org/officeDocument/2006/relationships/hyperlink" Target="http://en.wikipedia.org/wiki/Frederick_W._Baldwin" TargetMode="External"/><Relationship Id="rId11" Type="http://schemas.openxmlformats.org/officeDocument/2006/relationships/hyperlink" Target="http://en.wikipedia.org/wiki/Wright_Cycle_Company" TargetMode="External"/><Relationship Id="rId24" Type="http://schemas.openxmlformats.org/officeDocument/2006/relationships/hyperlink" Target="http://en.wikipedia.org/wiki/February_23" TargetMode="External"/><Relationship Id="rId5" Type="http://schemas.openxmlformats.org/officeDocument/2006/relationships/hyperlink" Target="http://en.wikipedia.org/wiki/John_Alexander_Douglas_McCurdy" TargetMode="External"/><Relationship Id="rId15" Type="http://schemas.openxmlformats.org/officeDocument/2006/relationships/hyperlink" Target="http://en.wikipedia.org/wiki/United_States_government" TargetMode="External"/><Relationship Id="rId23" Type="http://schemas.openxmlformats.org/officeDocument/2006/relationships/hyperlink" Target="http://en.wikipedia.org/wiki/Canada" TargetMode="External"/><Relationship Id="rId28" Type="http://schemas.openxmlformats.org/officeDocument/2006/relationships/hyperlink" Target="http://en.wikipedia.org/wiki/August_2" TargetMode="External"/><Relationship Id="rId10" Type="http://schemas.openxmlformats.org/officeDocument/2006/relationships/hyperlink" Target="http://en.wikipedia.org/wiki/Glenn_Curtiss" TargetMode="External"/><Relationship Id="rId19" Type="http://schemas.openxmlformats.org/officeDocument/2006/relationships/hyperlink" Target="http://en.wikipedia.org/wiki/AEA_June_Bug" TargetMode="External"/><Relationship Id="rId31" Type="http://schemas.openxmlformats.org/officeDocument/2006/relationships/hyperlink" Target="http://en.wikipedia.org/wiki/March_31" TargetMode="External"/><Relationship Id="rId4" Type="http://schemas.openxmlformats.org/officeDocument/2006/relationships/hyperlink" Target="http://en.wikipedia.org/wiki/Alexander_Graham_Bell" TargetMode="External"/><Relationship Id="rId9" Type="http://schemas.openxmlformats.org/officeDocument/2006/relationships/hyperlink" Target="http://en.wikipedia.org/wiki/Gasoline_engine" TargetMode="External"/><Relationship Id="rId14" Type="http://schemas.openxmlformats.org/officeDocument/2006/relationships/hyperlink" Target="http://en.wikipedia.org/wiki/Orville_Wright" TargetMode="External"/><Relationship Id="rId22" Type="http://schemas.openxmlformats.org/officeDocument/2006/relationships/hyperlink" Target="http://en.wikipedia.org/wiki/AEA_Silver_Dart" TargetMode="External"/><Relationship Id="rId27" Type="http://schemas.openxmlformats.org/officeDocument/2006/relationships/hyperlink" Target="http://en.wikipedia.org/wiki/March_10" TargetMode="External"/><Relationship Id="rId30" Type="http://schemas.openxmlformats.org/officeDocument/2006/relationships/hyperlink" Target="http://en.wikipedia.org/wiki/Seaplane"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Baddeck,_Nova_Scotia" TargetMode="External"/><Relationship Id="rId13" Type="http://schemas.openxmlformats.org/officeDocument/2006/relationships/hyperlink" Target="http://en.wikipedia.org/wiki/Wilbur_Wright" TargetMode="External"/><Relationship Id="rId18" Type="http://schemas.openxmlformats.org/officeDocument/2006/relationships/hyperlink" Target="http://en.wikipedia.org/wiki/Aileron" TargetMode="External"/><Relationship Id="rId26" Type="http://schemas.openxmlformats.org/officeDocument/2006/relationships/hyperlink" Target="http://en.wikipedia.org/wiki/Bras_d'Or_Lake" TargetMode="External"/><Relationship Id="rId3" Type="http://schemas.openxmlformats.org/officeDocument/2006/relationships/hyperlink" Target="http://en.wikipedia.org/wiki/1907_in_aviation" TargetMode="External"/><Relationship Id="rId21" Type="http://schemas.openxmlformats.org/officeDocument/2006/relationships/hyperlink" Target="http://en.wikipedia.org/wiki/North_America" TargetMode="External"/><Relationship Id="rId7" Type="http://schemas.openxmlformats.org/officeDocument/2006/relationships/hyperlink" Target="http://en.wikipedia.org/wiki/University_of_Toronto" TargetMode="External"/><Relationship Id="rId12" Type="http://schemas.openxmlformats.org/officeDocument/2006/relationships/hyperlink" Target="http://en.wikipedia.org/wiki/Aeronautical_engineering" TargetMode="External"/><Relationship Id="rId17" Type="http://schemas.openxmlformats.org/officeDocument/2006/relationships/hyperlink" Target="http://en.wikipedia.org/wiki/1908_in_aviation" TargetMode="External"/><Relationship Id="rId25" Type="http://schemas.openxmlformats.org/officeDocument/2006/relationships/hyperlink" Target="http://en.wikipedia.org/wiki/1909" TargetMode="External"/><Relationship Id="rId2" Type="http://schemas.openxmlformats.org/officeDocument/2006/relationships/slide" Target="../slides/slide32.xml"/><Relationship Id="rId16" Type="http://schemas.openxmlformats.org/officeDocument/2006/relationships/hyperlink" Target="http://en.wikipedia.org/wiki/Thomas_Selfridge" TargetMode="External"/><Relationship Id="rId20" Type="http://schemas.openxmlformats.org/officeDocument/2006/relationships/hyperlink" Target="http://en.wikipedia.org/wiki/Scientific_American" TargetMode="External"/><Relationship Id="rId29" Type="http://schemas.openxmlformats.org/officeDocument/2006/relationships/hyperlink" Target="http://en.wikipedia.org/wiki/Hammondsport,_New_York" TargetMode="External"/><Relationship Id="rId1" Type="http://schemas.openxmlformats.org/officeDocument/2006/relationships/notesMaster" Target="../notesMasters/notesMaster1.xml"/><Relationship Id="rId6" Type="http://schemas.openxmlformats.org/officeDocument/2006/relationships/hyperlink" Target="http://en.wikipedia.org/wiki/Frederick_W._Baldwin" TargetMode="External"/><Relationship Id="rId11" Type="http://schemas.openxmlformats.org/officeDocument/2006/relationships/hyperlink" Target="http://en.wikipedia.org/wiki/Wright_Cycle_Company" TargetMode="External"/><Relationship Id="rId24" Type="http://schemas.openxmlformats.org/officeDocument/2006/relationships/hyperlink" Target="http://en.wikipedia.org/wiki/February_23" TargetMode="External"/><Relationship Id="rId5" Type="http://schemas.openxmlformats.org/officeDocument/2006/relationships/hyperlink" Target="http://en.wikipedia.org/wiki/John_Alexander_Douglas_McCurdy" TargetMode="External"/><Relationship Id="rId15" Type="http://schemas.openxmlformats.org/officeDocument/2006/relationships/hyperlink" Target="http://en.wikipedia.org/wiki/United_States_government" TargetMode="External"/><Relationship Id="rId23" Type="http://schemas.openxmlformats.org/officeDocument/2006/relationships/hyperlink" Target="http://en.wikipedia.org/wiki/Canada" TargetMode="External"/><Relationship Id="rId28" Type="http://schemas.openxmlformats.org/officeDocument/2006/relationships/hyperlink" Target="http://en.wikipedia.org/wiki/August_2" TargetMode="External"/><Relationship Id="rId10" Type="http://schemas.openxmlformats.org/officeDocument/2006/relationships/hyperlink" Target="http://en.wikipedia.org/wiki/Glenn_Curtiss" TargetMode="External"/><Relationship Id="rId19" Type="http://schemas.openxmlformats.org/officeDocument/2006/relationships/hyperlink" Target="http://en.wikipedia.org/wiki/AEA_June_Bug" TargetMode="External"/><Relationship Id="rId31" Type="http://schemas.openxmlformats.org/officeDocument/2006/relationships/hyperlink" Target="http://en.wikipedia.org/wiki/March_31" TargetMode="External"/><Relationship Id="rId4" Type="http://schemas.openxmlformats.org/officeDocument/2006/relationships/hyperlink" Target="http://en.wikipedia.org/wiki/Alexander_Graham_Bell" TargetMode="External"/><Relationship Id="rId9" Type="http://schemas.openxmlformats.org/officeDocument/2006/relationships/hyperlink" Target="http://en.wikipedia.org/wiki/Gasoline_engine" TargetMode="External"/><Relationship Id="rId14" Type="http://schemas.openxmlformats.org/officeDocument/2006/relationships/hyperlink" Target="http://en.wikipedia.org/wiki/Orville_Wright" TargetMode="External"/><Relationship Id="rId22" Type="http://schemas.openxmlformats.org/officeDocument/2006/relationships/hyperlink" Target="http://en.wikipedia.org/wiki/AEA_Silver_Dart" TargetMode="External"/><Relationship Id="rId27" Type="http://schemas.openxmlformats.org/officeDocument/2006/relationships/hyperlink" Target="http://en.wikipedia.org/wiki/March_10" TargetMode="External"/><Relationship Id="rId30" Type="http://schemas.openxmlformats.org/officeDocument/2006/relationships/hyperlink" Target="http://en.wikipedia.org/wiki/Seaplane"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en.wikipedia.org/wiki/Baddeck,_Nova_Scotia" TargetMode="External"/><Relationship Id="rId13" Type="http://schemas.openxmlformats.org/officeDocument/2006/relationships/hyperlink" Target="http://en.wikipedia.org/wiki/Wilbur_Wright" TargetMode="External"/><Relationship Id="rId18" Type="http://schemas.openxmlformats.org/officeDocument/2006/relationships/hyperlink" Target="http://en.wikipedia.org/wiki/Aileron" TargetMode="External"/><Relationship Id="rId26" Type="http://schemas.openxmlformats.org/officeDocument/2006/relationships/hyperlink" Target="http://en.wikipedia.org/wiki/Bras_d'Or_Lake" TargetMode="External"/><Relationship Id="rId3" Type="http://schemas.openxmlformats.org/officeDocument/2006/relationships/hyperlink" Target="http://en.wikipedia.org/wiki/1907_in_aviation" TargetMode="External"/><Relationship Id="rId21" Type="http://schemas.openxmlformats.org/officeDocument/2006/relationships/hyperlink" Target="http://en.wikipedia.org/wiki/North_America" TargetMode="External"/><Relationship Id="rId7" Type="http://schemas.openxmlformats.org/officeDocument/2006/relationships/hyperlink" Target="http://en.wikipedia.org/wiki/University_of_Toronto" TargetMode="External"/><Relationship Id="rId12" Type="http://schemas.openxmlformats.org/officeDocument/2006/relationships/hyperlink" Target="http://en.wikipedia.org/wiki/Aeronautical_engineering" TargetMode="External"/><Relationship Id="rId17" Type="http://schemas.openxmlformats.org/officeDocument/2006/relationships/hyperlink" Target="http://en.wikipedia.org/wiki/1908_in_aviation" TargetMode="External"/><Relationship Id="rId25" Type="http://schemas.openxmlformats.org/officeDocument/2006/relationships/hyperlink" Target="http://en.wikipedia.org/wiki/1909" TargetMode="External"/><Relationship Id="rId2" Type="http://schemas.openxmlformats.org/officeDocument/2006/relationships/slide" Target="../slides/slide33.xml"/><Relationship Id="rId16" Type="http://schemas.openxmlformats.org/officeDocument/2006/relationships/hyperlink" Target="http://en.wikipedia.org/wiki/Thomas_Selfridge" TargetMode="External"/><Relationship Id="rId20" Type="http://schemas.openxmlformats.org/officeDocument/2006/relationships/hyperlink" Target="http://en.wikipedia.org/wiki/Scientific_American" TargetMode="External"/><Relationship Id="rId29" Type="http://schemas.openxmlformats.org/officeDocument/2006/relationships/hyperlink" Target="http://en.wikipedia.org/wiki/Hammondsport,_New_York" TargetMode="External"/><Relationship Id="rId1" Type="http://schemas.openxmlformats.org/officeDocument/2006/relationships/notesMaster" Target="../notesMasters/notesMaster1.xml"/><Relationship Id="rId6" Type="http://schemas.openxmlformats.org/officeDocument/2006/relationships/hyperlink" Target="http://en.wikipedia.org/wiki/Frederick_W._Baldwin" TargetMode="External"/><Relationship Id="rId11" Type="http://schemas.openxmlformats.org/officeDocument/2006/relationships/hyperlink" Target="http://en.wikipedia.org/wiki/Wright_Cycle_Company" TargetMode="External"/><Relationship Id="rId24" Type="http://schemas.openxmlformats.org/officeDocument/2006/relationships/hyperlink" Target="http://en.wikipedia.org/wiki/February_23" TargetMode="External"/><Relationship Id="rId5" Type="http://schemas.openxmlformats.org/officeDocument/2006/relationships/hyperlink" Target="http://en.wikipedia.org/wiki/John_Alexander_Douglas_McCurdy" TargetMode="External"/><Relationship Id="rId15" Type="http://schemas.openxmlformats.org/officeDocument/2006/relationships/hyperlink" Target="http://en.wikipedia.org/wiki/United_States_government" TargetMode="External"/><Relationship Id="rId23" Type="http://schemas.openxmlformats.org/officeDocument/2006/relationships/hyperlink" Target="http://en.wikipedia.org/wiki/Canada" TargetMode="External"/><Relationship Id="rId28" Type="http://schemas.openxmlformats.org/officeDocument/2006/relationships/hyperlink" Target="http://en.wikipedia.org/wiki/August_2" TargetMode="External"/><Relationship Id="rId10" Type="http://schemas.openxmlformats.org/officeDocument/2006/relationships/hyperlink" Target="http://en.wikipedia.org/wiki/Glenn_Curtiss" TargetMode="External"/><Relationship Id="rId19" Type="http://schemas.openxmlformats.org/officeDocument/2006/relationships/hyperlink" Target="http://en.wikipedia.org/wiki/AEA_June_Bug" TargetMode="External"/><Relationship Id="rId31" Type="http://schemas.openxmlformats.org/officeDocument/2006/relationships/hyperlink" Target="http://en.wikipedia.org/wiki/March_31" TargetMode="External"/><Relationship Id="rId4" Type="http://schemas.openxmlformats.org/officeDocument/2006/relationships/hyperlink" Target="http://en.wikipedia.org/wiki/Alexander_Graham_Bell" TargetMode="External"/><Relationship Id="rId9" Type="http://schemas.openxmlformats.org/officeDocument/2006/relationships/hyperlink" Target="http://en.wikipedia.org/wiki/Gasoline_engine" TargetMode="External"/><Relationship Id="rId14" Type="http://schemas.openxmlformats.org/officeDocument/2006/relationships/hyperlink" Target="http://en.wikipedia.org/wiki/Orville_Wright" TargetMode="External"/><Relationship Id="rId22" Type="http://schemas.openxmlformats.org/officeDocument/2006/relationships/hyperlink" Target="http://en.wikipedia.org/wiki/AEA_Silver_Dart" TargetMode="External"/><Relationship Id="rId27" Type="http://schemas.openxmlformats.org/officeDocument/2006/relationships/hyperlink" Target="http://en.wikipedia.org/wiki/March_10" TargetMode="External"/><Relationship Id="rId30" Type="http://schemas.openxmlformats.org/officeDocument/2006/relationships/hyperlink" Target="http://en.wikipedia.org/wiki/Seaplane"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Baddeck,_Nova_Scotia" TargetMode="External"/><Relationship Id="rId13" Type="http://schemas.openxmlformats.org/officeDocument/2006/relationships/hyperlink" Target="http://en.wikipedia.org/wiki/Wilbur_Wright" TargetMode="External"/><Relationship Id="rId18" Type="http://schemas.openxmlformats.org/officeDocument/2006/relationships/hyperlink" Target="http://en.wikipedia.org/wiki/Aileron" TargetMode="External"/><Relationship Id="rId26" Type="http://schemas.openxmlformats.org/officeDocument/2006/relationships/hyperlink" Target="http://en.wikipedia.org/wiki/Bras_d'Or_Lake" TargetMode="External"/><Relationship Id="rId3" Type="http://schemas.openxmlformats.org/officeDocument/2006/relationships/hyperlink" Target="http://en.wikipedia.org/wiki/1907_in_aviation" TargetMode="External"/><Relationship Id="rId21" Type="http://schemas.openxmlformats.org/officeDocument/2006/relationships/hyperlink" Target="http://en.wikipedia.org/wiki/North_America" TargetMode="External"/><Relationship Id="rId7" Type="http://schemas.openxmlformats.org/officeDocument/2006/relationships/hyperlink" Target="http://en.wikipedia.org/wiki/University_of_Toronto" TargetMode="External"/><Relationship Id="rId12" Type="http://schemas.openxmlformats.org/officeDocument/2006/relationships/hyperlink" Target="http://en.wikipedia.org/wiki/Aeronautical_engineering" TargetMode="External"/><Relationship Id="rId17" Type="http://schemas.openxmlformats.org/officeDocument/2006/relationships/hyperlink" Target="http://en.wikipedia.org/wiki/1908_in_aviation" TargetMode="External"/><Relationship Id="rId25" Type="http://schemas.openxmlformats.org/officeDocument/2006/relationships/hyperlink" Target="http://en.wikipedia.org/wiki/1909" TargetMode="External"/><Relationship Id="rId2" Type="http://schemas.openxmlformats.org/officeDocument/2006/relationships/slide" Target="../slides/slide34.xml"/><Relationship Id="rId16" Type="http://schemas.openxmlformats.org/officeDocument/2006/relationships/hyperlink" Target="http://en.wikipedia.org/wiki/Thomas_Selfridge" TargetMode="External"/><Relationship Id="rId20" Type="http://schemas.openxmlformats.org/officeDocument/2006/relationships/hyperlink" Target="http://en.wikipedia.org/wiki/Scientific_American" TargetMode="External"/><Relationship Id="rId29" Type="http://schemas.openxmlformats.org/officeDocument/2006/relationships/hyperlink" Target="http://en.wikipedia.org/wiki/Hammondsport,_New_York" TargetMode="External"/><Relationship Id="rId1" Type="http://schemas.openxmlformats.org/officeDocument/2006/relationships/notesMaster" Target="../notesMasters/notesMaster1.xml"/><Relationship Id="rId6" Type="http://schemas.openxmlformats.org/officeDocument/2006/relationships/hyperlink" Target="http://en.wikipedia.org/wiki/Frederick_W._Baldwin" TargetMode="External"/><Relationship Id="rId11" Type="http://schemas.openxmlformats.org/officeDocument/2006/relationships/hyperlink" Target="http://en.wikipedia.org/wiki/Wright_Cycle_Company" TargetMode="External"/><Relationship Id="rId24" Type="http://schemas.openxmlformats.org/officeDocument/2006/relationships/hyperlink" Target="http://en.wikipedia.org/wiki/February_23" TargetMode="External"/><Relationship Id="rId5" Type="http://schemas.openxmlformats.org/officeDocument/2006/relationships/hyperlink" Target="http://en.wikipedia.org/wiki/John_Alexander_Douglas_McCurdy" TargetMode="External"/><Relationship Id="rId15" Type="http://schemas.openxmlformats.org/officeDocument/2006/relationships/hyperlink" Target="http://en.wikipedia.org/wiki/United_States_government" TargetMode="External"/><Relationship Id="rId23" Type="http://schemas.openxmlformats.org/officeDocument/2006/relationships/hyperlink" Target="http://en.wikipedia.org/wiki/Canada" TargetMode="External"/><Relationship Id="rId28" Type="http://schemas.openxmlformats.org/officeDocument/2006/relationships/hyperlink" Target="http://en.wikipedia.org/wiki/August_2" TargetMode="External"/><Relationship Id="rId10" Type="http://schemas.openxmlformats.org/officeDocument/2006/relationships/hyperlink" Target="http://en.wikipedia.org/wiki/Glenn_Curtiss" TargetMode="External"/><Relationship Id="rId19" Type="http://schemas.openxmlformats.org/officeDocument/2006/relationships/hyperlink" Target="http://en.wikipedia.org/wiki/AEA_June_Bug" TargetMode="External"/><Relationship Id="rId31" Type="http://schemas.openxmlformats.org/officeDocument/2006/relationships/hyperlink" Target="http://en.wikipedia.org/wiki/March_31" TargetMode="External"/><Relationship Id="rId4" Type="http://schemas.openxmlformats.org/officeDocument/2006/relationships/hyperlink" Target="http://en.wikipedia.org/wiki/Alexander_Graham_Bell" TargetMode="External"/><Relationship Id="rId9" Type="http://schemas.openxmlformats.org/officeDocument/2006/relationships/hyperlink" Target="http://en.wikipedia.org/wiki/Gasoline_engine" TargetMode="External"/><Relationship Id="rId14" Type="http://schemas.openxmlformats.org/officeDocument/2006/relationships/hyperlink" Target="http://en.wikipedia.org/wiki/Orville_Wright" TargetMode="External"/><Relationship Id="rId22" Type="http://schemas.openxmlformats.org/officeDocument/2006/relationships/hyperlink" Target="http://en.wikipedia.org/wiki/AEA_Silver_Dart" TargetMode="External"/><Relationship Id="rId27" Type="http://schemas.openxmlformats.org/officeDocument/2006/relationships/hyperlink" Target="http://en.wikipedia.org/wiki/March_10" TargetMode="External"/><Relationship Id="rId30" Type="http://schemas.openxmlformats.org/officeDocument/2006/relationships/hyperlink" Target="http://en.wikipedia.org/wiki/Seaplan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Royal_Aircraft_Factory_F.E.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World_War_I" TargetMode="External"/><Relationship Id="rId7" Type="http://schemas.openxmlformats.org/officeDocument/2006/relationships/hyperlink" Target="http://en.wikipedia.org/wiki/Curtiss-Wright"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n.wikipedia.org/wiki/Curtiss_Aeroplane_and_Motor_Company" TargetMode="External"/><Relationship Id="rId5" Type="http://schemas.openxmlformats.org/officeDocument/2006/relationships/hyperlink" Target="http://en.wikipedia.org/wiki/Wright_Aeronautical" TargetMode="External"/><Relationship Id="rId4" Type="http://schemas.openxmlformats.org/officeDocument/2006/relationships/hyperlink" Target="http://en.wikipedia.org/wiki/Government_of_the_United_State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nationalaviation.blade6.donet.com/components/content_manager_v02/view_nahf/htdocs/menu_ps.asp?NodeID=-702419883&amp;group_ID=1134656385&amp;Parent_ID=-1"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nationalaviation.blade6.donet.com/components/content_manager_v02/view_nahf/htdocs/menu_ps.asp?NodeID=1464135998&amp;group_ID=1134656385&amp;Parent_ID=-1"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nvention.psychology.msstate.edu/inventors/i/Chanute/Chanute_articl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nvention.psychology.msstate.edu/inventors/i/Chanute/Chanute_article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nvention.psychology.msstate.edu/inventors/i/Chanute/Chanute_articl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invention.psychology.msstate.edu/inventors/i/Chanute/Chanute_articl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1906" TargetMode="External"/><Relationship Id="rId13" Type="http://schemas.openxmlformats.org/officeDocument/2006/relationships/hyperlink" Target="http://en.wikipedia.org/wiki/Antoinette" TargetMode="External"/><Relationship Id="rId18" Type="http://schemas.openxmlformats.org/officeDocument/2006/relationships/hyperlink" Target="http://en.wikipedia.org/wiki/Power-to-weight_ratio" TargetMode="External"/><Relationship Id="rId3" Type="http://schemas.openxmlformats.org/officeDocument/2006/relationships/hyperlink" Target="http://en.wikipedia.org/wiki/French_language" TargetMode="External"/><Relationship Id="rId7" Type="http://schemas.openxmlformats.org/officeDocument/2006/relationships/hyperlink" Target="http://en.wikipedia.org/wiki/October_23" TargetMode="External"/><Relationship Id="rId12" Type="http://schemas.openxmlformats.org/officeDocument/2006/relationships/hyperlink" Target="http://en.wikipedia.org/wiki/Wingspan" TargetMode="External"/><Relationship Id="rId17" Type="http://schemas.openxmlformats.org/officeDocument/2006/relationships/hyperlink" Target="http://en.wikipedia.org/wiki/Wing_loading" TargetMode="External"/><Relationship Id="rId2" Type="http://schemas.openxmlformats.org/officeDocument/2006/relationships/slide" Target="../slides/slide9.xml"/><Relationship Id="rId16" Type="http://schemas.openxmlformats.org/officeDocument/2006/relationships/hyperlink" Target="http://en.wikipedia.org/wiki/Range_(aircraft)" TargetMode="External"/><Relationship Id="rId1" Type="http://schemas.openxmlformats.org/officeDocument/2006/relationships/notesMaster" Target="../notesMasters/notesMaster1.xml"/><Relationship Id="rId6" Type="http://schemas.openxmlformats.org/officeDocument/2006/relationships/hyperlink" Target="http://en.wikipedia.org/wiki/Alberto_Santos-Dumont" TargetMode="External"/><Relationship Id="rId11" Type="http://schemas.openxmlformats.org/officeDocument/2006/relationships/hyperlink" Target="http://en.wikipedia.org/wiki/Wright_Brothers" TargetMode="External"/><Relationship Id="rId5" Type="http://schemas.openxmlformats.org/officeDocument/2006/relationships/hyperlink" Target="http://en.wikipedia.org/wiki/Brazil" TargetMode="External"/><Relationship Id="rId15" Type="http://schemas.openxmlformats.org/officeDocument/2006/relationships/hyperlink" Target="http://en.wikipedia.org/wiki/Vno" TargetMode="External"/><Relationship Id="rId10" Type="http://schemas.openxmlformats.org/officeDocument/2006/relationships/hyperlink" Target="http://en.wikipedia.org/wiki/France" TargetMode="External"/><Relationship Id="rId4" Type="http://schemas.openxmlformats.org/officeDocument/2006/relationships/hyperlink" Target="http://en.wikipedia.org/wiki/Fixed-wing_aircraft" TargetMode="External"/><Relationship Id="rId9" Type="http://schemas.openxmlformats.org/officeDocument/2006/relationships/hyperlink" Target="http://en.wikipedia.org/wiki/Bagatelle" TargetMode="External"/><Relationship Id="rId14" Type="http://schemas.openxmlformats.org/officeDocument/2006/relationships/hyperlink" Target="http://en.wikipedia.org/wiki/V-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2C17E8-3DA4-426D-A067-7F036D3FE05D}"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Prior to World War I, aviation consisted of biplanes and experimental aircraft, balloons, dirigibles, and airships.   Wilbur and Orville Wright made their historic flight on 17 Dec 1903.  Airplane development continued to develop in America and Europe.  In 1905, the Wright brothers were in the forefront of airplane design.  They retired from flying for three years while they were in litigation with airplane patents.  Octave Chanute inspired some of the European efforts for airplane development. </a:t>
            </a:r>
          </a:p>
        </p:txBody>
      </p:sp>
    </p:spTree>
    <p:extLst>
      <p:ext uri="{BB962C8B-B14F-4D97-AF65-F5344CB8AC3E}">
        <p14:creationId xmlns:p14="http://schemas.microsoft.com/office/powerpoint/2010/main" val="297632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D97033-E0D3-453D-885F-5C15226E80E1}" type="slidenum">
              <a:rPr lang="en-US" smtClean="0"/>
              <a:pPr/>
              <a:t>10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smtClean="0"/>
              <a:t>The </a:t>
            </a:r>
            <a:r>
              <a:rPr lang="en-US" sz="1000" b="1" i="1" smtClean="0"/>
              <a:t>14-bis</a:t>
            </a:r>
            <a:r>
              <a:rPr lang="en-US" sz="1000" smtClean="0"/>
              <a:t>, also known as </a:t>
            </a:r>
            <a:r>
              <a:rPr lang="en-US" sz="1000" b="1" smtClean="0"/>
              <a:t>Oiseau de proie</a:t>
            </a:r>
            <a:r>
              <a:rPr lang="en-US" sz="1000" smtClean="0"/>
              <a:t> (</a:t>
            </a:r>
            <a:r>
              <a:rPr lang="en-US" sz="1000" smtClean="0">
                <a:hlinkClick r:id="rId3" tooltip="French language"/>
              </a:rPr>
              <a:t>French</a:t>
            </a:r>
            <a:r>
              <a:rPr lang="en-US" sz="1000" smtClean="0"/>
              <a:t> for "bird of prey"), was an early </a:t>
            </a:r>
            <a:r>
              <a:rPr lang="en-US" sz="1000" smtClean="0">
                <a:hlinkClick r:id="rId4" tooltip="Fixed-wing aircraft"/>
              </a:rPr>
              <a:t>fixed-wing aircraft</a:t>
            </a:r>
            <a:r>
              <a:rPr lang="en-US" sz="1000" smtClean="0"/>
              <a:t> designed and built by </a:t>
            </a:r>
            <a:r>
              <a:rPr lang="en-US" sz="1000" smtClean="0">
                <a:hlinkClick r:id="rId5" tooltip="Brazil"/>
              </a:rPr>
              <a:t>Brazilian</a:t>
            </a:r>
            <a:r>
              <a:rPr lang="en-US" sz="1000" smtClean="0"/>
              <a:t> inventor </a:t>
            </a:r>
            <a:r>
              <a:rPr lang="en-US" sz="1000" smtClean="0">
                <a:hlinkClick r:id="rId6" tooltip="Alberto Santos-Dumont"/>
              </a:rPr>
              <a:t>Alberto Santos-Dumont</a:t>
            </a:r>
            <a:r>
              <a:rPr lang="en-US" sz="1000" smtClean="0"/>
              <a:t>. On </a:t>
            </a:r>
            <a:r>
              <a:rPr lang="en-US" sz="1000" smtClean="0">
                <a:hlinkClick r:id="rId7" tooltip="October 23"/>
              </a:rPr>
              <a:t>October 23</a:t>
            </a:r>
            <a:r>
              <a:rPr lang="en-US" sz="1000" smtClean="0"/>
              <a:t>, </a:t>
            </a:r>
            <a:r>
              <a:rPr lang="en-US" sz="1000" smtClean="0">
                <a:hlinkClick r:id="rId8" tooltip="1906"/>
              </a:rPr>
              <a:t>1906</a:t>
            </a:r>
            <a:r>
              <a:rPr lang="en-US" sz="1000" smtClean="0"/>
              <a:t>, in </a:t>
            </a:r>
            <a:r>
              <a:rPr lang="en-US" sz="1000" smtClean="0">
                <a:hlinkClick r:id="rId9" tooltip="Bagatelle"/>
              </a:rPr>
              <a:t>Bagatelle</a:t>
            </a:r>
            <a:r>
              <a:rPr lang="en-US" sz="1000" smtClean="0"/>
              <a:t>, </a:t>
            </a:r>
            <a:r>
              <a:rPr lang="en-US" sz="1000" smtClean="0">
                <a:hlinkClick r:id="rId10" tooltip="France"/>
              </a:rPr>
              <a:t>France</a:t>
            </a:r>
            <a:r>
              <a:rPr lang="en-US" sz="1000" smtClean="0"/>
              <a:t>, it performed the first publicly witnessed, unaided take-off by a heavier-than-air aircraft. Earlier flights, such as that made by the </a:t>
            </a:r>
            <a:r>
              <a:rPr lang="en-US" sz="1000" smtClean="0">
                <a:hlinkClick r:id="rId11" tooltip="Wright Brothers"/>
              </a:rPr>
              <a:t>Wright Brothers</a:t>
            </a:r>
            <a:r>
              <a:rPr lang="en-US" sz="1000" smtClean="0"/>
              <a:t> had required favorable wind directions, catapults or other such devices to take off.</a:t>
            </a:r>
          </a:p>
          <a:p>
            <a:pPr eaLnBrk="1" hangingPunct="1">
              <a:lnSpc>
                <a:spcPct val="90000"/>
              </a:lnSpc>
            </a:pPr>
            <a:r>
              <a:rPr lang="en-US" sz="1000" b="1" smtClean="0"/>
              <a:t>Specifications (14-bis)</a:t>
            </a:r>
          </a:p>
          <a:p>
            <a:pPr eaLnBrk="1" hangingPunct="1">
              <a:lnSpc>
                <a:spcPct val="90000"/>
              </a:lnSpc>
            </a:pPr>
            <a:r>
              <a:rPr lang="en-US" sz="1000" b="1" smtClean="0"/>
              <a:t>General characteristics</a:t>
            </a:r>
          </a:p>
          <a:p>
            <a:pPr eaLnBrk="1" hangingPunct="1">
              <a:lnSpc>
                <a:spcPct val="90000"/>
              </a:lnSpc>
            </a:pPr>
            <a:r>
              <a:rPr lang="en-US" sz="1000" b="1" smtClean="0"/>
              <a:t>Crew:</a:t>
            </a:r>
            <a:r>
              <a:rPr lang="en-US" sz="1000" smtClean="0"/>
              <a:t> one pilot </a:t>
            </a:r>
          </a:p>
          <a:p>
            <a:pPr eaLnBrk="1" hangingPunct="1">
              <a:lnSpc>
                <a:spcPct val="90000"/>
              </a:lnSpc>
            </a:pPr>
            <a:r>
              <a:rPr lang="en-US" sz="1000" b="1" smtClean="0"/>
              <a:t>Capacity:</a:t>
            </a:r>
            <a:r>
              <a:rPr lang="en-US" sz="1000" smtClean="0"/>
              <a:t> one </a:t>
            </a:r>
          </a:p>
          <a:p>
            <a:pPr eaLnBrk="1" hangingPunct="1">
              <a:lnSpc>
                <a:spcPct val="90000"/>
              </a:lnSpc>
            </a:pPr>
            <a:r>
              <a:rPr lang="en-US" sz="1000" b="1" smtClean="0"/>
              <a:t>Length:</a:t>
            </a:r>
            <a:r>
              <a:rPr lang="en-US" sz="1000" smtClean="0"/>
              <a:t> 9.70 m (31 ft 10 in) </a:t>
            </a:r>
          </a:p>
          <a:p>
            <a:pPr eaLnBrk="1" hangingPunct="1">
              <a:lnSpc>
                <a:spcPct val="90000"/>
              </a:lnSpc>
            </a:pPr>
            <a:r>
              <a:rPr lang="en-US" sz="1000" b="1" smtClean="0">
                <a:hlinkClick r:id="rId12" tooltip="Wingspan"/>
              </a:rPr>
              <a:t>Wingspan</a:t>
            </a:r>
            <a:r>
              <a:rPr lang="en-US" sz="1000" b="1" smtClean="0"/>
              <a:t>:</a:t>
            </a:r>
            <a:r>
              <a:rPr lang="en-US" sz="1000" smtClean="0"/>
              <a:t> 11.20 m (36 ft 9 in) </a:t>
            </a:r>
          </a:p>
          <a:p>
            <a:pPr eaLnBrk="1" hangingPunct="1">
              <a:lnSpc>
                <a:spcPct val="90000"/>
              </a:lnSpc>
            </a:pPr>
            <a:r>
              <a:rPr lang="en-US" sz="1000" b="1" smtClean="0"/>
              <a:t>Height:</a:t>
            </a:r>
            <a:r>
              <a:rPr lang="en-US" sz="1000" smtClean="0"/>
              <a:t> 3.40 m (11 ft 2 in) </a:t>
            </a:r>
          </a:p>
          <a:p>
            <a:pPr eaLnBrk="1" hangingPunct="1">
              <a:lnSpc>
                <a:spcPct val="90000"/>
              </a:lnSpc>
            </a:pPr>
            <a:r>
              <a:rPr lang="en-US" sz="1000" b="1" smtClean="0"/>
              <a:t>Wing area:</a:t>
            </a:r>
            <a:r>
              <a:rPr lang="en-US" sz="1000" smtClean="0"/>
              <a:t> 52 m² (560 ft²) </a:t>
            </a:r>
          </a:p>
          <a:p>
            <a:pPr eaLnBrk="1" hangingPunct="1">
              <a:lnSpc>
                <a:spcPct val="90000"/>
              </a:lnSpc>
            </a:pPr>
            <a:r>
              <a:rPr lang="en-US" sz="1000" b="1" smtClean="0"/>
              <a:t>Empty weight:</a:t>
            </a:r>
            <a:r>
              <a:rPr lang="en-US" sz="1000" smtClean="0"/>
              <a:t> ? () </a:t>
            </a:r>
          </a:p>
          <a:p>
            <a:pPr eaLnBrk="1" hangingPunct="1">
              <a:lnSpc>
                <a:spcPct val="90000"/>
              </a:lnSpc>
            </a:pPr>
            <a:r>
              <a:rPr lang="en-US" sz="1000" b="1" smtClean="0"/>
              <a:t>Loaded weight:</a:t>
            </a:r>
            <a:r>
              <a:rPr lang="en-US" sz="1000" smtClean="0"/>
              <a:t> 210 kg (462 lb) </a:t>
            </a:r>
          </a:p>
          <a:p>
            <a:pPr eaLnBrk="1" hangingPunct="1">
              <a:lnSpc>
                <a:spcPct val="90000"/>
              </a:lnSpc>
            </a:pPr>
            <a:r>
              <a:rPr lang="en-US" sz="1000" b="1" smtClean="0"/>
              <a:t>Powerplant:</a:t>
            </a:r>
            <a:r>
              <a:rPr lang="en-US" sz="1000" smtClean="0"/>
              <a:t> 1× </a:t>
            </a:r>
            <a:r>
              <a:rPr lang="en-US" sz="1000" smtClean="0">
                <a:hlinkClick r:id="rId13" tooltip="Antoinette"/>
              </a:rPr>
              <a:t>Antoinette</a:t>
            </a:r>
            <a:r>
              <a:rPr lang="en-US" sz="1000" smtClean="0">
                <a:hlinkClick r:id="rId14" tooltip="V-16"/>
              </a:rPr>
              <a:t>V-16</a:t>
            </a:r>
            <a:r>
              <a:rPr lang="en-US" sz="1000" smtClean="0"/>
              <a:t> , 37 kW (50 hp)24 hp </a:t>
            </a:r>
          </a:p>
          <a:p>
            <a:pPr eaLnBrk="1" hangingPunct="1">
              <a:lnSpc>
                <a:spcPct val="90000"/>
              </a:lnSpc>
            </a:pPr>
            <a:r>
              <a:rPr lang="en-US" sz="1000" b="1" smtClean="0"/>
              <a:t>Performance</a:t>
            </a:r>
          </a:p>
          <a:p>
            <a:pPr eaLnBrk="1" hangingPunct="1">
              <a:lnSpc>
                <a:spcPct val="90000"/>
              </a:lnSpc>
            </a:pPr>
            <a:r>
              <a:rPr lang="en-US" sz="1000" b="1" smtClean="0">
                <a:hlinkClick r:id="rId15" tooltip="Vno"/>
              </a:rPr>
              <a:t>Maximum speed</a:t>
            </a:r>
            <a:r>
              <a:rPr lang="en-US" sz="1000" b="1" smtClean="0"/>
              <a:t>:</a:t>
            </a:r>
            <a:r>
              <a:rPr lang="en-US" sz="1000" smtClean="0"/>
              <a:t> 32 km/h to 43 km/s (25 mph/1.1.) </a:t>
            </a:r>
          </a:p>
          <a:p>
            <a:pPr eaLnBrk="1" hangingPunct="1">
              <a:lnSpc>
                <a:spcPct val="90000"/>
              </a:lnSpc>
            </a:pPr>
            <a:r>
              <a:rPr lang="en-US" sz="1000" b="1" smtClean="0">
                <a:hlinkClick r:id="rId16" tooltip="Range (aircraft)"/>
              </a:rPr>
              <a:t>Range</a:t>
            </a:r>
            <a:r>
              <a:rPr lang="en-US" sz="1000" b="1" smtClean="0"/>
              <a:t>:</a:t>
            </a:r>
            <a:r>
              <a:rPr lang="en-US" sz="1000" smtClean="0"/>
              <a:t> &gt;220 m (demonstrated) (&gt;720 ft) </a:t>
            </a:r>
          </a:p>
          <a:p>
            <a:pPr eaLnBrk="1" hangingPunct="1">
              <a:lnSpc>
                <a:spcPct val="90000"/>
              </a:lnSpc>
            </a:pPr>
            <a:r>
              <a:rPr lang="en-US" sz="1000" b="1" smtClean="0">
                <a:hlinkClick r:id="rId17" tooltip="Wing loading"/>
              </a:rPr>
              <a:t>Wing loading</a:t>
            </a:r>
            <a:r>
              <a:rPr lang="en-US" sz="1000" b="1" smtClean="0"/>
              <a:t>:</a:t>
            </a:r>
            <a:r>
              <a:rPr lang="en-US" sz="1000" smtClean="0"/>
              <a:t> 5.7 kg/m² (1.2 lb/ft²) </a:t>
            </a:r>
          </a:p>
          <a:p>
            <a:pPr eaLnBrk="1" hangingPunct="1">
              <a:lnSpc>
                <a:spcPct val="90000"/>
              </a:lnSpc>
            </a:pPr>
            <a:r>
              <a:rPr lang="en-US" sz="1000" b="1" smtClean="0">
                <a:hlinkClick r:id="rId18" tooltip="Power-to-weight ratio"/>
              </a:rPr>
              <a:t>Power/mass</a:t>
            </a:r>
            <a:r>
              <a:rPr lang="en-US" sz="1000" b="1" smtClean="0"/>
              <a:t>:</a:t>
            </a:r>
            <a:r>
              <a:rPr lang="en-US" sz="1000" smtClean="0"/>
              <a:t> 0.12 kW/kg (0.075 hp/lb) </a:t>
            </a:r>
          </a:p>
          <a:p>
            <a:pPr eaLnBrk="1" hangingPunct="1">
              <a:lnSpc>
                <a:spcPct val="90000"/>
              </a:lnSpc>
            </a:pPr>
            <a:r>
              <a:rPr lang="en-US" sz="1000" smtClean="0"/>
              <a:t>http://en.wikipedia.org/wiki/Santos-Dumont_14-bis#Specifications_.2814-bis.29</a:t>
            </a:r>
          </a:p>
        </p:txBody>
      </p:sp>
    </p:spTree>
    <p:extLst>
      <p:ext uri="{BB962C8B-B14F-4D97-AF65-F5344CB8AC3E}">
        <p14:creationId xmlns:p14="http://schemas.microsoft.com/office/powerpoint/2010/main" val="331729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BC196C-511B-406F-B951-0E1CD4620700}" type="slidenum">
              <a:rPr lang="en-US" smtClean="0"/>
              <a:pPr/>
              <a:t>11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smtClean="0"/>
              <a:t>The </a:t>
            </a:r>
            <a:r>
              <a:rPr lang="en-US" sz="1000" b="1" i="1" smtClean="0"/>
              <a:t>14-bis</a:t>
            </a:r>
            <a:r>
              <a:rPr lang="en-US" sz="1000" smtClean="0"/>
              <a:t>, also known as </a:t>
            </a:r>
            <a:r>
              <a:rPr lang="en-US" sz="1000" b="1" smtClean="0"/>
              <a:t>Oiseau de proie</a:t>
            </a:r>
            <a:r>
              <a:rPr lang="en-US" sz="1000" smtClean="0"/>
              <a:t> (</a:t>
            </a:r>
            <a:r>
              <a:rPr lang="en-US" sz="1000" smtClean="0">
                <a:hlinkClick r:id="rId3" tooltip="French language"/>
              </a:rPr>
              <a:t>French</a:t>
            </a:r>
            <a:r>
              <a:rPr lang="en-US" sz="1000" smtClean="0"/>
              <a:t> for "bird of prey"), was an early </a:t>
            </a:r>
            <a:r>
              <a:rPr lang="en-US" sz="1000" smtClean="0">
                <a:hlinkClick r:id="rId4" tooltip="Fixed-wing aircraft"/>
              </a:rPr>
              <a:t>fixed-wing aircraft</a:t>
            </a:r>
            <a:r>
              <a:rPr lang="en-US" sz="1000" smtClean="0"/>
              <a:t> designed and built by </a:t>
            </a:r>
            <a:r>
              <a:rPr lang="en-US" sz="1000" smtClean="0">
                <a:hlinkClick r:id="rId5" tooltip="Brazil"/>
              </a:rPr>
              <a:t>Brazilian</a:t>
            </a:r>
            <a:r>
              <a:rPr lang="en-US" sz="1000" smtClean="0"/>
              <a:t> inventor </a:t>
            </a:r>
            <a:r>
              <a:rPr lang="en-US" sz="1000" smtClean="0">
                <a:hlinkClick r:id="rId6" tooltip="Alberto Santos-Dumont"/>
              </a:rPr>
              <a:t>Alberto Santos-Dumont</a:t>
            </a:r>
            <a:r>
              <a:rPr lang="en-US" sz="1000" smtClean="0"/>
              <a:t>. On </a:t>
            </a:r>
            <a:r>
              <a:rPr lang="en-US" sz="1000" smtClean="0">
                <a:hlinkClick r:id="rId7" tooltip="October 23"/>
              </a:rPr>
              <a:t>October 23</a:t>
            </a:r>
            <a:r>
              <a:rPr lang="en-US" sz="1000" smtClean="0"/>
              <a:t>, </a:t>
            </a:r>
            <a:r>
              <a:rPr lang="en-US" sz="1000" smtClean="0">
                <a:hlinkClick r:id="rId8" tooltip="1906"/>
              </a:rPr>
              <a:t>1906</a:t>
            </a:r>
            <a:r>
              <a:rPr lang="en-US" sz="1000" smtClean="0"/>
              <a:t>, in </a:t>
            </a:r>
            <a:r>
              <a:rPr lang="en-US" sz="1000" smtClean="0">
                <a:hlinkClick r:id="rId9" tooltip="Bagatelle"/>
              </a:rPr>
              <a:t>Bagatelle</a:t>
            </a:r>
            <a:r>
              <a:rPr lang="en-US" sz="1000" smtClean="0"/>
              <a:t>, </a:t>
            </a:r>
            <a:r>
              <a:rPr lang="en-US" sz="1000" smtClean="0">
                <a:hlinkClick r:id="rId10" tooltip="France"/>
              </a:rPr>
              <a:t>France</a:t>
            </a:r>
            <a:r>
              <a:rPr lang="en-US" sz="1000" smtClean="0"/>
              <a:t>, it performed the first publicly witnessed, unaided take-off by a heavier-than-air aircraft. Earlier flights, such as that made by the </a:t>
            </a:r>
            <a:r>
              <a:rPr lang="en-US" sz="1000" smtClean="0">
                <a:hlinkClick r:id="rId11" tooltip="Wright Brothers"/>
              </a:rPr>
              <a:t>Wright Brothers</a:t>
            </a:r>
            <a:r>
              <a:rPr lang="en-US" sz="1000" smtClean="0"/>
              <a:t> had required favorable wind directions, catapults or other such devices to take off.</a:t>
            </a:r>
          </a:p>
          <a:p>
            <a:pPr eaLnBrk="1" hangingPunct="1">
              <a:lnSpc>
                <a:spcPct val="90000"/>
              </a:lnSpc>
            </a:pPr>
            <a:r>
              <a:rPr lang="en-US" sz="1000" b="1" smtClean="0"/>
              <a:t>Specifications (14-bis)</a:t>
            </a:r>
          </a:p>
          <a:p>
            <a:pPr eaLnBrk="1" hangingPunct="1">
              <a:lnSpc>
                <a:spcPct val="90000"/>
              </a:lnSpc>
            </a:pPr>
            <a:r>
              <a:rPr lang="en-US" sz="1000" b="1" smtClean="0"/>
              <a:t>General characteristics</a:t>
            </a:r>
          </a:p>
          <a:p>
            <a:pPr eaLnBrk="1" hangingPunct="1">
              <a:lnSpc>
                <a:spcPct val="90000"/>
              </a:lnSpc>
            </a:pPr>
            <a:r>
              <a:rPr lang="en-US" sz="1000" b="1" smtClean="0"/>
              <a:t>Crew:</a:t>
            </a:r>
            <a:r>
              <a:rPr lang="en-US" sz="1000" smtClean="0"/>
              <a:t> one pilot </a:t>
            </a:r>
          </a:p>
          <a:p>
            <a:pPr eaLnBrk="1" hangingPunct="1">
              <a:lnSpc>
                <a:spcPct val="90000"/>
              </a:lnSpc>
            </a:pPr>
            <a:r>
              <a:rPr lang="en-US" sz="1000" b="1" smtClean="0"/>
              <a:t>Capacity:</a:t>
            </a:r>
            <a:r>
              <a:rPr lang="en-US" sz="1000" smtClean="0"/>
              <a:t> one </a:t>
            </a:r>
          </a:p>
          <a:p>
            <a:pPr eaLnBrk="1" hangingPunct="1">
              <a:lnSpc>
                <a:spcPct val="90000"/>
              </a:lnSpc>
            </a:pPr>
            <a:r>
              <a:rPr lang="en-US" sz="1000" b="1" smtClean="0"/>
              <a:t>Length:</a:t>
            </a:r>
            <a:r>
              <a:rPr lang="en-US" sz="1000" smtClean="0"/>
              <a:t> 9.70 m (31 ft 10 in) </a:t>
            </a:r>
          </a:p>
          <a:p>
            <a:pPr eaLnBrk="1" hangingPunct="1">
              <a:lnSpc>
                <a:spcPct val="90000"/>
              </a:lnSpc>
            </a:pPr>
            <a:r>
              <a:rPr lang="en-US" sz="1000" b="1" smtClean="0">
                <a:hlinkClick r:id="rId12" tooltip="Wingspan"/>
              </a:rPr>
              <a:t>Wingspan</a:t>
            </a:r>
            <a:r>
              <a:rPr lang="en-US" sz="1000" b="1" smtClean="0"/>
              <a:t>:</a:t>
            </a:r>
            <a:r>
              <a:rPr lang="en-US" sz="1000" smtClean="0"/>
              <a:t> 11.20 m (36 ft 9 in) </a:t>
            </a:r>
          </a:p>
          <a:p>
            <a:pPr eaLnBrk="1" hangingPunct="1">
              <a:lnSpc>
                <a:spcPct val="90000"/>
              </a:lnSpc>
            </a:pPr>
            <a:r>
              <a:rPr lang="en-US" sz="1000" b="1" smtClean="0"/>
              <a:t>Height:</a:t>
            </a:r>
            <a:r>
              <a:rPr lang="en-US" sz="1000" smtClean="0"/>
              <a:t> 3.40 m (11 ft 2 in) </a:t>
            </a:r>
          </a:p>
          <a:p>
            <a:pPr eaLnBrk="1" hangingPunct="1">
              <a:lnSpc>
                <a:spcPct val="90000"/>
              </a:lnSpc>
            </a:pPr>
            <a:r>
              <a:rPr lang="en-US" sz="1000" b="1" smtClean="0"/>
              <a:t>Wing area:</a:t>
            </a:r>
            <a:r>
              <a:rPr lang="en-US" sz="1000" smtClean="0"/>
              <a:t> 52 m² (560 ft²) </a:t>
            </a:r>
          </a:p>
          <a:p>
            <a:pPr eaLnBrk="1" hangingPunct="1">
              <a:lnSpc>
                <a:spcPct val="90000"/>
              </a:lnSpc>
            </a:pPr>
            <a:r>
              <a:rPr lang="en-US" sz="1000" b="1" smtClean="0"/>
              <a:t>Empty weight:</a:t>
            </a:r>
            <a:r>
              <a:rPr lang="en-US" sz="1000" smtClean="0"/>
              <a:t> ? () </a:t>
            </a:r>
          </a:p>
          <a:p>
            <a:pPr eaLnBrk="1" hangingPunct="1">
              <a:lnSpc>
                <a:spcPct val="90000"/>
              </a:lnSpc>
            </a:pPr>
            <a:r>
              <a:rPr lang="en-US" sz="1000" b="1" smtClean="0"/>
              <a:t>Loaded weight:</a:t>
            </a:r>
            <a:r>
              <a:rPr lang="en-US" sz="1000" smtClean="0"/>
              <a:t> 210 kg (462 lb) </a:t>
            </a:r>
          </a:p>
          <a:p>
            <a:pPr eaLnBrk="1" hangingPunct="1">
              <a:lnSpc>
                <a:spcPct val="90000"/>
              </a:lnSpc>
            </a:pPr>
            <a:r>
              <a:rPr lang="en-US" sz="1000" b="1" smtClean="0"/>
              <a:t>Powerplant:</a:t>
            </a:r>
            <a:r>
              <a:rPr lang="en-US" sz="1000" smtClean="0"/>
              <a:t> 1× </a:t>
            </a:r>
            <a:r>
              <a:rPr lang="en-US" sz="1000" smtClean="0">
                <a:hlinkClick r:id="rId13" tooltip="Antoinette"/>
              </a:rPr>
              <a:t>Antoinette</a:t>
            </a:r>
            <a:r>
              <a:rPr lang="en-US" sz="1000" smtClean="0">
                <a:hlinkClick r:id="rId14" tooltip="V-16"/>
              </a:rPr>
              <a:t>V-16</a:t>
            </a:r>
            <a:r>
              <a:rPr lang="en-US" sz="1000" smtClean="0"/>
              <a:t> , 37 kW (50 hp)24 hp </a:t>
            </a:r>
          </a:p>
          <a:p>
            <a:pPr eaLnBrk="1" hangingPunct="1">
              <a:lnSpc>
                <a:spcPct val="90000"/>
              </a:lnSpc>
            </a:pPr>
            <a:r>
              <a:rPr lang="en-US" sz="1000" b="1" smtClean="0"/>
              <a:t>Performance</a:t>
            </a:r>
          </a:p>
          <a:p>
            <a:pPr eaLnBrk="1" hangingPunct="1">
              <a:lnSpc>
                <a:spcPct val="90000"/>
              </a:lnSpc>
            </a:pPr>
            <a:r>
              <a:rPr lang="en-US" sz="1000" b="1" smtClean="0">
                <a:hlinkClick r:id="rId15" tooltip="Vno"/>
              </a:rPr>
              <a:t>Maximum speed</a:t>
            </a:r>
            <a:r>
              <a:rPr lang="en-US" sz="1000" b="1" smtClean="0"/>
              <a:t>:</a:t>
            </a:r>
            <a:r>
              <a:rPr lang="en-US" sz="1000" smtClean="0"/>
              <a:t> 32 km/h to 43 km/s (25 mph/1.1.) </a:t>
            </a:r>
          </a:p>
          <a:p>
            <a:pPr eaLnBrk="1" hangingPunct="1">
              <a:lnSpc>
                <a:spcPct val="90000"/>
              </a:lnSpc>
            </a:pPr>
            <a:r>
              <a:rPr lang="en-US" sz="1000" b="1" smtClean="0">
                <a:hlinkClick r:id="rId16" tooltip="Range (aircraft)"/>
              </a:rPr>
              <a:t>Range</a:t>
            </a:r>
            <a:r>
              <a:rPr lang="en-US" sz="1000" b="1" smtClean="0"/>
              <a:t>:</a:t>
            </a:r>
            <a:r>
              <a:rPr lang="en-US" sz="1000" smtClean="0"/>
              <a:t> &gt;220 m (demonstrated) (&gt;720 ft) </a:t>
            </a:r>
          </a:p>
          <a:p>
            <a:pPr eaLnBrk="1" hangingPunct="1">
              <a:lnSpc>
                <a:spcPct val="90000"/>
              </a:lnSpc>
            </a:pPr>
            <a:r>
              <a:rPr lang="en-US" sz="1000" b="1" smtClean="0">
                <a:hlinkClick r:id="rId17" tooltip="Wing loading"/>
              </a:rPr>
              <a:t>Wing loading</a:t>
            </a:r>
            <a:r>
              <a:rPr lang="en-US" sz="1000" b="1" smtClean="0"/>
              <a:t>:</a:t>
            </a:r>
            <a:r>
              <a:rPr lang="en-US" sz="1000" smtClean="0"/>
              <a:t> 5.7 kg/m² (1.2 lb/ft²) </a:t>
            </a:r>
          </a:p>
          <a:p>
            <a:pPr eaLnBrk="1" hangingPunct="1">
              <a:lnSpc>
                <a:spcPct val="90000"/>
              </a:lnSpc>
            </a:pPr>
            <a:r>
              <a:rPr lang="en-US" sz="1000" b="1" smtClean="0">
                <a:hlinkClick r:id="rId18" tooltip="Power-to-weight ratio"/>
              </a:rPr>
              <a:t>Power/mass</a:t>
            </a:r>
            <a:r>
              <a:rPr lang="en-US" sz="1000" b="1" smtClean="0"/>
              <a:t>:</a:t>
            </a:r>
            <a:r>
              <a:rPr lang="en-US" sz="1000" smtClean="0"/>
              <a:t> 0.12 kW/kg (0.075 hp/lb) </a:t>
            </a:r>
          </a:p>
          <a:p>
            <a:pPr eaLnBrk="1" hangingPunct="1">
              <a:lnSpc>
                <a:spcPct val="90000"/>
              </a:lnSpc>
            </a:pPr>
            <a:r>
              <a:rPr lang="en-US" sz="1000" smtClean="0"/>
              <a:t>http://en.wikipedia.org/wiki/Santos-Dumont_14-bis#Specifications_.2814-bis.29</a:t>
            </a:r>
          </a:p>
        </p:txBody>
      </p:sp>
    </p:spTree>
    <p:extLst>
      <p:ext uri="{BB962C8B-B14F-4D97-AF65-F5344CB8AC3E}">
        <p14:creationId xmlns:p14="http://schemas.microsoft.com/office/powerpoint/2010/main" val="37983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58DA7B-3105-4C2F-AA13-D606BC2880F4}" type="slidenum">
              <a:rPr lang="en-US" smtClean="0"/>
              <a:pPr/>
              <a:t>12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000" smtClean="0"/>
          </a:p>
        </p:txBody>
      </p:sp>
    </p:spTree>
    <p:extLst>
      <p:ext uri="{BB962C8B-B14F-4D97-AF65-F5344CB8AC3E}">
        <p14:creationId xmlns:p14="http://schemas.microsoft.com/office/powerpoint/2010/main" val="376801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5E0D3A-85F4-47BB-807D-6B1AB4AB2F18}" type="slidenum">
              <a:rPr lang="en-US" smtClean="0"/>
              <a:pPr/>
              <a:t>13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smtClean="0"/>
              <a:t>Henri Farman's Aeroplane at Ghent, 1908</a:t>
            </a:r>
            <a:br>
              <a:rPr lang="en-US" b="1" smtClean="0"/>
            </a:br>
            <a:r>
              <a:rPr lang="en-US" b="1" smtClean="0"/>
              <a:t>Collection of Jean-Pierre Lauwers</a:t>
            </a:r>
          </a:p>
          <a:p>
            <a:pPr eaLnBrk="1" hangingPunct="1"/>
            <a:endParaRPr lang="en-US" b="1" smtClean="0"/>
          </a:p>
          <a:p>
            <a:pPr eaLnBrk="1" hangingPunct="1"/>
            <a:endParaRPr lang="en-US" b="1" smtClean="0"/>
          </a:p>
          <a:p>
            <a:pPr eaLnBrk="1" hangingPunct="1"/>
            <a:r>
              <a:rPr lang="en-US" b="1" smtClean="0"/>
              <a:t>Farman Type 40 (Engine Renault 130 hp) of the Aéronautique Militaire seen at Houtem in the Spring 1915.   </a:t>
            </a:r>
            <a:r>
              <a:rPr lang="en-US" smtClean="0"/>
              <a:t> </a:t>
            </a:r>
          </a:p>
        </p:txBody>
      </p:sp>
    </p:spTree>
    <p:extLst>
      <p:ext uri="{BB962C8B-B14F-4D97-AF65-F5344CB8AC3E}">
        <p14:creationId xmlns:p14="http://schemas.microsoft.com/office/powerpoint/2010/main" val="375491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E02D14-7DB2-40A1-859F-0497388DDE2B}" type="slidenum">
              <a:rPr lang="en-US" smtClean="0"/>
              <a:pPr/>
              <a:t>14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smtClean="0"/>
              <a:t>Henri Farman's Aeroplane at Ghent, 1908</a:t>
            </a:r>
            <a:br>
              <a:rPr lang="en-US" b="1" smtClean="0"/>
            </a:br>
            <a:r>
              <a:rPr lang="en-US" b="1" smtClean="0"/>
              <a:t>Collection of Jean-Pierre Lauwers</a:t>
            </a:r>
          </a:p>
          <a:p>
            <a:pPr eaLnBrk="1" hangingPunct="1"/>
            <a:endParaRPr lang="en-US" b="1" smtClean="0"/>
          </a:p>
          <a:p>
            <a:pPr eaLnBrk="1" hangingPunct="1"/>
            <a:endParaRPr lang="en-US" b="1" smtClean="0"/>
          </a:p>
          <a:p>
            <a:pPr eaLnBrk="1" hangingPunct="1"/>
            <a:r>
              <a:rPr lang="en-US" b="1" smtClean="0"/>
              <a:t>Farman Type 40 (Engine Renault 130 hp) of the Aéronautique Militaire seen at Houtem in the Spring 1915.   </a:t>
            </a:r>
            <a:r>
              <a:rPr lang="en-US" smtClean="0"/>
              <a:t> </a:t>
            </a:r>
          </a:p>
        </p:txBody>
      </p:sp>
    </p:spTree>
    <p:extLst>
      <p:ext uri="{BB962C8B-B14F-4D97-AF65-F5344CB8AC3E}">
        <p14:creationId xmlns:p14="http://schemas.microsoft.com/office/powerpoint/2010/main" val="294525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B8A1B8-FE5A-438E-8076-95501805424A}" type="slidenum">
              <a:rPr lang="en-US" smtClean="0"/>
              <a:pPr/>
              <a:t>15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smtClean="0"/>
              <a:t>Henri Farman's Aeroplane at Ghent, 1908</a:t>
            </a:r>
            <a:br>
              <a:rPr lang="en-US" b="1" smtClean="0"/>
            </a:br>
            <a:r>
              <a:rPr lang="en-US" b="1" smtClean="0"/>
              <a:t>Collection of Jean-Pierre Lauwers</a:t>
            </a:r>
          </a:p>
          <a:p>
            <a:pPr eaLnBrk="1" hangingPunct="1"/>
            <a:endParaRPr lang="en-US" b="1" smtClean="0"/>
          </a:p>
          <a:p>
            <a:pPr eaLnBrk="1" hangingPunct="1"/>
            <a:endParaRPr lang="en-US" b="1" smtClean="0"/>
          </a:p>
          <a:p>
            <a:pPr eaLnBrk="1" hangingPunct="1"/>
            <a:r>
              <a:rPr lang="en-US" b="1" smtClean="0"/>
              <a:t>Farman Type 40 (Engine Renault 130 hp) of the Aéronautique Militaire seen at Houtem in the Spring 1915.   </a:t>
            </a:r>
            <a:r>
              <a:rPr lang="en-US" smtClean="0"/>
              <a:t> </a:t>
            </a:r>
          </a:p>
        </p:txBody>
      </p:sp>
    </p:spTree>
    <p:extLst>
      <p:ext uri="{BB962C8B-B14F-4D97-AF65-F5344CB8AC3E}">
        <p14:creationId xmlns:p14="http://schemas.microsoft.com/office/powerpoint/2010/main" val="344914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1F1A54-C298-4177-9DD5-0138F71A3DBA}" type="slidenum">
              <a:rPr lang="en-US" smtClean="0"/>
              <a:pPr/>
              <a:t>16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smtClean="0"/>
              <a:t>Henri Farman's Aeroplane at Ghent, 1908</a:t>
            </a:r>
            <a:br>
              <a:rPr lang="en-US" b="1" smtClean="0"/>
            </a:br>
            <a:r>
              <a:rPr lang="en-US" b="1" smtClean="0"/>
              <a:t>Collection of Jean-Pierre Lauwers</a:t>
            </a:r>
          </a:p>
          <a:p>
            <a:pPr eaLnBrk="1" hangingPunct="1"/>
            <a:endParaRPr lang="en-US" b="1" smtClean="0"/>
          </a:p>
          <a:p>
            <a:pPr eaLnBrk="1" hangingPunct="1"/>
            <a:endParaRPr lang="en-US" b="1" smtClean="0"/>
          </a:p>
          <a:p>
            <a:pPr eaLnBrk="1" hangingPunct="1"/>
            <a:r>
              <a:rPr lang="en-US" b="1" smtClean="0"/>
              <a:t>Farman Goliath   </a:t>
            </a:r>
            <a:r>
              <a:rPr lang="en-US" smtClean="0"/>
              <a:t> </a:t>
            </a:r>
          </a:p>
        </p:txBody>
      </p:sp>
    </p:spTree>
    <p:extLst>
      <p:ext uri="{BB962C8B-B14F-4D97-AF65-F5344CB8AC3E}">
        <p14:creationId xmlns:p14="http://schemas.microsoft.com/office/powerpoint/2010/main" val="19407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6874DA-40E4-47F7-9FBE-95C3B637ED3F}" type="slidenum">
              <a:rPr lang="en-US" smtClean="0"/>
              <a:pPr/>
              <a:t>17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American and European aviation industries began to develop within a few years of each other, but Europe took the first formal steps to establish dedicated aircraft companies in the early decades of the 20th century. During this time, there was a shift from aircraft designers, builders, and pilots all being the same people to having entrepreneurs who ran the business and built the planes and others who flew them. </a:t>
            </a:r>
          </a:p>
          <a:p>
            <a:pPr eaLnBrk="1" hangingPunct="1"/>
            <a:r>
              <a:rPr lang="en-US" smtClean="0"/>
              <a:t>In England, the Short brothers—Horace, Albert, and Hugh, three experienced balloon-makers, established the first British airplane manufacturing company in 1908. After two unsuccessful planes, Albert obtained a license from </a:t>
            </a:r>
            <a:r>
              <a:rPr lang="en-US" smtClean="0">
                <a:hlinkClick r:id="rId3"/>
              </a:rPr>
              <a:t>Wilbur Wright</a:t>
            </a:r>
            <a:r>
              <a:rPr lang="en-US" smtClean="0"/>
              <a:t> in February 1909 to manufacture six Wright airplanes in Britain. This order made the Short company the first to produce a series of planes, rather than one of a model. </a:t>
            </a:r>
          </a:p>
          <a:p>
            <a:pPr eaLnBrk="1" hangingPunct="1"/>
            <a:r>
              <a:rPr lang="en-US" smtClean="0"/>
              <a:t>The brothers went on to design and build their own aircraft. Horace designed their first successful airplane, the Short biplane No. 2. In 1913, they produced a seaplane with folding wings that allowed the plane to be parked on a ship. In 1915, the Seaplane 184 was the first aircraft to sink a ship with a torpedo, when it sank a Turkish merchant ship in the Dardanelles. This bomber saw service until better heavy bombers came along and the Short was reassigned to reconnaissance duties. They also built a small number of land-based bombers and what some claim to be the first twin-engine plane to fly—the </a:t>
            </a:r>
            <a:r>
              <a:rPr lang="en-US" i="1" smtClean="0"/>
              <a:t>Triple-Twin</a:t>
            </a:r>
            <a:r>
              <a:rPr lang="en-US" smtClean="0"/>
              <a:t> biplane.</a:t>
            </a:r>
          </a:p>
        </p:txBody>
      </p:sp>
    </p:spTree>
    <p:extLst>
      <p:ext uri="{BB962C8B-B14F-4D97-AF65-F5344CB8AC3E}">
        <p14:creationId xmlns:p14="http://schemas.microsoft.com/office/powerpoint/2010/main" val="386360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10D4E8-A05A-4CB8-B271-F948638FC6E8}" type="slidenum">
              <a:rPr lang="en-US" smtClean="0"/>
              <a:pPr/>
              <a:t>18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American and European aviation industries began to develop within a few years of each other, but Europe took the first formal steps to establish dedicated aircraft companies in the early decades of the 20th century. During this time, there was a shift from aircraft designers, builders, and pilots all being the same people to having entrepreneurs who ran the business and built the planes and others who flew them. </a:t>
            </a:r>
          </a:p>
          <a:p>
            <a:pPr eaLnBrk="1" hangingPunct="1"/>
            <a:r>
              <a:rPr lang="en-US" smtClean="0"/>
              <a:t>In England, the Short brothers—Horace, Albert, and Hugh, three experienced balloon-makers, established the first British airplane manufacturing company in 1908. After two unsuccessful planes, Albert obtained a license from </a:t>
            </a:r>
            <a:r>
              <a:rPr lang="en-US" smtClean="0">
                <a:hlinkClick r:id="rId3"/>
              </a:rPr>
              <a:t>Wilbur Wright</a:t>
            </a:r>
            <a:r>
              <a:rPr lang="en-US" smtClean="0"/>
              <a:t> in February 1909 to manufacture six Wright airplanes in Britain. This order made the Short company the first to produce a series of planes, rather than one of a model. </a:t>
            </a:r>
          </a:p>
          <a:p>
            <a:pPr eaLnBrk="1" hangingPunct="1"/>
            <a:r>
              <a:rPr lang="en-US" smtClean="0"/>
              <a:t>The brothers went on to design and build their own aircraft. Horace designed their first successful airplane, the Short biplane No. 2. In 1913, they produced a seaplane with folding wings that allowed the plane to be parked on a ship. In 1915, the Seaplane 184 was the first aircraft to sink a ship with a torpedo, when it sank a Turkish merchant ship in the Dardanelles. This bomber saw service until better heavy bombers came along and the Short was reassigned to reconnaissance duties. They also built a small number of land-based bombers and what some claim to be the first twin-engine plane to fly—the </a:t>
            </a:r>
            <a:r>
              <a:rPr lang="en-US" i="1" smtClean="0"/>
              <a:t>Triple-Twin</a:t>
            </a:r>
            <a:r>
              <a:rPr lang="en-US" smtClean="0"/>
              <a:t> biplane.</a:t>
            </a:r>
          </a:p>
        </p:txBody>
      </p:sp>
    </p:spTree>
    <p:extLst>
      <p:ext uri="{BB962C8B-B14F-4D97-AF65-F5344CB8AC3E}">
        <p14:creationId xmlns:p14="http://schemas.microsoft.com/office/powerpoint/2010/main" val="2137496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612F45-B664-4B16-8720-0D05B55E3BF1}" type="slidenum">
              <a:rPr lang="en-US" smtClean="0"/>
              <a:pPr/>
              <a:t>19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b="1" smtClean="0"/>
              <a:t>Louis Blériot</a:t>
            </a:r>
            <a:r>
              <a:rPr lang="en-US" sz="1000" smtClean="0"/>
              <a:t> (</a:t>
            </a:r>
            <a:r>
              <a:rPr lang="en-US" sz="1000" smtClean="0">
                <a:hlinkClick r:id="rId3" tooltip="July 1"/>
              </a:rPr>
              <a:t>July 1</a:t>
            </a:r>
            <a:r>
              <a:rPr lang="en-US" sz="1000" smtClean="0"/>
              <a:t>, </a:t>
            </a:r>
            <a:r>
              <a:rPr lang="en-US" sz="1000" smtClean="0">
                <a:hlinkClick r:id="rId4" tooltip="1872"/>
              </a:rPr>
              <a:t>1872</a:t>
            </a:r>
            <a:r>
              <a:rPr lang="en-US" sz="1000" smtClean="0"/>
              <a:t> – </a:t>
            </a:r>
            <a:r>
              <a:rPr lang="en-US" sz="1000" smtClean="0">
                <a:hlinkClick r:id="rId5" tooltip="August 2"/>
              </a:rPr>
              <a:t>August 2</a:t>
            </a:r>
            <a:r>
              <a:rPr lang="en-US" sz="1000" smtClean="0"/>
              <a:t>, </a:t>
            </a:r>
            <a:r>
              <a:rPr lang="en-US" sz="1000" smtClean="0">
                <a:hlinkClick r:id="rId6" tooltip="1936"/>
              </a:rPr>
              <a:t>1936</a:t>
            </a:r>
            <a:r>
              <a:rPr lang="en-US" sz="1000" smtClean="0"/>
              <a:t>) was a </a:t>
            </a:r>
            <a:r>
              <a:rPr lang="en-US" sz="1000" smtClean="0">
                <a:hlinkClick r:id="rId7" tooltip="France"/>
              </a:rPr>
              <a:t>French</a:t>
            </a:r>
            <a:r>
              <a:rPr lang="en-US" sz="1000" smtClean="0"/>
              <a:t> inventor and engineer. He performed the first flight over a large body of water in a heavier-than-air craft. Born in </a:t>
            </a:r>
            <a:r>
              <a:rPr lang="en-US" sz="1000" smtClean="0">
                <a:hlinkClick r:id="rId8" tooltip="Cambrai"/>
              </a:rPr>
              <a:t>Cambrai</a:t>
            </a:r>
            <a:r>
              <a:rPr lang="en-US" sz="1000" smtClean="0"/>
              <a:t>, Louis Blériot studied engineering at the </a:t>
            </a:r>
            <a:r>
              <a:rPr lang="en-US" sz="1000" smtClean="0">
                <a:hlinkClick r:id="rId9" tooltip="École Centrale Paris"/>
              </a:rPr>
              <a:t>École Centrale Paris</a:t>
            </a:r>
            <a:r>
              <a:rPr lang="en-US" sz="1000" smtClean="0"/>
              <a:t>. His interest in aviation manifested itself when, in </a:t>
            </a:r>
            <a:r>
              <a:rPr lang="en-US" sz="1000" smtClean="0">
                <a:hlinkClick r:id="rId10" tooltip="1900"/>
              </a:rPr>
              <a:t>1900</a:t>
            </a:r>
            <a:r>
              <a:rPr lang="en-US" sz="1000" smtClean="0"/>
              <a:t>, he built an </a:t>
            </a:r>
            <a:r>
              <a:rPr lang="en-US" sz="1000" smtClean="0">
                <a:hlinkClick r:id="rId11" tooltip="Ornithopter"/>
              </a:rPr>
              <a:t>ornithopter</a:t>
            </a:r>
            <a:r>
              <a:rPr lang="en-US" sz="1000" smtClean="0"/>
              <a:t>, a type of early aircraft designed to use wing-flapping to achieve flight.</a:t>
            </a:r>
          </a:p>
          <a:p>
            <a:pPr eaLnBrk="1" hangingPunct="1">
              <a:lnSpc>
                <a:spcPct val="80000"/>
              </a:lnSpc>
            </a:pPr>
            <a:r>
              <a:rPr lang="en-US" sz="1000" smtClean="0"/>
              <a:t>Blériot and collaborator </a:t>
            </a:r>
            <a:r>
              <a:rPr lang="en-US" sz="1000" smtClean="0">
                <a:hlinkClick r:id="rId12" tooltip="Gabriel Voisin"/>
              </a:rPr>
              <a:t>Gabriel Voisin</a:t>
            </a:r>
            <a:r>
              <a:rPr lang="en-US" sz="1000" smtClean="0"/>
              <a:t> formed the Blériot-Voisin Company. Active between 1903 and 1906, the company developed several aircraft designs. After years of honing his piloting skills, Blériot decided to go after the coveted thousand-pound prize offered by the London </a:t>
            </a:r>
            <a:r>
              <a:rPr lang="en-US" sz="1000" i="1" smtClean="0">
                <a:hlinkClick r:id="rId13" tooltip="Daily Mail"/>
              </a:rPr>
              <a:t>Daily Mail</a:t>
            </a:r>
            <a:r>
              <a:rPr lang="en-US" sz="1000" smtClean="0"/>
              <a:t> for a successful crossing of the </a:t>
            </a:r>
            <a:r>
              <a:rPr lang="en-US" sz="1000" smtClean="0">
                <a:hlinkClick r:id="rId14" tooltip="English Channel"/>
              </a:rPr>
              <a:t>English Channel</a:t>
            </a:r>
            <a:r>
              <a:rPr lang="en-US" sz="1000" smtClean="0"/>
              <a:t>. On </a:t>
            </a:r>
            <a:r>
              <a:rPr lang="en-US" sz="1000" smtClean="0">
                <a:hlinkClick r:id="rId15" tooltip="July 25"/>
              </a:rPr>
              <a:t>July 25</a:t>
            </a:r>
            <a:r>
              <a:rPr lang="en-US" sz="1000" smtClean="0"/>
              <a:t>, </a:t>
            </a:r>
            <a:r>
              <a:rPr lang="en-US" sz="1000" smtClean="0">
                <a:hlinkClick r:id="rId16" tooltip="1909"/>
              </a:rPr>
              <a:t>1909</a:t>
            </a:r>
            <a:r>
              <a:rPr lang="en-US" sz="1000" smtClean="0"/>
              <a:t> he flew the twenty-two </a:t>
            </a:r>
            <a:r>
              <a:rPr lang="en-US" sz="1000" smtClean="0">
                <a:hlinkClick r:id="rId17" tooltip="Statute mile"/>
              </a:rPr>
              <a:t>statute miles</a:t>
            </a:r>
            <a:r>
              <a:rPr lang="en-US" sz="1000" smtClean="0"/>
              <a:t> (35 km) from Les Barraques (near </a:t>
            </a:r>
            <a:r>
              <a:rPr lang="en-US" sz="1000" smtClean="0">
                <a:hlinkClick r:id="rId18" tooltip="Calais"/>
              </a:rPr>
              <a:t>Calais</a:t>
            </a:r>
            <a:r>
              <a:rPr lang="en-US" sz="1000" smtClean="0"/>
              <a:t>) to </a:t>
            </a:r>
            <a:r>
              <a:rPr lang="en-US" sz="1000" smtClean="0">
                <a:hlinkClick r:id="rId19" tooltip="Dover"/>
              </a:rPr>
              <a:t>Dover</a:t>
            </a:r>
            <a:r>
              <a:rPr lang="en-US" sz="1000" smtClean="0"/>
              <a:t> in his </a:t>
            </a:r>
            <a:r>
              <a:rPr lang="en-US" sz="1000" smtClean="0">
                <a:hlinkClick r:id="rId20" tooltip="Blériot XI"/>
              </a:rPr>
              <a:t>Blériot XI</a:t>
            </a:r>
            <a:r>
              <a:rPr lang="en-US" sz="1000" smtClean="0"/>
              <a:t>. The trip took forty minutes.</a:t>
            </a:r>
          </a:p>
          <a:p>
            <a:pPr eaLnBrk="1" hangingPunct="1">
              <a:lnSpc>
                <a:spcPct val="80000"/>
              </a:lnSpc>
            </a:pPr>
            <a:r>
              <a:rPr lang="en-US" sz="1000" smtClean="0"/>
              <a:t>Afterwards, Blériot became a successful businessman, with his </a:t>
            </a:r>
            <a:r>
              <a:rPr lang="en-US" sz="1000" i="1" smtClean="0"/>
              <a:t>Société Pour Aviation et ses Derives</a:t>
            </a:r>
            <a:r>
              <a:rPr lang="en-US" sz="1000" smtClean="0"/>
              <a:t> (better known as </a:t>
            </a:r>
            <a:r>
              <a:rPr lang="en-US" sz="1000" smtClean="0">
                <a:hlinkClick r:id="rId21" tooltip="SPAD"/>
              </a:rPr>
              <a:t>SPAD</a:t>
            </a:r>
            <a:r>
              <a:rPr lang="en-US" sz="1000" smtClean="0"/>
              <a:t>) manufacturing thousands of </a:t>
            </a:r>
            <a:r>
              <a:rPr lang="en-US" sz="1000" smtClean="0">
                <a:hlinkClick r:id="rId22" tooltip="Allies of World War I"/>
              </a:rPr>
              <a:t>Allied</a:t>
            </a:r>
            <a:r>
              <a:rPr lang="en-US" sz="1000" smtClean="0"/>
              <a:t> planes in </a:t>
            </a:r>
            <a:r>
              <a:rPr lang="en-US" sz="1000" smtClean="0">
                <a:hlinkClick r:id="rId23" tooltip="World War I"/>
              </a:rPr>
              <a:t>World War I</a:t>
            </a:r>
            <a:r>
              <a:rPr lang="en-US" sz="1000" smtClean="0"/>
              <a:t>. </a:t>
            </a:r>
            <a:r>
              <a:rPr lang="en-US" sz="1000" b="1" smtClean="0"/>
              <a:t>Wing warping</a:t>
            </a:r>
            <a:r>
              <a:rPr lang="en-US" sz="1000" smtClean="0"/>
              <a:t> was an early system for controlling the roll of an </a:t>
            </a:r>
            <a:r>
              <a:rPr lang="en-US" sz="1000" smtClean="0">
                <a:hlinkClick r:id="rId24" tooltip="Fixed-wing aircraft"/>
              </a:rPr>
              <a:t>aeroplane</a:t>
            </a:r>
            <a:r>
              <a:rPr lang="en-US" sz="1000" smtClean="0"/>
              <a:t> while flying. The technique, used and </a:t>
            </a:r>
            <a:r>
              <a:rPr lang="en-US" sz="1000" smtClean="0">
                <a:hlinkClick r:id="rId25" tooltip="Patented"/>
              </a:rPr>
              <a:t>patented</a:t>
            </a:r>
            <a:r>
              <a:rPr lang="en-US" sz="1000" smtClean="0"/>
              <a:t> by the </a:t>
            </a:r>
            <a:r>
              <a:rPr lang="en-US" sz="1000" smtClean="0">
                <a:hlinkClick r:id="rId26" tooltip="Wright brothers"/>
              </a:rPr>
              <a:t>Wright brothers</a:t>
            </a:r>
            <a:r>
              <a:rPr lang="en-US" sz="1000" smtClean="0"/>
              <a:t>, used a system of pulleys and cables to twist the trailing edges of the wings in opposite directions. In many respects, this approach is similar to that used to trim the performance of a </a:t>
            </a:r>
            <a:r>
              <a:rPr lang="en-US" sz="1000" smtClean="0">
                <a:hlinkClick r:id="rId27" tooltip="Paper aeroplane"/>
              </a:rPr>
              <a:t>paper aeroplane</a:t>
            </a:r>
            <a:r>
              <a:rPr lang="en-US" sz="1000" smtClean="0"/>
              <a:t> by curling the paper at the back of its wings.</a:t>
            </a:r>
          </a:p>
          <a:p>
            <a:pPr eaLnBrk="1" hangingPunct="1">
              <a:lnSpc>
                <a:spcPct val="80000"/>
              </a:lnSpc>
            </a:pPr>
            <a:r>
              <a:rPr lang="en-US" sz="1000" smtClean="0"/>
              <a:t>In practice, wing warping is difficult to control and potentially dangerous. Around </a:t>
            </a:r>
            <a:r>
              <a:rPr lang="en-US" sz="1000" smtClean="0">
                <a:hlinkClick r:id="rId28" tooltip="1915"/>
              </a:rPr>
              <a:t>1915</a:t>
            </a:r>
            <a:r>
              <a:rPr lang="en-US" sz="1000" smtClean="0"/>
              <a:t>, wing warping began to be superseded by </a:t>
            </a:r>
            <a:r>
              <a:rPr lang="en-US" sz="1000" smtClean="0">
                <a:hlinkClick r:id="rId29" tooltip="Aileron"/>
              </a:rPr>
              <a:t>ailerons</a:t>
            </a:r>
            <a:r>
              <a:rPr lang="en-US" sz="1000" smtClean="0"/>
              <a:t> in practical aircraft designs. The history of the invention of ailerons is controversial, however. The plane would gain immortality on July 25, 1909 when Louis Blériot successfully crossed the Channel from Calais to Dover in 36.5 minutes. For several days bad weather grounded Blériot and his opponent </a:t>
            </a:r>
            <a:r>
              <a:rPr lang="en-US" sz="1000" smtClean="0">
                <a:hlinkClick r:id="rId30" tooltip="Hubert Latham"/>
              </a:rPr>
              <a:t>Hubert Latham</a:t>
            </a:r>
            <a:r>
              <a:rPr lang="en-US" sz="1000" smtClean="0"/>
              <a:t>. On the morning of July 25, 1909, Blériot awoke (albeit in a bad mood) to conditions fair enough to fly in. When Blériot took off, Latham's camp was still quiet...Latham had overslept. Fighting fog and bad weather Blériot did not even have a navigational instrument as simple as a compass to guide his crossing. It is said that the Anzani engine made the flight only with the aid of a brief rainshower to cool it off. Letting the aircraft guide itself, Blériot eventually saw the gray line of the English coast. Approaching closer and closer he spotted a French reporter waving the French flag marking the landing spot. Louis made a very rough landing but walked away, winning the £1000 prize awarded by the London Daily </a:t>
            </a:r>
          </a:p>
        </p:txBody>
      </p:sp>
    </p:spTree>
    <p:extLst>
      <p:ext uri="{BB962C8B-B14F-4D97-AF65-F5344CB8AC3E}">
        <p14:creationId xmlns:p14="http://schemas.microsoft.com/office/powerpoint/2010/main" val="61681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92A2E0-50D0-470E-9653-D3B4D26D3801}" type="slidenum">
              <a:rPr lang="en-US" smtClean="0"/>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http://invention.psychology.msstate.edu/</a:t>
            </a:r>
          </a:p>
          <a:p>
            <a:pPr eaLnBrk="1" hangingPunct="1">
              <a:lnSpc>
                <a:spcPct val="80000"/>
              </a:lnSpc>
            </a:pPr>
            <a:r>
              <a:rPr lang="en-US" sz="800" b="1" i="1" smtClean="0"/>
              <a:t>Octave Chanute - </a:t>
            </a:r>
            <a:r>
              <a:rPr lang="en-US" sz="800" b="1" smtClean="0"/>
              <a:t>this Chicago engineer was the 'elder statesman' of aeronautical experiments in 1900. His glider experiments at Miller Beach in 1896 produced the most influential and significant glider of the pre-Wright era.</a:t>
            </a:r>
          </a:p>
          <a:p>
            <a:pPr eaLnBrk="1" hangingPunct="1">
              <a:lnSpc>
                <a:spcPct val="80000"/>
              </a:lnSpc>
            </a:pPr>
            <a:r>
              <a:rPr lang="en-US" sz="800" smtClean="0"/>
              <a:t> Octave Chanute was a successful engineer who took up the invention of the airplane as a hobby following his early retirement. His book </a:t>
            </a:r>
            <a:r>
              <a:rPr lang="en-US" sz="800" i="1" smtClean="0"/>
              <a:t>Progress in Flying Machines</a:t>
            </a:r>
            <a:r>
              <a:rPr lang="en-US" sz="800" smtClean="0"/>
              <a:t> was a useful compendium of information about heavier-than-air flight that was widely read and respected. Chanute sponsored the construction of several craft -- the most successful was the Herring/Chanute biplane glider that formed the basis of the Wright biplane design. Chanute was also a tireless international promoter of airplane development, sharing news from around the globe with interested inventors. His correspondence and association with the Wright brothers played an important role in their ultimate success, perhaps more for his encouragement than for technical matters. He visited the Wright camp at Kitty Hawk in 1902 and 1903, and saw the powered flyer take to the air in 1904.</a:t>
            </a:r>
            <a:br>
              <a:rPr lang="en-US" sz="800" smtClean="0"/>
            </a:br>
            <a:r>
              <a:rPr lang="en-US" sz="800" smtClean="0"/>
              <a:t>Octave Chanute (pronounced "sha-noot") was born in Paris and came to the United States as a child. He became an outstanding civil engineer and respected scientist who lent his talents to furthering human transportation. He spent most of his adult life as an engineer in the railroad industry, but later gained international fame in the study of aeronautics. He published Progress in Flying Machines in New York in 1894, which summarized and thoroughly analyzed the technical accomplishments of the world's aviation pioneers up to that time. The book became a classic and a guidebook for the efforts of many would-be aviators around the world, including the Wright brothers.</a:t>
            </a:r>
            <a:br>
              <a:rPr lang="en-US" sz="800" smtClean="0"/>
            </a:br>
            <a:r>
              <a:rPr lang="en-US" sz="800" smtClean="0"/>
              <a:t/>
            </a:r>
            <a:br>
              <a:rPr lang="en-US" sz="800" smtClean="0"/>
            </a:br>
            <a:r>
              <a:rPr lang="en-US" sz="800" smtClean="0"/>
              <a:t>Chanute designed and oversaw the construction of several important railroads in this country, as well as the first railroad bridge over the Missouri River and the Union stockyards in Kansas City and Chicago. He had a wide variety of interests and specialties, being an authority in iron bridges, truss construction techniques, and wood preservation.</a:t>
            </a:r>
            <a:br>
              <a:rPr lang="en-US" sz="800" smtClean="0"/>
            </a:br>
            <a:r>
              <a:rPr lang="en-US" sz="800" smtClean="0"/>
              <a:t/>
            </a:r>
            <a:br>
              <a:rPr lang="en-US" sz="800" smtClean="0"/>
            </a:br>
            <a:r>
              <a:rPr lang="en-US" sz="800" smtClean="0"/>
              <a:t>The Wright brothers acknowledged Chanute's key role as a mentor, saying that his research and continual inspiration paved the way for their success. Chanute corresponded with them for many years and even visited their camp at Kitty Hawk during their flight experiments.</a:t>
            </a:r>
            <a:br>
              <a:rPr lang="en-US" sz="800" smtClean="0"/>
            </a:br>
            <a:r>
              <a:rPr lang="en-US" sz="800" smtClean="0"/>
              <a:t/>
            </a:r>
            <a:br>
              <a:rPr lang="en-US" sz="800" smtClean="0"/>
            </a:br>
            <a:r>
              <a:rPr lang="en-US" sz="800" smtClean="0"/>
              <a:t>(To see photographs of the Wright brothers' encampment taken by Chanute himself in 1901 and 1902, visit the Library of Congress online exhibit The Recovered Legacy: Images of the Wright Brothers at Kill Devil Hills.)</a:t>
            </a:r>
            <a:br>
              <a:rPr lang="en-US" sz="800" smtClean="0"/>
            </a:br>
            <a:r>
              <a:rPr lang="en-US" sz="800" smtClean="0"/>
              <a:t/>
            </a:r>
            <a:br>
              <a:rPr lang="en-US" sz="800" smtClean="0"/>
            </a:br>
            <a:r>
              <a:rPr lang="en-US" sz="800" smtClean="0"/>
              <a:t>Chanute was also instrumental in the revival of flight research in Europe in the early twentieth century. His lectures in Paris following the successful flight of the Wright Flyer in the United States served to rekindle the waning interest in flight among many European engineers.</a:t>
            </a:r>
            <a:br>
              <a:rPr lang="en-US" sz="800" smtClean="0"/>
            </a:br>
            <a:r>
              <a:rPr lang="en-US" sz="800" smtClean="0"/>
              <a:t/>
            </a:r>
            <a:br>
              <a:rPr lang="en-US" sz="800" smtClean="0"/>
            </a:br>
            <a:r>
              <a:rPr lang="en-US" sz="800" smtClean="0"/>
              <a:t>Although he never flew, Octave Chanute spent a great deal of his life inspiring others to do so. It has been said that "he caused people to act and things to happen by what he did, what he wrote, what he said." Just months before his death he was still at it, publishing a final treatise, "Recent Progress in Aviation."</a:t>
            </a:r>
            <a:br>
              <a:rPr lang="en-US" sz="800" smtClean="0"/>
            </a:br>
            <a:r>
              <a:rPr lang="en-US" sz="800" smtClean="0"/>
              <a:t/>
            </a:r>
            <a:br>
              <a:rPr lang="en-US" sz="800" smtClean="0"/>
            </a:br>
            <a:r>
              <a:rPr lang="en-US" sz="800" smtClean="0"/>
              <a:t>"Let us hope that the advent of a successful flying machine, now only dimly foreseen and nevertheless thought to be possible, will bring nothing but good into the world; that it shall abridge distance, make all parts of the globe accessible, bring men into closer relation with each other, advance civilization, and hasten the promised era in which there shall be nothing but peace and goodwill among all men."</a:t>
            </a:r>
            <a:br>
              <a:rPr lang="en-US" sz="800" smtClean="0"/>
            </a:br>
            <a:r>
              <a:rPr lang="en-US" sz="800" smtClean="0"/>
              <a:t/>
            </a:r>
            <a:br>
              <a:rPr lang="en-US" sz="800" smtClean="0"/>
            </a:br>
            <a:r>
              <a:rPr lang="en-US" sz="800" smtClean="0"/>
              <a:t>Octave Chanute</a:t>
            </a:r>
            <a:br>
              <a:rPr lang="en-US" sz="800" smtClean="0"/>
            </a:br>
            <a:r>
              <a:rPr lang="en-US" sz="800" smtClean="0"/>
              <a:t>Progress in Flying Machines</a:t>
            </a:r>
            <a:br>
              <a:rPr lang="en-US" sz="800" smtClean="0"/>
            </a:br>
            <a:r>
              <a:rPr lang="en-US" sz="800" smtClean="0"/>
              <a:t>1894  </a:t>
            </a:r>
          </a:p>
          <a:p>
            <a:pPr eaLnBrk="1" hangingPunct="1">
              <a:lnSpc>
                <a:spcPct val="80000"/>
              </a:lnSpc>
            </a:pPr>
            <a:r>
              <a:rPr lang="en-US" sz="800" smtClean="0">
                <a:hlinkClick r:id="rId3"/>
              </a:rPr>
              <a:t> </a:t>
            </a:r>
            <a:endParaRPr lang="en-US" sz="800" b="1" smtClean="0"/>
          </a:p>
          <a:p>
            <a:pPr eaLnBrk="1" hangingPunct="1">
              <a:lnSpc>
                <a:spcPct val="80000"/>
              </a:lnSpc>
            </a:pPr>
            <a:r>
              <a:rPr lang="en-US" sz="800" b="1" smtClean="0"/>
              <a:t>Cody, Samuel Franklin</a:t>
            </a:r>
            <a:r>
              <a:rPr lang="en-US" sz="800" smtClean="0"/>
              <a:t> (1861-1913)</a:t>
            </a:r>
            <a:br>
              <a:rPr lang="en-US" sz="800" smtClean="0"/>
            </a:br>
            <a:endParaRPr lang="en-US" sz="800" smtClean="0"/>
          </a:p>
        </p:txBody>
      </p:sp>
    </p:spTree>
    <p:extLst>
      <p:ext uri="{BB962C8B-B14F-4D97-AF65-F5344CB8AC3E}">
        <p14:creationId xmlns:p14="http://schemas.microsoft.com/office/powerpoint/2010/main" val="94578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1B2AE7-1440-49D9-8FDD-B0C68CED69C6}" type="slidenum">
              <a:rPr lang="en-US" smtClean="0"/>
              <a:pPr/>
              <a:t>20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b="1" smtClean="0"/>
              <a:t>Louis Blériot</a:t>
            </a:r>
            <a:r>
              <a:rPr lang="en-US" sz="1000" smtClean="0"/>
              <a:t> (</a:t>
            </a:r>
            <a:r>
              <a:rPr lang="en-US" sz="1000" smtClean="0">
                <a:hlinkClick r:id="rId3" tooltip="July 1"/>
              </a:rPr>
              <a:t>July 1</a:t>
            </a:r>
            <a:r>
              <a:rPr lang="en-US" sz="1000" smtClean="0"/>
              <a:t>, </a:t>
            </a:r>
            <a:r>
              <a:rPr lang="en-US" sz="1000" smtClean="0">
                <a:hlinkClick r:id="rId4" tooltip="1872"/>
              </a:rPr>
              <a:t>1872</a:t>
            </a:r>
            <a:r>
              <a:rPr lang="en-US" sz="1000" smtClean="0"/>
              <a:t> – </a:t>
            </a:r>
            <a:r>
              <a:rPr lang="en-US" sz="1000" smtClean="0">
                <a:hlinkClick r:id="rId5" tooltip="August 2"/>
              </a:rPr>
              <a:t>August 2</a:t>
            </a:r>
            <a:r>
              <a:rPr lang="en-US" sz="1000" smtClean="0"/>
              <a:t>, </a:t>
            </a:r>
            <a:r>
              <a:rPr lang="en-US" sz="1000" smtClean="0">
                <a:hlinkClick r:id="rId6" tooltip="1936"/>
              </a:rPr>
              <a:t>1936</a:t>
            </a:r>
            <a:r>
              <a:rPr lang="en-US" sz="1000" smtClean="0"/>
              <a:t>) was a </a:t>
            </a:r>
            <a:r>
              <a:rPr lang="en-US" sz="1000" smtClean="0">
                <a:hlinkClick r:id="rId7" tooltip="France"/>
              </a:rPr>
              <a:t>French</a:t>
            </a:r>
            <a:r>
              <a:rPr lang="en-US" sz="1000" smtClean="0"/>
              <a:t> inventor and engineer. He performed the first flight over a large body of water in a heavier-than-air craft. Born in </a:t>
            </a:r>
            <a:r>
              <a:rPr lang="en-US" sz="1000" smtClean="0">
                <a:hlinkClick r:id="rId8" tooltip="Cambrai"/>
              </a:rPr>
              <a:t>Cambrai</a:t>
            </a:r>
            <a:r>
              <a:rPr lang="en-US" sz="1000" smtClean="0"/>
              <a:t>, Louis Blériot studied engineering at the </a:t>
            </a:r>
            <a:r>
              <a:rPr lang="en-US" sz="1000" smtClean="0">
                <a:hlinkClick r:id="rId9" tooltip="École Centrale Paris"/>
              </a:rPr>
              <a:t>École Centrale Paris</a:t>
            </a:r>
            <a:r>
              <a:rPr lang="en-US" sz="1000" smtClean="0"/>
              <a:t>. His interest in aviation manifested itself when, in </a:t>
            </a:r>
            <a:r>
              <a:rPr lang="en-US" sz="1000" smtClean="0">
                <a:hlinkClick r:id="rId10" tooltip="1900"/>
              </a:rPr>
              <a:t>1900</a:t>
            </a:r>
            <a:r>
              <a:rPr lang="en-US" sz="1000" smtClean="0"/>
              <a:t>, he built an </a:t>
            </a:r>
            <a:r>
              <a:rPr lang="en-US" sz="1000" smtClean="0">
                <a:hlinkClick r:id="rId11" tooltip="Ornithopter"/>
              </a:rPr>
              <a:t>ornithopter</a:t>
            </a:r>
            <a:r>
              <a:rPr lang="en-US" sz="1000" smtClean="0"/>
              <a:t>, a type of early aircraft designed to use wing-flapping to achieve flight.</a:t>
            </a:r>
          </a:p>
          <a:p>
            <a:pPr eaLnBrk="1" hangingPunct="1">
              <a:lnSpc>
                <a:spcPct val="80000"/>
              </a:lnSpc>
            </a:pPr>
            <a:r>
              <a:rPr lang="en-US" sz="1000" smtClean="0"/>
              <a:t>Blériot and collaborator </a:t>
            </a:r>
            <a:r>
              <a:rPr lang="en-US" sz="1000" smtClean="0">
                <a:hlinkClick r:id="rId12" tooltip="Gabriel Voisin"/>
              </a:rPr>
              <a:t>Gabriel Voisin</a:t>
            </a:r>
            <a:r>
              <a:rPr lang="en-US" sz="1000" smtClean="0"/>
              <a:t> formed the Blériot-Voisin Company. Active between 1903 and 1906, the company developed several aircraft designs. After years of honing his piloting skills, Blériot decided to go after the coveted thousand-pound prize offered by the London </a:t>
            </a:r>
            <a:r>
              <a:rPr lang="en-US" sz="1000" i="1" smtClean="0">
                <a:hlinkClick r:id="rId13" tooltip="Daily Mail"/>
              </a:rPr>
              <a:t>Daily Mail</a:t>
            </a:r>
            <a:r>
              <a:rPr lang="en-US" sz="1000" smtClean="0"/>
              <a:t> for a successful crossing of the </a:t>
            </a:r>
            <a:r>
              <a:rPr lang="en-US" sz="1000" smtClean="0">
                <a:hlinkClick r:id="rId14" tooltip="English Channel"/>
              </a:rPr>
              <a:t>English Channel</a:t>
            </a:r>
            <a:r>
              <a:rPr lang="en-US" sz="1000" smtClean="0"/>
              <a:t>. On </a:t>
            </a:r>
            <a:r>
              <a:rPr lang="en-US" sz="1000" smtClean="0">
                <a:hlinkClick r:id="rId15" tooltip="July 25"/>
              </a:rPr>
              <a:t>July 25</a:t>
            </a:r>
            <a:r>
              <a:rPr lang="en-US" sz="1000" smtClean="0"/>
              <a:t>, </a:t>
            </a:r>
            <a:r>
              <a:rPr lang="en-US" sz="1000" smtClean="0">
                <a:hlinkClick r:id="rId16" tooltip="1909"/>
              </a:rPr>
              <a:t>1909</a:t>
            </a:r>
            <a:r>
              <a:rPr lang="en-US" sz="1000" smtClean="0"/>
              <a:t> he flew the twenty-two </a:t>
            </a:r>
            <a:r>
              <a:rPr lang="en-US" sz="1000" smtClean="0">
                <a:hlinkClick r:id="rId17" tooltip="Statute mile"/>
              </a:rPr>
              <a:t>statute miles</a:t>
            </a:r>
            <a:r>
              <a:rPr lang="en-US" sz="1000" smtClean="0"/>
              <a:t> (35 km) from Les Barraques (near </a:t>
            </a:r>
            <a:r>
              <a:rPr lang="en-US" sz="1000" smtClean="0">
                <a:hlinkClick r:id="rId18" tooltip="Calais"/>
              </a:rPr>
              <a:t>Calais</a:t>
            </a:r>
            <a:r>
              <a:rPr lang="en-US" sz="1000" smtClean="0"/>
              <a:t>) to </a:t>
            </a:r>
            <a:r>
              <a:rPr lang="en-US" sz="1000" smtClean="0">
                <a:hlinkClick r:id="rId19" tooltip="Dover"/>
              </a:rPr>
              <a:t>Dover</a:t>
            </a:r>
            <a:r>
              <a:rPr lang="en-US" sz="1000" smtClean="0"/>
              <a:t> in his </a:t>
            </a:r>
            <a:r>
              <a:rPr lang="en-US" sz="1000" smtClean="0">
                <a:hlinkClick r:id="rId20" tooltip="Blériot XI"/>
              </a:rPr>
              <a:t>Blériot XI</a:t>
            </a:r>
            <a:r>
              <a:rPr lang="en-US" sz="1000" smtClean="0"/>
              <a:t>. The trip took forty minutes.</a:t>
            </a:r>
          </a:p>
          <a:p>
            <a:pPr eaLnBrk="1" hangingPunct="1">
              <a:lnSpc>
                <a:spcPct val="80000"/>
              </a:lnSpc>
            </a:pPr>
            <a:r>
              <a:rPr lang="en-US" sz="1000" smtClean="0"/>
              <a:t>Afterwards, Blériot became a successful businessman, with his </a:t>
            </a:r>
            <a:r>
              <a:rPr lang="en-US" sz="1000" i="1" smtClean="0"/>
              <a:t>Société Pour Aviation et ses Derives</a:t>
            </a:r>
            <a:r>
              <a:rPr lang="en-US" sz="1000" smtClean="0"/>
              <a:t> (better known as </a:t>
            </a:r>
            <a:r>
              <a:rPr lang="en-US" sz="1000" smtClean="0">
                <a:hlinkClick r:id="rId21" tooltip="SPAD"/>
              </a:rPr>
              <a:t>SPAD</a:t>
            </a:r>
            <a:r>
              <a:rPr lang="en-US" sz="1000" smtClean="0"/>
              <a:t>) manufacturing thousands of </a:t>
            </a:r>
            <a:r>
              <a:rPr lang="en-US" sz="1000" smtClean="0">
                <a:hlinkClick r:id="rId22" tooltip="Allies of World War I"/>
              </a:rPr>
              <a:t>Allied</a:t>
            </a:r>
            <a:r>
              <a:rPr lang="en-US" sz="1000" smtClean="0"/>
              <a:t> planes in </a:t>
            </a:r>
            <a:r>
              <a:rPr lang="en-US" sz="1000" smtClean="0">
                <a:hlinkClick r:id="rId23" tooltip="World War I"/>
              </a:rPr>
              <a:t>World War I</a:t>
            </a:r>
            <a:r>
              <a:rPr lang="en-US" sz="1000" smtClean="0"/>
              <a:t>. </a:t>
            </a:r>
            <a:r>
              <a:rPr lang="en-US" sz="1000" b="1" smtClean="0"/>
              <a:t>Wing warping</a:t>
            </a:r>
            <a:r>
              <a:rPr lang="en-US" sz="1000" smtClean="0"/>
              <a:t> was an early system for controlling the roll of an </a:t>
            </a:r>
            <a:r>
              <a:rPr lang="en-US" sz="1000" smtClean="0">
                <a:hlinkClick r:id="rId24" tooltip="Fixed-wing aircraft"/>
              </a:rPr>
              <a:t>aeroplane</a:t>
            </a:r>
            <a:r>
              <a:rPr lang="en-US" sz="1000" smtClean="0"/>
              <a:t> while flying. The technique, used and </a:t>
            </a:r>
            <a:r>
              <a:rPr lang="en-US" sz="1000" smtClean="0">
                <a:hlinkClick r:id="rId25" tooltip="Patented"/>
              </a:rPr>
              <a:t>patented</a:t>
            </a:r>
            <a:r>
              <a:rPr lang="en-US" sz="1000" smtClean="0"/>
              <a:t> by the </a:t>
            </a:r>
            <a:r>
              <a:rPr lang="en-US" sz="1000" smtClean="0">
                <a:hlinkClick r:id="rId26" tooltip="Wright brothers"/>
              </a:rPr>
              <a:t>Wright brothers</a:t>
            </a:r>
            <a:r>
              <a:rPr lang="en-US" sz="1000" smtClean="0"/>
              <a:t>, used a system of pulleys and cables to twist the trailing edges of the wings in opposite directions. In many respects, this approach is similar to that used to trim the performance of a </a:t>
            </a:r>
            <a:r>
              <a:rPr lang="en-US" sz="1000" smtClean="0">
                <a:hlinkClick r:id="rId27" tooltip="Paper aeroplane"/>
              </a:rPr>
              <a:t>paper aeroplane</a:t>
            </a:r>
            <a:r>
              <a:rPr lang="en-US" sz="1000" smtClean="0"/>
              <a:t> by curling the paper at the back of its wings.</a:t>
            </a:r>
          </a:p>
          <a:p>
            <a:pPr eaLnBrk="1" hangingPunct="1">
              <a:lnSpc>
                <a:spcPct val="80000"/>
              </a:lnSpc>
            </a:pPr>
            <a:r>
              <a:rPr lang="en-US" sz="1000" smtClean="0"/>
              <a:t>In practice, wing warping is difficult to control and potentially dangerous. Around </a:t>
            </a:r>
            <a:r>
              <a:rPr lang="en-US" sz="1000" smtClean="0">
                <a:hlinkClick r:id="rId28" tooltip="1915"/>
              </a:rPr>
              <a:t>1915</a:t>
            </a:r>
            <a:r>
              <a:rPr lang="en-US" sz="1000" smtClean="0"/>
              <a:t>, wing warping began to be superseded by </a:t>
            </a:r>
            <a:r>
              <a:rPr lang="en-US" sz="1000" smtClean="0">
                <a:hlinkClick r:id="rId29" tooltip="Aileron"/>
              </a:rPr>
              <a:t>ailerons</a:t>
            </a:r>
            <a:r>
              <a:rPr lang="en-US" sz="1000" smtClean="0"/>
              <a:t> in practical aircraft designs. The history of the invention of ailerons is controversial, however. The plane would gain immortality on July 25, 1909 when Louis Blériot successfully crossed the Channel from Calais to Dover in 36.5 minutes. For several days bad weather grounded Blériot and his opponent </a:t>
            </a:r>
            <a:r>
              <a:rPr lang="en-US" sz="1000" smtClean="0">
                <a:hlinkClick r:id="rId30" tooltip="Hubert Latham"/>
              </a:rPr>
              <a:t>Hubert Latham</a:t>
            </a:r>
            <a:r>
              <a:rPr lang="en-US" sz="1000" smtClean="0"/>
              <a:t>. On the morning of July 25, 1909, Blériot awoke (albeit in a bad mood) to conditions fair enough to fly in. When Blériot took off, Latham's camp was still quiet...Latham had overslept. Fighting fog and bad weather Blériot did not even have a navigational instrument as simple as a compass to guide his crossing. It is said that the Anzani engine made the flight only with the aid of a brief rainshower to cool it off. Letting the aircraft guide itself, Blériot eventually saw the gray line of the English coast. Approaching closer and closer he spotted a French reporter waving the French flag marking the landing spot. Louis made a very rough landing but walked away, winning the £1000 prize awarded by the London Daily </a:t>
            </a:r>
          </a:p>
        </p:txBody>
      </p:sp>
    </p:spTree>
    <p:extLst>
      <p:ext uri="{BB962C8B-B14F-4D97-AF65-F5344CB8AC3E}">
        <p14:creationId xmlns:p14="http://schemas.microsoft.com/office/powerpoint/2010/main" val="118457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279B8F-AB03-4A02-8B1F-1E021AAFCA31}" type="slidenum">
              <a:rPr lang="en-US" smtClean="0"/>
              <a:pPr/>
              <a:t>21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b="1" smtClean="0"/>
              <a:t>Louis Blériot</a:t>
            </a:r>
            <a:r>
              <a:rPr lang="en-US" sz="1000" smtClean="0"/>
              <a:t> (</a:t>
            </a:r>
            <a:r>
              <a:rPr lang="en-US" sz="1000" smtClean="0">
                <a:hlinkClick r:id="rId3" tooltip="July 1"/>
              </a:rPr>
              <a:t>July 1</a:t>
            </a:r>
            <a:r>
              <a:rPr lang="en-US" sz="1000" smtClean="0"/>
              <a:t>, </a:t>
            </a:r>
            <a:r>
              <a:rPr lang="en-US" sz="1000" smtClean="0">
                <a:hlinkClick r:id="rId4" tooltip="1872"/>
              </a:rPr>
              <a:t>1872</a:t>
            </a:r>
            <a:r>
              <a:rPr lang="en-US" sz="1000" smtClean="0"/>
              <a:t> – </a:t>
            </a:r>
            <a:r>
              <a:rPr lang="en-US" sz="1000" smtClean="0">
                <a:hlinkClick r:id="rId5" tooltip="August 2"/>
              </a:rPr>
              <a:t>August 2</a:t>
            </a:r>
            <a:r>
              <a:rPr lang="en-US" sz="1000" smtClean="0"/>
              <a:t>, </a:t>
            </a:r>
            <a:r>
              <a:rPr lang="en-US" sz="1000" smtClean="0">
                <a:hlinkClick r:id="rId6" tooltip="1936"/>
              </a:rPr>
              <a:t>1936</a:t>
            </a:r>
            <a:r>
              <a:rPr lang="en-US" sz="1000" smtClean="0"/>
              <a:t>) was a </a:t>
            </a:r>
            <a:r>
              <a:rPr lang="en-US" sz="1000" smtClean="0">
                <a:hlinkClick r:id="rId7" tooltip="France"/>
              </a:rPr>
              <a:t>French</a:t>
            </a:r>
            <a:r>
              <a:rPr lang="en-US" sz="1000" smtClean="0"/>
              <a:t> inventor and engineer. He performed the first flight over a large body of water in a heavier-than-air craft. Born in </a:t>
            </a:r>
            <a:r>
              <a:rPr lang="en-US" sz="1000" smtClean="0">
                <a:hlinkClick r:id="rId8" tooltip="Cambrai"/>
              </a:rPr>
              <a:t>Cambrai</a:t>
            </a:r>
            <a:r>
              <a:rPr lang="en-US" sz="1000" smtClean="0"/>
              <a:t>, Louis Blériot studied engineering at the </a:t>
            </a:r>
            <a:r>
              <a:rPr lang="en-US" sz="1000" smtClean="0">
                <a:hlinkClick r:id="rId9" tooltip="École Centrale Paris"/>
              </a:rPr>
              <a:t>École Centrale Paris</a:t>
            </a:r>
            <a:r>
              <a:rPr lang="en-US" sz="1000" smtClean="0"/>
              <a:t>. His interest in aviation manifested itself when, in </a:t>
            </a:r>
            <a:r>
              <a:rPr lang="en-US" sz="1000" smtClean="0">
                <a:hlinkClick r:id="rId10" tooltip="1900"/>
              </a:rPr>
              <a:t>1900</a:t>
            </a:r>
            <a:r>
              <a:rPr lang="en-US" sz="1000" smtClean="0"/>
              <a:t>, he built an </a:t>
            </a:r>
            <a:r>
              <a:rPr lang="en-US" sz="1000" smtClean="0">
                <a:hlinkClick r:id="rId11" tooltip="Ornithopter"/>
              </a:rPr>
              <a:t>ornithopter</a:t>
            </a:r>
            <a:r>
              <a:rPr lang="en-US" sz="1000" smtClean="0"/>
              <a:t>, a type of early aircraft designed to use wing-flapping to achieve flight.</a:t>
            </a:r>
          </a:p>
          <a:p>
            <a:pPr eaLnBrk="1" hangingPunct="1">
              <a:lnSpc>
                <a:spcPct val="80000"/>
              </a:lnSpc>
            </a:pPr>
            <a:r>
              <a:rPr lang="en-US" sz="1000" smtClean="0"/>
              <a:t>Blériot and collaborator </a:t>
            </a:r>
            <a:r>
              <a:rPr lang="en-US" sz="1000" smtClean="0">
                <a:hlinkClick r:id="rId12" tooltip="Gabriel Voisin"/>
              </a:rPr>
              <a:t>Gabriel Voisin</a:t>
            </a:r>
            <a:r>
              <a:rPr lang="en-US" sz="1000" smtClean="0"/>
              <a:t> formed the Blériot-Voisin Company. Active between 1903 and 1906, the company developed several aircraft designs. After years of honing his piloting skills, Blériot decided to go after the coveted thousand-pound prize offered by the London </a:t>
            </a:r>
            <a:r>
              <a:rPr lang="en-US" sz="1000" i="1" smtClean="0">
                <a:hlinkClick r:id="rId13" tooltip="Daily Mail"/>
              </a:rPr>
              <a:t>Daily Mail</a:t>
            </a:r>
            <a:r>
              <a:rPr lang="en-US" sz="1000" smtClean="0"/>
              <a:t> for a successful crossing of the </a:t>
            </a:r>
            <a:r>
              <a:rPr lang="en-US" sz="1000" smtClean="0">
                <a:hlinkClick r:id="rId14" tooltip="English Channel"/>
              </a:rPr>
              <a:t>English Channel</a:t>
            </a:r>
            <a:r>
              <a:rPr lang="en-US" sz="1000" smtClean="0"/>
              <a:t>. On </a:t>
            </a:r>
            <a:r>
              <a:rPr lang="en-US" sz="1000" smtClean="0">
                <a:hlinkClick r:id="rId15" tooltip="July 25"/>
              </a:rPr>
              <a:t>July 25</a:t>
            </a:r>
            <a:r>
              <a:rPr lang="en-US" sz="1000" smtClean="0"/>
              <a:t>, </a:t>
            </a:r>
            <a:r>
              <a:rPr lang="en-US" sz="1000" smtClean="0">
                <a:hlinkClick r:id="rId16" tooltip="1909"/>
              </a:rPr>
              <a:t>1909</a:t>
            </a:r>
            <a:r>
              <a:rPr lang="en-US" sz="1000" smtClean="0"/>
              <a:t> he flew the twenty-two </a:t>
            </a:r>
            <a:r>
              <a:rPr lang="en-US" sz="1000" smtClean="0">
                <a:hlinkClick r:id="rId17" tooltip="Statute mile"/>
              </a:rPr>
              <a:t>statute miles</a:t>
            </a:r>
            <a:r>
              <a:rPr lang="en-US" sz="1000" smtClean="0"/>
              <a:t> (35 km) from Les Barraques (near </a:t>
            </a:r>
            <a:r>
              <a:rPr lang="en-US" sz="1000" smtClean="0">
                <a:hlinkClick r:id="rId18" tooltip="Calais"/>
              </a:rPr>
              <a:t>Calais</a:t>
            </a:r>
            <a:r>
              <a:rPr lang="en-US" sz="1000" smtClean="0"/>
              <a:t>) to </a:t>
            </a:r>
            <a:r>
              <a:rPr lang="en-US" sz="1000" smtClean="0">
                <a:hlinkClick r:id="rId19" tooltip="Dover"/>
              </a:rPr>
              <a:t>Dover</a:t>
            </a:r>
            <a:r>
              <a:rPr lang="en-US" sz="1000" smtClean="0"/>
              <a:t> in his </a:t>
            </a:r>
            <a:r>
              <a:rPr lang="en-US" sz="1000" smtClean="0">
                <a:hlinkClick r:id="rId20" tooltip="Blériot XI"/>
              </a:rPr>
              <a:t>Blériot XI</a:t>
            </a:r>
            <a:r>
              <a:rPr lang="en-US" sz="1000" smtClean="0"/>
              <a:t>. The trip took forty minutes.</a:t>
            </a:r>
          </a:p>
          <a:p>
            <a:pPr eaLnBrk="1" hangingPunct="1">
              <a:lnSpc>
                <a:spcPct val="80000"/>
              </a:lnSpc>
            </a:pPr>
            <a:r>
              <a:rPr lang="en-US" sz="1000" smtClean="0"/>
              <a:t>Afterwards, Blériot became a successful businessman, with his </a:t>
            </a:r>
            <a:r>
              <a:rPr lang="en-US" sz="1000" i="1" smtClean="0"/>
              <a:t>Société Pour Aviation et ses Derives</a:t>
            </a:r>
            <a:r>
              <a:rPr lang="en-US" sz="1000" smtClean="0"/>
              <a:t> (better known as </a:t>
            </a:r>
            <a:r>
              <a:rPr lang="en-US" sz="1000" smtClean="0">
                <a:hlinkClick r:id="rId21" tooltip="SPAD"/>
              </a:rPr>
              <a:t>SPAD</a:t>
            </a:r>
            <a:r>
              <a:rPr lang="en-US" sz="1000" smtClean="0"/>
              <a:t>) manufacturing thousands of </a:t>
            </a:r>
            <a:r>
              <a:rPr lang="en-US" sz="1000" smtClean="0">
                <a:hlinkClick r:id="rId22" tooltip="Allies of World War I"/>
              </a:rPr>
              <a:t>Allied</a:t>
            </a:r>
            <a:r>
              <a:rPr lang="en-US" sz="1000" smtClean="0"/>
              <a:t> planes in </a:t>
            </a:r>
            <a:r>
              <a:rPr lang="en-US" sz="1000" smtClean="0">
                <a:hlinkClick r:id="rId23" tooltip="World War I"/>
              </a:rPr>
              <a:t>World War I</a:t>
            </a:r>
            <a:r>
              <a:rPr lang="en-US" sz="1000" smtClean="0"/>
              <a:t>. </a:t>
            </a:r>
            <a:r>
              <a:rPr lang="en-US" sz="1000" b="1" smtClean="0"/>
              <a:t>Wing warping</a:t>
            </a:r>
            <a:r>
              <a:rPr lang="en-US" sz="1000" smtClean="0"/>
              <a:t> was an early system for controlling the roll of an </a:t>
            </a:r>
            <a:r>
              <a:rPr lang="en-US" sz="1000" smtClean="0">
                <a:hlinkClick r:id="rId24" tooltip="Fixed-wing aircraft"/>
              </a:rPr>
              <a:t>aeroplane</a:t>
            </a:r>
            <a:r>
              <a:rPr lang="en-US" sz="1000" smtClean="0"/>
              <a:t> while flying. The technique, used and </a:t>
            </a:r>
            <a:r>
              <a:rPr lang="en-US" sz="1000" smtClean="0">
                <a:hlinkClick r:id="rId25" tooltip="Patented"/>
              </a:rPr>
              <a:t>patented</a:t>
            </a:r>
            <a:r>
              <a:rPr lang="en-US" sz="1000" smtClean="0"/>
              <a:t> by the </a:t>
            </a:r>
            <a:r>
              <a:rPr lang="en-US" sz="1000" smtClean="0">
                <a:hlinkClick r:id="rId26" tooltip="Wright brothers"/>
              </a:rPr>
              <a:t>Wright brothers</a:t>
            </a:r>
            <a:r>
              <a:rPr lang="en-US" sz="1000" smtClean="0"/>
              <a:t>, used a system of pulleys and cables to twist the trailing edges of the wings in opposite directions. In many respects, this approach is similar to that used to trim the performance of a </a:t>
            </a:r>
            <a:r>
              <a:rPr lang="en-US" sz="1000" smtClean="0">
                <a:hlinkClick r:id="rId27" tooltip="Paper aeroplane"/>
              </a:rPr>
              <a:t>paper aeroplane</a:t>
            </a:r>
            <a:r>
              <a:rPr lang="en-US" sz="1000" smtClean="0"/>
              <a:t> by curling the paper at the back of its wings.</a:t>
            </a:r>
          </a:p>
          <a:p>
            <a:pPr eaLnBrk="1" hangingPunct="1">
              <a:lnSpc>
                <a:spcPct val="80000"/>
              </a:lnSpc>
            </a:pPr>
            <a:r>
              <a:rPr lang="en-US" sz="1000" smtClean="0"/>
              <a:t>In practice, wing warping is difficult to control and potentially dangerous. Around </a:t>
            </a:r>
            <a:r>
              <a:rPr lang="en-US" sz="1000" smtClean="0">
                <a:hlinkClick r:id="rId28" tooltip="1915"/>
              </a:rPr>
              <a:t>1915</a:t>
            </a:r>
            <a:r>
              <a:rPr lang="en-US" sz="1000" smtClean="0"/>
              <a:t>, wing warping began to be superseded by </a:t>
            </a:r>
            <a:r>
              <a:rPr lang="en-US" sz="1000" smtClean="0">
                <a:hlinkClick r:id="rId29" tooltip="Aileron"/>
              </a:rPr>
              <a:t>ailerons</a:t>
            </a:r>
            <a:r>
              <a:rPr lang="en-US" sz="1000" smtClean="0"/>
              <a:t> in practical aircraft designs. The history of the invention of ailerons is controversial, however. The plane would gain immortality on July 25, 1909 when Louis Blériot successfully crossed the Channel from Calais to Dover in 36.5 minutes. For several days bad weather grounded Blériot and his opponent </a:t>
            </a:r>
            <a:r>
              <a:rPr lang="en-US" sz="1000" smtClean="0">
                <a:hlinkClick r:id="rId30" tooltip="Hubert Latham"/>
              </a:rPr>
              <a:t>Hubert Latham</a:t>
            </a:r>
            <a:r>
              <a:rPr lang="en-US" sz="1000" smtClean="0"/>
              <a:t>. On the morning of July 25, 1909, Blériot awoke (albeit in a bad mood) to conditions fair enough to fly in. When Blériot took off, Latham's camp was still quiet...Latham had overslept. Fighting fog and bad weather Blériot did not even have a navigational instrument as simple as a compass to guide his crossing. It is said that the Anzani engine made the flight only with the aid of a brief rainshower to cool it off. Letting the aircraft guide itself, Blériot eventually saw the gray line of the English coast. Approaching closer and closer he spotted a French reporter waving the French flag marking the landing spot. Louis made a very rough landing but walked away, winning the £1000 prize awarded by the London Daily </a:t>
            </a:r>
          </a:p>
        </p:txBody>
      </p:sp>
    </p:spTree>
    <p:extLst>
      <p:ext uri="{BB962C8B-B14F-4D97-AF65-F5344CB8AC3E}">
        <p14:creationId xmlns:p14="http://schemas.microsoft.com/office/powerpoint/2010/main" val="3925001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BA8F98-D465-4A80-AA2F-24E6D41F3B88}" type="slidenum">
              <a:rPr lang="en-US" smtClean="0"/>
              <a:pPr/>
              <a:t>22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Born in Kiev, Russia, on May 25, 1889, Igor (Ivan) Sikorsky developed an early interest in aviation. He learned of the Wright brothers during a trip to Germany as a youth and also became familiar with the work of Count Ferdinand von Zeppelin.</a:t>
            </a:r>
          </a:p>
          <a:p>
            <a:pPr eaLnBrk="1" hangingPunct="1">
              <a:lnSpc>
                <a:spcPct val="80000"/>
              </a:lnSpc>
            </a:pPr>
            <a:r>
              <a:rPr lang="en-US" sz="800" smtClean="0"/>
              <a:t>He graduated from the Petrograd Naval College and studied engineering in Paris and Kiev. In 1909, he returned to Paris, then the aeronautical center of Europe, to learn about the fledgling science. While there, he became acquainted with some of the men who would become well known in the field of aviation. Against their advice, Sikorsky decided to build a helicopter. He purchased a 25-horsepower (18.6-kilowatt) Anzani engine and returned to Kiev to begin building a rotary-wing aircraft. The helicopter failed, as did its successor due to a lack of power and understanding of the aerodynamics of vertical flight. Undeterred, Sikorsky turned his attention to fixed-wing aircraft. </a:t>
            </a:r>
          </a:p>
          <a:p>
            <a:pPr eaLnBrk="1" hangingPunct="1">
              <a:lnSpc>
                <a:spcPct val="80000"/>
              </a:lnSpc>
            </a:pPr>
            <a:r>
              <a:rPr lang="en-US" sz="800" smtClean="0"/>
              <a:t>His first fixed-wing plane, the S-1 failed, because its 15-horsepower (11.2-kilowatt) engine was inadequate. His second plane, the S-2 was a success. His fifth plane, the S-5, won him national recognition. With its 50-horsepower (37.3-kilowatt) engine, he could stay aloft for more than an hour, reach heights of 1,500 feet (457 meters), and make short trips. He also earned license number 64 from the Fédération Aéronautique Internationale. His S-6-A received the highest award at the 1912 Moscow Aviation Exhibition, and later that year, won first prize in the military competition at Petrograd. Sikorsky also began supplying aircraft to the Russian army.</a:t>
            </a:r>
          </a:p>
          <a:p>
            <a:pPr eaLnBrk="1" hangingPunct="1">
              <a:lnSpc>
                <a:spcPct val="80000"/>
              </a:lnSpc>
            </a:pPr>
            <a:r>
              <a:rPr lang="en-US" sz="800" smtClean="0"/>
              <a:t/>
            </a:r>
            <a:br>
              <a:rPr lang="en-US" sz="800" smtClean="0"/>
            </a:br>
            <a:r>
              <a:rPr lang="en-US" sz="800" smtClean="0"/>
              <a:t>His next step, which came about as a result of a mosquito-clogged carburetor and subsequent engine failure, was to design and build the world's first four-engine plane. "Le Grand," featured innovations such as an enclosed cabin, a lavatory, upholstered chairs, and an exterior catwalk atop the fuselage where passengers could get some fresh air. His next plane was the even larger Ilia Mourometz, which was used as a bomber during World War I. </a:t>
            </a:r>
          </a:p>
          <a:p>
            <a:pPr eaLnBrk="1" hangingPunct="1">
              <a:lnSpc>
                <a:spcPct val="80000"/>
              </a:lnSpc>
            </a:pPr>
            <a:r>
              <a:rPr lang="en-US" sz="800" smtClean="0"/>
              <a:t>The Russian Revolution ended Sikorsky's career in Russia. He immigrated to France where he was commissioned to build a bomber for Allied service. But the war ended and Sikorsky, after searching in vain for a position in French aviation, immigrated to the United States in 1919. After a few years in the United States, Sikorsky established his own company, the Sikorsky Aero Engineering Corporation. By 1929, the company was producing the S-38 twin-engine amphibians. In 1931, the first S-40, the 'American Clipper,' rolled off the assembly line. In the following years, his planes set new records for altitude, speed, and payload. </a:t>
            </a:r>
          </a:p>
          <a:p>
            <a:pPr eaLnBrk="1" hangingPunct="1">
              <a:lnSpc>
                <a:spcPct val="80000"/>
              </a:lnSpc>
            </a:pPr>
            <a:r>
              <a:rPr lang="en-US" sz="800" smtClean="0"/>
              <a:t>He made his most important contributions, however, in the area of helicopter design. His VS-300, first built and flown in 1939, became America's first successful helicopter and introduced a new mode of military and commercial transportation. On May 6, 1941, in an improved version, he established an international endurance record of 1 hour 32.4 seconds.</a:t>
            </a:r>
          </a:p>
          <a:p>
            <a:pPr eaLnBrk="1" hangingPunct="1">
              <a:lnSpc>
                <a:spcPct val="80000"/>
              </a:lnSpc>
            </a:pPr>
            <a:r>
              <a:rPr lang="en-US" sz="800" smtClean="0"/>
              <a:t>Sikorsky stayed active in his company until his death on October 26, 1972.</a:t>
            </a:r>
          </a:p>
          <a:p>
            <a:pPr eaLnBrk="1" hangingPunct="1">
              <a:lnSpc>
                <a:spcPct val="80000"/>
              </a:lnSpc>
            </a:pPr>
            <a:r>
              <a:rPr lang="en-US" smtClean="0"/>
              <a:t>Russian-born helicopter pioneer Igor Sikorksky is long dead, but helicopters bearing his name still fly the skies. A subsidiary of United Technologies, Sikorsky Aircraft's military helicopters include the Black Hawk, used for troop assault, combat support, special operations, and medevac operations; and the Seahawk, used for submarine hunting, missile targeting, anti-surface ship warfare, and search and rescue. The company had been developing (with Boeing) the Comanche attack/scout helicopter, designed to utilize stealth technology (unlike Boeing's Apache), but the program was cancelled by the Army. Civil products include the S-76 and S-92, which are used for rescue, offshore oil, hospital, and corporate use. </a:t>
            </a:r>
            <a:endParaRPr lang="en-US" sz="800" smtClean="0"/>
          </a:p>
          <a:p>
            <a:pPr eaLnBrk="1" hangingPunct="1">
              <a:lnSpc>
                <a:spcPct val="80000"/>
              </a:lnSpc>
            </a:pPr>
            <a:r>
              <a:rPr lang="en-US" sz="800" smtClean="0"/>
              <a:t> </a:t>
            </a:r>
          </a:p>
        </p:txBody>
      </p:sp>
    </p:spTree>
    <p:extLst>
      <p:ext uri="{BB962C8B-B14F-4D97-AF65-F5344CB8AC3E}">
        <p14:creationId xmlns:p14="http://schemas.microsoft.com/office/powerpoint/2010/main" val="134246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17682B-466C-44EA-9490-3B55F41B0C6F}" type="slidenum">
              <a:rPr lang="en-US" smtClean="0"/>
              <a:pPr/>
              <a:t>23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Born in Kiev, Russia, on May 25, 1889, Igor (Ivan) Sikorsky developed an early interest in aviation. He learned of the Wright brothers during a trip to Germany as a youth and also became familiar with the work of Count Ferdinand von Zeppelin.</a:t>
            </a:r>
          </a:p>
          <a:p>
            <a:pPr eaLnBrk="1" hangingPunct="1">
              <a:lnSpc>
                <a:spcPct val="80000"/>
              </a:lnSpc>
            </a:pPr>
            <a:r>
              <a:rPr lang="en-US" sz="800" smtClean="0"/>
              <a:t>He graduated from the Petrograd Naval College and studied engineering in Paris and Kiev. In 1909, he returned to Paris, then the aeronautical center of Europe, to learn about the fledgling science. While there, he became acquainted with some of the men who would become well known in the field of aviation. Against their advice, Sikorsky decided to build a helicopter. He purchased a 25-horsepower (18.6-kilowatt) Anzani engine and returned to Kiev to begin building a rotary-wing aircraft. The helicopter failed, as did its successor due to a lack of power and understanding of the aerodynamics of vertical flight. Undeterred, Sikorsky turned his attention to fixed-wing aircraft. </a:t>
            </a:r>
          </a:p>
          <a:p>
            <a:pPr eaLnBrk="1" hangingPunct="1">
              <a:lnSpc>
                <a:spcPct val="80000"/>
              </a:lnSpc>
            </a:pPr>
            <a:r>
              <a:rPr lang="en-US" sz="800" smtClean="0"/>
              <a:t>His first fixed-wing plane, the S-1 failed, because its 15-horsepower (11.2-kilowatt) engine was inadequate. His second plane, the S-2 was a success. His fifth plane, the S-5, won him national recognition. With its 50-horsepower (37.3-kilowatt) engine, he could stay aloft for more than an hour, reach heights of 1,500 feet (457 meters), and make short trips. He also earned license number 64 from the Fédération Aéronautique Internationale. His S-6-A received the highest award at the 1912 Moscow Aviation Exhibition, and later that year, won first prize in the military competition at Petrograd. Sikorsky also began supplying aircraft to the Russian army.</a:t>
            </a:r>
          </a:p>
          <a:p>
            <a:pPr eaLnBrk="1" hangingPunct="1">
              <a:lnSpc>
                <a:spcPct val="80000"/>
              </a:lnSpc>
            </a:pPr>
            <a:r>
              <a:rPr lang="en-US" sz="800" smtClean="0"/>
              <a:t/>
            </a:r>
            <a:br>
              <a:rPr lang="en-US" sz="800" smtClean="0"/>
            </a:br>
            <a:r>
              <a:rPr lang="en-US" sz="800" smtClean="0"/>
              <a:t>His next step, which came about as a result of a mosquito-clogged carburetor and subsequent engine failure, was to design and build the world's first four-engine plane. "Le Grand," featured innovations such as an enclosed cabin, a lavatory, upholstered chairs, and an exterior catwalk atop the fuselage where passengers could get some fresh air. His next plane was the even larger Ilia Mourometz, which was used as a bomber during World War I. </a:t>
            </a:r>
          </a:p>
          <a:p>
            <a:pPr eaLnBrk="1" hangingPunct="1">
              <a:lnSpc>
                <a:spcPct val="80000"/>
              </a:lnSpc>
            </a:pPr>
            <a:r>
              <a:rPr lang="en-US" sz="800" smtClean="0"/>
              <a:t>The Russian Revolution ended Sikorsky's career in Russia. He immigrated to France where he was commissioned to build a bomber for Allied service. But the war ended and Sikorsky, after searching in vain for a position in French aviation, immigrated to the United States in 1919. After a few years in the United States, Sikorsky established his own company, the Sikorsky Aero Engineering Corporation. By 1929, the company was producing the S-38 twin-engine amphibians. In 1931, the first S-40, the 'American Clipper,' rolled off the assembly line. In the following years, his planes set new records for altitude, speed, and payload. </a:t>
            </a:r>
          </a:p>
          <a:p>
            <a:pPr eaLnBrk="1" hangingPunct="1">
              <a:lnSpc>
                <a:spcPct val="80000"/>
              </a:lnSpc>
            </a:pPr>
            <a:r>
              <a:rPr lang="en-US" sz="800" smtClean="0"/>
              <a:t>He made his most important contributions, however, in the area of helicopter design. His VS-300, first built and flown in 1939, became America's first successful helicopter and introduced a new mode of military and commercial transportation. On May 6, 1941, in an improved version, he established an international endurance record of 1 hour 32.4 seconds.</a:t>
            </a:r>
          </a:p>
          <a:p>
            <a:pPr eaLnBrk="1" hangingPunct="1">
              <a:lnSpc>
                <a:spcPct val="80000"/>
              </a:lnSpc>
            </a:pPr>
            <a:r>
              <a:rPr lang="en-US" sz="800" smtClean="0"/>
              <a:t>Sikorsky stayed active in his company until his death on October 26, 1972.</a:t>
            </a:r>
          </a:p>
          <a:p>
            <a:pPr eaLnBrk="1" hangingPunct="1">
              <a:lnSpc>
                <a:spcPct val="80000"/>
              </a:lnSpc>
            </a:pPr>
            <a:r>
              <a:rPr lang="en-US" smtClean="0"/>
              <a:t>Russian-born helicopter pioneer Igor Sikorksky is long dead, but helicopters bearing his name still fly the skies. A subsidiary of United Technologies, Sikorsky Aircraft's military helicopters include the Black Hawk, used for troop assault, combat support, special operations, and medevac operations; and the Seahawk, used for submarine hunting, missile targeting, anti-surface ship warfare, and search and rescue. The company had been developing (with Boeing) the Comanche attack/scout helicopter, designed to utilize stealth technology (unlike Boeing's Apache), but the program was cancelled by the Army. Civil products include the S-76 and S-92, which are used for rescue, offshore oil, hospital, and corporate use. </a:t>
            </a:r>
            <a:endParaRPr lang="en-US" sz="800" smtClean="0"/>
          </a:p>
          <a:p>
            <a:pPr eaLnBrk="1" hangingPunct="1">
              <a:lnSpc>
                <a:spcPct val="80000"/>
              </a:lnSpc>
            </a:pPr>
            <a:r>
              <a:rPr lang="en-US" sz="800" smtClean="0"/>
              <a:t> </a:t>
            </a:r>
          </a:p>
        </p:txBody>
      </p:sp>
    </p:spTree>
    <p:extLst>
      <p:ext uri="{BB962C8B-B14F-4D97-AF65-F5344CB8AC3E}">
        <p14:creationId xmlns:p14="http://schemas.microsoft.com/office/powerpoint/2010/main" val="3799942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AFC3E9-1341-4280-A03C-191C430DD1D6}" type="slidenum">
              <a:rPr lang="en-US" smtClean="0"/>
              <a:pPr/>
              <a:t>24</a:t>
            </a:fld>
            <a:endParaRPr lang="en-US" smtClean="0"/>
          </a:p>
        </p:txBody>
      </p:sp>
    </p:spTree>
    <p:extLst>
      <p:ext uri="{BB962C8B-B14F-4D97-AF65-F5344CB8AC3E}">
        <p14:creationId xmlns:p14="http://schemas.microsoft.com/office/powerpoint/2010/main" val="2985992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E00AD2-8B46-4933-8D52-EB7F29F152AE}" type="slidenum">
              <a:rPr lang="en-US" smtClean="0"/>
              <a:pPr/>
              <a:t>25</a:t>
            </a:fld>
            <a:endParaRPr lang="en-US" smtClean="0"/>
          </a:p>
        </p:txBody>
      </p:sp>
    </p:spTree>
    <p:extLst>
      <p:ext uri="{BB962C8B-B14F-4D97-AF65-F5344CB8AC3E}">
        <p14:creationId xmlns:p14="http://schemas.microsoft.com/office/powerpoint/2010/main" val="859905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695A23-E13B-42BF-80CA-D4FAF5A23172}"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Born in Kiev, Russia, on May 25, 1889, Igor (Ivan) Sikorsky developed an early interest in aviation. He learned of the Wright brothers during a trip to Germany as a youth and also became familiar with the work of Count Ferdinand von Zeppelin.</a:t>
            </a:r>
          </a:p>
          <a:p>
            <a:pPr eaLnBrk="1" hangingPunct="1">
              <a:lnSpc>
                <a:spcPct val="80000"/>
              </a:lnSpc>
            </a:pPr>
            <a:r>
              <a:rPr lang="en-US" sz="800" smtClean="0"/>
              <a:t>He graduated from the Petrograd Naval College and studied engineering in Paris and Kiev. In 1909, he returned to Paris, then the aeronautical center of Europe, to learn about the fledgling science. While there, he became acquainted with some of the men who would become well known in the field of aviation. Against their advice, Sikorsky decided to build a helicopter. He purchased a 25-horsepower (18.6-kilowatt) Anzani engine and returned to Kiev to begin building a rotary-wing aircraft. The helicopter failed, as did its successor due to a lack of power and understanding of the aerodynamics of vertical flight. Undeterred, Sikorsky turned his attention to fixed-wing aircraft. </a:t>
            </a:r>
          </a:p>
          <a:p>
            <a:pPr eaLnBrk="1" hangingPunct="1">
              <a:lnSpc>
                <a:spcPct val="80000"/>
              </a:lnSpc>
            </a:pPr>
            <a:r>
              <a:rPr lang="en-US" sz="800" smtClean="0"/>
              <a:t>His first fixed-wing plane, the S-1 failed, because its 15-horsepower (11.2-kilowatt) engine was inadequate. His second plane, the S-2 was a success. His fifth plane, the S-5, won him national recognition. With its 50-horsepower (37.3-kilowatt) engine, he could stay aloft for more than an hour, reach heights of 1,500 feet (457 meters), and make short trips. He also earned license number 64 from the Fédération Aéronautique Internationale. His S-6-A received the highest award at the 1912 Moscow Aviation Exhibition, and later that year, won first prize in the military competition at Petrograd. Sikorsky also began supplying aircraft to the Russian army.</a:t>
            </a:r>
          </a:p>
          <a:p>
            <a:pPr eaLnBrk="1" hangingPunct="1">
              <a:lnSpc>
                <a:spcPct val="80000"/>
              </a:lnSpc>
            </a:pPr>
            <a:r>
              <a:rPr lang="en-US" sz="800" smtClean="0"/>
              <a:t/>
            </a:r>
            <a:br>
              <a:rPr lang="en-US" sz="800" smtClean="0"/>
            </a:br>
            <a:r>
              <a:rPr lang="en-US" sz="800" smtClean="0"/>
              <a:t>His next step, which came about as a result of a mosquito-clogged carburetor and subsequent engine failure, was to design and build the world's first four-engine plane. "Le Grand," featured innovations such as an enclosed cabin, a lavatory, upholstered chairs, and an exterior catwalk atop the fuselage where passengers could get some fresh air. His next plane was the even larger Ilia Mourometz, which was used as a bomber during World War I. </a:t>
            </a:r>
          </a:p>
          <a:p>
            <a:pPr eaLnBrk="1" hangingPunct="1">
              <a:lnSpc>
                <a:spcPct val="80000"/>
              </a:lnSpc>
            </a:pPr>
            <a:r>
              <a:rPr lang="en-US" sz="800" smtClean="0"/>
              <a:t>The Russian Revolution ended Sikorsky's career in Russia. He immigrated to France where he was commissioned to build a bomber for Allied service. But the war ended and Sikorsky, after searching in vain for a position in French aviation, immigrated to the United States in 1919. After a few years in the United States, Sikorsky established his own company, the Sikorsky Aero Engineering Corporation. By 1929, the company was producing the S-38 twin-engine amphibians. In 1931, the first S-40, the 'American Clipper,' rolled off the assembly line. In the following years, his planes set new records for altitude, speed, and payload. </a:t>
            </a:r>
          </a:p>
          <a:p>
            <a:pPr eaLnBrk="1" hangingPunct="1">
              <a:lnSpc>
                <a:spcPct val="80000"/>
              </a:lnSpc>
            </a:pPr>
            <a:r>
              <a:rPr lang="en-US" sz="800" smtClean="0"/>
              <a:t>He made his most important contributions, however, in the area of helicopter design. His VS-300, first built and flown in 1939, became America's first successful helicopter and introduced a new mode of military and commercial transportation. On May 6, 1941, in an improved version, he established an international endurance record of 1 hour 32.4 seconds.</a:t>
            </a:r>
          </a:p>
          <a:p>
            <a:pPr eaLnBrk="1" hangingPunct="1">
              <a:lnSpc>
                <a:spcPct val="80000"/>
              </a:lnSpc>
            </a:pPr>
            <a:r>
              <a:rPr lang="en-US" sz="800" smtClean="0"/>
              <a:t>Sikorsky stayed active in his company until his death on October 26, 1972.</a:t>
            </a:r>
          </a:p>
          <a:p>
            <a:pPr eaLnBrk="1" hangingPunct="1">
              <a:lnSpc>
                <a:spcPct val="80000"/>
              </a:lnSpc>
            </a:pPr>
            <a:r>
              <a:rPr lang="en-US" smtClean="0"/>
              <a:t>Russian-born helicopter pioneer Igor Sikorksky is long dead, but helicopters bearing his name still fly the skies. A subsidiary of United Technologies, Sikorsky Aircraft's military helicopters include the Black Hawk, used for troop assault, combat support, special operations, and medevac operations; and the Seahawk, used for submarine hunting, missile targeting, anti-surface ship warfare, and search and rescue. The company had been developing (with Boeing) the Comanche attack/scout helicopter, designed to utilize stealth technology (unlike Boeing's Apache), but the program was cancelled by the Army. Civil products include the S-76 and S-92, which are used for rescue, offshore oil, hospital, and corporate use. </a:t>
            </a:r>
            <a:endParaRPr lang="en-US" sz="800" smtClean="0"/>
          </a:p>
          <a:p>
            <a:pPr eaLnBrk="1" hangingPunct="1">
              <a:lnSpc>
                <a:spcPct val="80000"/>
              </a:lnSpc>
            </a:pPr>
            <a:r>
              <a:rPr lang="en-US" sz="800" smtClean="0"/>
              <a:t> </a:t>
            </a:r>
          </a:p>
        </p:txBody>
      </p:sp>
    </p:spTree>
    <p:extLst>
      <p:ext uri="{BB962C8B-B14F-4D97-AF65-F5344CB8AC3E}">
        <p14:creationId xmlns:p14="http://schemas.microsoft.com/office/powerpoint/2010/main" val="2213104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C59C03-F8F9-4A0C-9B7F-6A043628A311}" type="slidenum">
              <a:rPr lang="en-US" smtClean="0"/>
              <a:pPr/>
              <a:t>27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Rumpler Taube</a:t>
            </a:r>
            <a:r>
              <a:rPr lang="en-US" smtClean="0"/>
              <a:t> is a pre-</a:t>
            </a:r>
            <a:r>
              <a:rPr lang="en-US" smtClean="0">
                <a:hlinkClick r:id="rId3" tooltip="World War I"/>
              </a:rPr>
              <a:t>World War I</a:t>
            </a:r>
            <a:r>
              <a:rPr lang="en-US" smtClean="0"/>
              <a:t> </a:t>
            </a:r>
            <a:r>
              <a:rPr lang="en-US" smtClean="0">
                <a:hlinkClick r:id="rId4" tooltip="Monoplane"/>
              </a:rPr>
              <a:t>monoplane</a:t>
            </a:r>
            <a:r>
              <a:rPr lang="en-US" smtClean="0"/>
              <a:t> aircraft, and the first mass produced military plane in </a:t>
            </a:r>
            <a:r>
              <a:rPr lang="en-US" smtClean="0">
                <a:hlinkClick r:id="rId5" tooltip="Germany"/>
              </a:rPr>
              <a:t>Germany</a:t>
            </a:r>
            <a:r>
              <a:rPr lang="en-US" smtClean="0"/>
              <a:t>. Being the Germans' first practical military plane, it was used for all common military aircraft applications, including as a </a:t>
            </a:r>
            <a:r>
              <a:rPr lang="en-US" smtClean="0">
                <a:hlinkClick r:id="rId6" tooltip="Fighter aircraft"/>
              </a:rPr>
              <a:t>fighter</a:t>
            </a:r>
            <a:r>
              <a:rPr lang="en-US" smtClean="0"/>
              <a:t>, </a:t>
            </a:r>
            <a:r>
              <a:rPr lang="en-US" smtClean="0">
                <a:hlinkClick r:id="rId7" tooltip="Bomber"/>
              </a:rPr>
              <a:t>bomber</a:t>
            </a:r>
            <a:r>
              <a:rPr lang="en-US" smtClean="0"/>
              <a:t>, </a:t>
            </a:r>
            <a:r>
              <a:rPr lang="en-US" smtClean="0">
                <a:hlinkClick r:id="rId8" tooltip="Surveillance aircraft"/>
              </a:rPr>
              <a:t>surveillance plane</a:t>
            </a:r>
            <a:r>
              <a:rPr lang="en-US" smtClean="0"/>
              <a:t> and </a:t>
            </a:r>
            <a:r>
              <a:rPr lang="en-US" smtClean="0">
                <a:hlinkClick r:id="rId9" tooltip="Trainer (aircraft)"/>
              </a:rPr>
              <a:t>trainer</a:t>
            </a:r>
            <a:r>
              <a:rPr lang="en-US" smtClean="0"/>
              <a:t> from its first flight in </a:t>
            </a:r>
            <a:r>
              <a:rPr lang="en-US" smtClean="0">
                <a:hlinkClick r:id="rId10" tooltip="1910"/>
              </a:rPr>
              <a:t>1910</a:t>
            </a:r>
            <a:r>
              <a:rPr lang="en-US" smtClean="0"/>
              <a:t> until the beginning of World War I. Due to the rapid advancement of </a:t>
            </a:r>
            <a:r>
              <a:rPr lang="en-US" smtClean="0">
                <a:hlinkClick r:id="rId11" tooltip="Aviation"/>
              </a:rPr>
              <a:t>aviation</a:t>
            </a:r>
            <a:r>
              <a:rPr lang="en-US" smtClean="0"/>
              <a:t> during the war, the design was obsolete by </a:t>
            </a:r>
            <a:r>
              <a:rPr lang="en-US" smtClean="0">
                <a:hlinkClick r:id="rId12" tooltip="1914"/>
              </a:rPr>
              <a:t>1914</a:t>
            </a:r>
            <a:r>
              <a:rPr lang="en-US" smtClean="0"/>
              <a:t>. Despite its name, the </a:t>
            </a:r>
            <a:r>
              <a:rPr lang="en-US" i="1" smtClean="0"/>
              <a:t>Taube</a:t>
            </a:r>
            <a:r>
              <a:rPr lang="en-US" smtClean="0"/>
              <a:t> (German: dove) was not modeled after a bird, but after the </a:t>
            </a:r>
            <a:r>
              <a:rPr lang="en-US" smtClean="0">
                <a:hlinkClick r:id="rId13" tooltip="Cucurbitaceae"/>
              </a:rPr>
              <a:t>Zanonia macrocarpa</a:t>
            </a:r>
            <a:r>
              <a:rPr lang="en-US" smtClean="0"/>
              <a:t> seeds, which glide to the ground in a slow spin induced by a single wing. Similar wing shapes have also been used by </a:t>
            </a:r>
            <a:r>
              <a:rPr lang="en-US" smtClean="0">
                <a:hlinkClick r:id="rId14" tooltip="Karl Jatho"/>
              </a:rPr>
              <a:t>Karl Jatho</a:t>
            </a:r>
            <a:r>
              <a:rPr lang="en-US" smtClean="0"/>
              <a:t>. While Etrich had tried to build a flying wing aircraft based on the Zanonia wing shape, the conventional </a:t>
            </a:r>
            <a:r>
              <a:rPr lang="en-US" i="1" smtClean="0"/>
              <a:t>Taube</a:t>
            </a:r>
            <a:r>
              <a:rPr lang="en-US" smtClean="0"/>
              <a:t> was much more successful.</a:t>
            </a:r>
          </a:p>
          <a:p>
            <a:pPr eaLnBrk="1" hangingPunct="1"/>
            <a:r>
              <a:rPr lang="en-US" smtClean="0"/>
              <a:t>Most notably, the plane did not have </a:t>
            </a:r>
            <a:r>
              <a:rPr lang="en-US" smtClean="0">
                <a:hlinkClick r:id="rId15" tooltip="Aileron"/>
              </a:rPr>
              <a:t>ailerons</a:t>
            </a:r>
            <a:r>
              <a:rPr lang="en-US" smtClean="0"/>
              <a:t> in the wings. Instead, the pilot turned the plane by </a:t>
            </a:r>
            <a:r>
              <a:rPr lang="en-US" smtClean="0">
                <a:hlinkClick r:id="rId16" tooltip="Wing warping"/>
              </a:rPr>
              <a:t>warping the wings</a:t>
            </a:r>
            <a:r>
              <a:rPr lang="en-US" smtClean="0"/>
              <a:t> (effectively providing the same functionality as ailerons) and using the </a:t>
            </a:r>
            <a:r>
              <a:rPr lang="en-US" smtClean="0">
                <a:hlinkClick r:id="rId17" tooltip="Elevator (aircraft)"/>
              </a:rPr>
              <a:t>elevators</a:t>
            </a:r>
            <a:r>
              <a:rPr lang="en-US" smtClean="0"/>
              <a:t> at the rear of the tail.</a:t>
            </a:r>
          </a:p>
        </p:txBody>
      </p:sp>
    </p:spTree>
    <p:extLst>
      <p:ext uri="{BB962C8B-B14F-4D97-AF65-F5344CB8AC3E}">
        <p14:creationId xmlns:p14="http://schemas.microsoft.com/office/powerpoint/2010/main" val="2521281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3B8DDC-E583-40F7-BD6A-51605D4FFCE3}" type="slidenum">
              <a:rPr lang="en-US" smtClean="0"/>
              <a:pPr/>
              <a:t>28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Rumpler Taube</a:t>
            </a:r>
            <a:r>
              <a:rPr lang="en-US" smtClean="0"/>
              <a:t> is a pre-</a:t>
            </a:r>
            <a:r>
              <a:rPr lang="en-US" smtClean="0">
                <a:hlinkClick r:id="rId3" tooltip="World War I"/>
              </a:rPr>
              <a:t>World War I</a:t>
            </a:r>
            <a:r>
              <a:rPr lang="en-US" smtClean="0"/>
              <a:t> </a:t>
            </a:r>
            <a:r>
              <a:rPr lang="en-US" smtClean="0">
                <a:hlinkClick r:id="rId4" tooltip="Monoplane"/>
              </a:rPr>
              <a:t>monoplane</a:t>
            </a:r>
            <a:r>
              <a:rPr lang="en-US" smtClean="0"/>
              <a:t> aircraft, and the first mass produced military plane in </a:t>
            </a:r>
            <a:r>
              <a:rPr lang="en-US" smtClean="0">
                <a:hlinkClick r:id="rId5" tooltip="Germany"/>
              </a:rPr>
              <a:t>Germany</a:t>
            </a:r>
            <a:r>
              <a:rPr lang="en-US" smtClean="0"/>
              <a:t>. Being the Germans' first practical military plane, it was used for all common military aircraft applications, including as a </a:t>
            </a:r>
            <a:r>
              <a:rPr lang="en-US" smtClean="0">
                <a:hlinkClick r:id="rId6" tooltip="Fighter aircraft"/>
              </a:rPr>
              <a:t>fighter</a:t>
            </a:r>
            <a:r>
              <a:rPr lang="en-US" smtClean="0"/>
              <a:t>, </a:t>
            </a:r>
            <a:r>
              <a:rPr lang="en-US" smtClean="0">
                <a:hlinkClick r:id="rId7" tooltip="Bomber"/>
              </a:rPr>
              <a:t>bomber</a:t>
            </a:r>
            <a:r>
              <a:rPr lang="en-US" smtClean="0"/>
              <a:t>, </a:t>
            </a:r>
            <a:r>
              <a:rPr lang="en-US" smtClean="0">
                <a:hlinkClick r:id="rId8" tooltip="Surveillance aircraft"/>
              </a:rPr>
              <a:t>surveillance plane</a:t>
            </a:r>
            <a:r>
              <a:rPr lang="en-US" smtClean="0"/>
              <a:t> and </a:t>
            </a:r>
            <a:r>
              <a:rPr lang="en-US" smtClean="0">
                <a:hlinkClick r:id="rId9" tooltip="Trainer (aircraft)"/>
              </a:rPr>
              <a:t>trainer</a:t>
            </a:r>
            <a:r>
              <a:rPr lang="en-US" smtClean="0"/>
              <a:t> from its first flight in </a:t>
            </a:r>
            <a:r>
              <a:rPr lang="en-US" smtClean="0">
                <a:hlinkClick r:id="rId10" tooltip="1910"/>
              </a:rPr>
              <a:t>1910</a:t>
            </a:r>
            <a:r>
              <a:rPr lang="en-US" smtClean="0"/>
              <a:t> until the beginning of World War I. Due to the rapid advancement of </a:t>
            </a:r>
            <a:r>
              <a:rPr lang="en-US" smtClean="0">
                <a:hlinkClick r:id="rId11" tooltip="Aviation"/>
              </a:rPr>
              <a:t>aviation</a:t>
            </a:r>
            <a:r>
              <a:rPr lang="en-US" smtClean="0"/>
              <a:t> during the war, the design was obsolete by </a:t>
            </a:r>
            <a:r>
              <a:rPr lang="en-US" smtClean="0">
                <a:hlinkClick r:id="rId12" tooltip="1914"/>
              </a:rPr>
              <a:t>1914</a:t>
            </a:r>
            <a:r>
              <a:rPr lang="en-US" smtClean="0"/>
              <a:t>. Despite its name, the </a:t>
            </a:r>
            <a:r>
              <a:rPr lang="en-US" i="1" smtClean="0"/>
              <a:t>Taube</a:t>
            </a:r>
            <a:r>
              <a:rPr lang="en-US" smtClean="0"/>
              <a:t> (German: dove) was not modeled after a bird, but after the </a:t>
            </a:r>
            <a:r>
              <a:rPr lang="en-US" smtClean="0">
                <a:hlinkClick r:id="rId13" tooltip="Cucurbitaceae"/>
              </a:rPr>
              <a:t>Zanonia macrocarpa</a:t>
            </a:r>
            <a:r>
              <a:rPr lang="en-US" smtClean="0"/>
              <a:t> seeds, which glide to the ground in a slow spin induced by a single wing. Similar wing shapes have also been used by </a:t>
            </a:r>
            <a:r>
              <a:rPr lang="en-US" smtClean="0">
                <a:hlinkClick r:id="rId14" tooltip="Karl Jatho"/>
              </a:rPr>
              <a:t>Karl Jatho</a:t>
            </a:r>
            <a:r>
              <a:rPr lang="en-US" smtClean="0"/>
              <a:t>. While Etrich had tried to build a flying wing aircraft based on the Zanonia wing shape, the conventional </a:t>
            </a:r>
            <a:r>
              <a:rPr lang="en-US" i="1" smtClean="0"/>
              <a:t>Taube</a:t>
            </a:r>
            <a:r>
              <a:rPr lang="en-US" smtClean="0"/>
              <a:t> was much more successful.</a:t>
            </a:r>
          </a:p>
          <a:p>
            <a:pPr eaLnBrk="1" hangingPunct="1"/>
            <a:r>
              <a:rPr lang="en-US" smtClean="0"/>
              <a:t>Most notably, the plane did not have </a:t>
            </a:r>
            <a:r>
              <a:rPr lang="en-US" smtClean="0">
                <a:hlinkClick r:id="rId15" tooltip="Aileron"/>
              </a:rPr>
              <a:t>ailerons</a:t>
            </a:r>
            <a:r>
              <a:rPr lang="en-US" smtClean="0"/>
              <a:t> in the wings. Instead, the pilot turned the plane by </a:t>
            </a:r>
            <a:r>
              <a:rPr lang="en-US" smtClean="0">
                <a:hlinkClick r:id="rId16" tooltip="Wing warping"/>
              </a:rPr>
              <a:t>warping the wings</a:t>
            </a:r>
            <a:r>
              <a:rPr lang="en-US" smtClean="0"/>
              <a:t> (effectively providing the same functionality as ailerons) and using the </a:t>
            </a:r>
            <a:r>
              <a:rPr lang="en-US" smtClean="0">
                <a:hlinkClick r:id="rId17" tooltip="Elevator (aircraft)"/>
              </a:rPr>
              <a:t>elevators</a:t>
            </a:r>
            <a:r>
              <a:rPr lang="en-US" smtClean="0"/>
              <a:t> at the rear of the tail.</a:t>
            </a:r>
          </a:p>
        </p:txBody>
      </p:sp>
    </p:spTree>
    <p:extLst>
      <p:ext uri="{BB962C8B-B14F-4D97-AF65-F5344CB8AC3E}">
        <p14:creationId xmlns:p14="http://schemas.microsoft.com/office/powerpoint/2010/main" val="2974652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240F07-8B88-4B6D-9CEA-83289819B8AA}" type="slidenum">
              <a:rPr lang="en-US" smtClean="0"/>
              <a:pPr/>
              <a:t>29</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Rumpler Taube</a:t>
            </a:r>
            <a:r>
              <a:rPr lang="en-US" smtClean="0"/>
              <a:t> is a pre-</a:t>
            </a:r>
            <a:r>
              <a:rPr lang="en-US" smtClean="0">
                <a:hlinkClick r:id="rId3" tooltip="World War I"/>
              </a:rPr>
              <a:t>World War I</a:t>
            </a:r>
            <a:r>
              <a:rPr lang="en-US" smtClean="0"/>
              <a:t> </a:t>
            </a:r>
            <a:r>
              <a:rPr lang="en-US" smtClean="0">
                <a:hlinkClick r:id="rId4" tooltip="Monoplane"/>
              </a:rPr>
              <a:t>monoplane</a:t>
            </a:r>
            <a:r>
              <a:rPr lang="en-US" smtClean="0"/>
              <a:t> aircraft, and the first mass produced military plane in </a:t>
            </a:r>
            <a:r>
              <a:rPr lang="en-US" smtClean="0">
                <a:hlinkClick r:id="rId5" tooltip="Germany"/>
              </a:rPr>
              <a:t>Germany</a:t>
            </a:r>
            <a:r>
              <a:rPr lang="en-US" smtClean="0"/>
              <a:t>. Being the Germans' first practical military plane, it was used for all common military aircraft applications, including as a </a:t>
            </a:r>
            <a:r>
              <a:rPr lang="en-US" smtClean="0">
                <a:hlinkClick r:id="rId6" tooltip="Fighter aircraft"/>
              </a:rPr>
              <a:t>fighter</a:t>
            </a:r>
            <a:r>
              <a:rPr lang="en-US" smtClean="0"/>
              <a:t>, </a:t>
            </a:r>
            <a:r>
              <a:rPr lang="en-US" smtClean="0">
                <a:hlinkClick r:id="rId7" tooltip="Bomber"/>
              </a:rPr>
              <a:t>bomber</a:t>
            </a:r>
            <a:r>
              <a:rPr lang="en-US" smtClean="0"/>
              <a:t>, </a:t>
            </a:r>
            <a:r>
              <a:rPr lang="en-US" smtClean="0">
                <a:hlinkClick r:id="rId8" tooltip="Surveillance aircraft"/>
              </a:rPr>
              <a:t>surveillance plane</a:t>
            </a:r>
            <a:r>
              <a:rPr lang="en-US" smtClean="0"/>
              <a:t> and </a:t>
            </a:r>
            <a:r>
              <a:rPr lang="en-US" smtClean="0">
                <a:hlinkClick r:id="rId9" tooltip="Trainer (aircraft)"/>
              </a:rPr>
              <a:t>trainer</a:t>
            </a:r>
            <a:r>
              <a:rPr lang="en-US" smtClean="0"/>
              <a:t> from its first flight in </a:t>
            </a:r>
            <a:r>
              <a:rPr lang="en-US" smtClean="0">
                <a:hlinkClick r:id="rId10" tooltip="1910"/>
              </a:rPr>
              <a:t>1910</a:t>
            </a:r>
            <a:r>
              <a:rPr lang="en-US" smtClean="0"/>
              <a:t> until the beginning of World War I. Due to the rapid advancement of </a:t>
            </a:r>
            <a:r>
              <a:rPr lang="en-US" smtClean="0">
                <a:hlinkClick r:id="rId11" tooltip="Aviation"/>
              </a:rPr>
              <a:t>aviation</a:t>
            </a:r>
            <a:r>
              <a:rPr lang="en-US" smtClean="0"/>
              <a:t> during the war, the design was obsolete by </a:t>
            </a:r>
            <a:r>
              <a:rPr lang="en-US" smtClean="0">
                <a:hlinkClick r:id="rId12" tooltip="1914"/>
              </a:rPr>
              <a:t>1914</a:t>
            </a:r>
            <a:r>
              <a:rPr lang="en-US" smtClean="0"/>
              <a:t>. Despite its name, the </a:t>
            </a:r>
            <a:r>
              <a:rPr lang="en-US" i="1" smtClean="0"/>
              <a:t>Taube</a:t>
            </a:r>
            <a:r>
              <a:rPr lang="en-US" smtClean="0"/>
              <a:t> (German: dove) was not modeled after a bird, but after the </a:t>
            </a:r>
            <a:r>
              <a:rPr lang="en-US" smtClean="0">
                <a:hlinkClick r:id="rId13" tooltip="Cucurbitaceae"/>
              </a:rPr>
              <a:t>Zanonia macrocarpa</a:t>
            </a:r>
            <a:r>
              <a:rPr lang="en-US" smtClean="0"/>
              <a:t> seeds, which glide to the ground in a slow spin induced by a single wing. Similar wing shapes have also been used by </a:t>
            </a:r>
            <a:r>
              <a:rPr lang="en-US" smtClean="0">
                <a:hlinkClick r:id="rId14" tooltip="Karl Jatho"/>
              </a:rPr>
              <a:t>Karl Jatho</a:t>
            </a:r>
            <a:r>
              <a:rPr lang="en-US" smtClean="0"/>
              <a:t>. While Etrich had tried to build a flying wing aircraft based on the Zanonia wing shape, the conventional </a:t>
            </a:r>
            <a:r>
              <a:rPr lang="en-US" i="1" smtClean="0"/>
              <a:t>Taube</a:t>
            </a:r>
            <a:r>
              <a:rPr lang="en-US" smtClean="0"/>
              <a:t> was much more successful.</a:t>
            </a:r>
          </a:p>
          <a:p>
            <a:pPr eaLnBrk="1" hangingPunct="1"/>
            <a:r>
              <a:rPr lang="en-US" smtClean="0"/>
              <a:t>Most notably, the plane did not have </a:t>
            </a:r>
            <a:r>
              <a:rPr lang="en-US" smtClean="0">
                <a:hlinkClick r:id="rId15" tooltip="Aileron"/>
              </a:rPr>
              <a:t>ailerons</a:t>
            </a:r>
            <a:r>
              <a:rPr lang="en-US" smtClean="0"/>
              <a:t> in the wings. Instead, the pilot turned the plane by </a:t>
            </a:r>
            <a:r>
              <a:rPr lang="en-US" smtClean="0">
                <a:hlinkClick r:id="rId16" tooltip="Wing warping"/>
              </a:rPr>
              <a:t>warping the wings</a:t>
            </a:r>
            <a:r>
              <a:rPr lang="en-US" smtClean="0"/>
              <a:t> (effectively providing the same functionality as ailerons) and using the </a:t>
            </a:r>
            <a:r>
              <a:rPr lang="en-US" smtClean="0">
                <a:hlinkClick r:id="rId17" tooltip="Elevator (aircraft)"/>
              </a:rPr>
              <a:t>elevators</a:t>
            </a:r>
            <a:r>
              <a:rPr lang="en-US" smtClean="0"/>
              <a:t> at the rear of the tail.</a:t>
            </a:r>
          </a:p>
        </p:txBody>
      </p:sp>
    </p:spTree>
    <p:extLst>
      <p:ext uri="{BB962C8B-B14F-4D97-AF65-F5344CB8AC3E}">
        <p14:creationId xmlns:p14="http://schemas.microsoft.com/office/powerpoint/2010/main" val="319552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8AC984-A4F1-4160-823F-996695CDE656}" type="slidenum">
              <a:rPr lang="en-US" smtClean="0"/>
              <a:pPr/>
              <a:t>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http://invention.psychology.msstate.edu/</a:t>
            </a:r>
          </a:p>
          <a:p>
            <a:pPr eaLnBrk="1" hangingPunct="1">
              <a:lnSpc>
                <a:spcPct val="80000"/>
              </a:lnSpc>
            </a:pPr>
            <a:r>
              <a:rPr lang="en-US" sz="800" b="1" i="1" smtClean="0"/>
              <a:t>Octave Chanute - </a:t>
            </a:r>
            <a:r>
              <a:rPr lang="en-US" sz="800" b="1" smtClean="0"/>
              <a:t>this Chicago engineer was the 'elder statesman' of aeronautical experiments in 1900. His glider experiments at Miller Beach in 1896 produced the most influential and significant glider of the pre-Wright era.</a:t>
            </a:r>
          </a:p>
          <a:p>
            <a:pPr eaLnBrk="1" hangingPunct="1">
              <a:lnSpc>
                <a:spcPct val="80000"/>
              </a:lnSpc>
            </a:pPr>
            <a:r>
              <a:rPr lang="en-US" sz="800" smtClean="0"/>
              <a:t> Octave Chanute was a successful engineer who took up the invention of the airplane as a hobby following his early retirement. His book </a:t>
            </a:r>
            <a:r>
              <a:rPr lang="en-US" sz="800" i="1" smtClean="0"/>
              <a:t>Progress in Flying Machines</a:t>
            </a:r>
            <a:r>
              <a:rPr lang="en-US" sz="800" smtClean="0"/>
              <a:t> was a useful compendium of information about heavier-than-air flight that was widely read and respected. Chanute sponsored the construction of several craft -- the most successful was the Herring/Chanute biplane glider that formed the basis of the Wright biplane design. Chanute was also a tireless international promoter of airplane development, sharing news from around the globe with interested inventors. His correspondence and association with the Wright brothers played an important role in their ultimate success, perhaps more for his encouragement than for technical matters. He visited the Wright camp at Kitty Hawk in 1902 and 1903, and saw the powered flyer take to the air in 1904.</a:t>
            </a:r>
            <a:br>
              <a:rPr lang="en-US" sz="800" smtClean="0"/>
            </a:br>
            <a:r>
              <a:rPr lang="en-US" sz="800" smtClean="0"/>
              <a:t>Octave Chanute (pronounced "sha-noot") was born in Paris and came to the United States as a child. He became an outstanding civil engineer and respected scientist who lent his talents to furthering human transportation. He spent most of his adult life as an engineer in the railroad industry, but later gained international fame in the study of aeronautics. He published Progress in Flying Machines in New York in 1894, which summarized and thoroughly analyzed the technical accomplishments of the world's aviation pioneers up to that time. The book became a classic and a guidebook for the efforts of many would-be aviators around the world, including the Wright brothers.</a:t>
            </a:r>
            <a:br>
              <a:rPr lang="en-US" sz="800" smtClean="0"/>
            </a:br>
            <a:r>
              <a:rPr lang="en-US" sz="800" smtClean="0"/>
              <a:t/>
            </a:r>
            <a:br>
              <a:rPr lang="en-US" sz="800" smtClean="0"/>
            </a:br>
            <a:r>
              <a:rPr lang="en-US" sz="800" smtClean="0"/>
              <a:t>Chanute designed and oversaw the construction of several important railroads in this country, as well as the first railroad bridge over the Missouri River and the Union stockyards in Kansas City and Chicago. He had a wide variety of interests and specialties, being an authority in iron bridges, truss construction techniques, and wood preservation.</a:t>
            </a:r>
            <a:br>
              <a:rPr lang="en-US" sz="800" smtClean="0"/>
            </a:br>
            <a:r>
              <a:rPr lang="en-US" sz="800" smtClean="0"/>
              <a:t/>
            </a:r>
            <a:br>
              <a:rPr lang="en-US" sz="800" smtClean="0"/>
            </a:br>
            <a:r>
              <a:rPr lang="en-US" sz="800" smtClean="0"/>
              <a:t>The Wright brothers acknowledged Chanute's key role as a mentor, saying that his research and continual inspiration paved the way for their success. Chanute corresponded with them for many years and even visited their camp at Kitty Hawk during their flight experiments.</a:t>
            </a:r>
            <a:br>
              <a:rPr lang="en-US" sz="800" smtClean="0"/>
            </a:br>
            <a:r>
              <a:rPr lang="en-US" sz="800" smtClean="0"/>
              <a:t/>
            </a:r>
            <a:br>
              <a:rPr lang="en-US" sz="800" smtClean="0"/>
            </a:br>
            <a:r>
              <a:rPr lang="en-US" sz="800" smtClean="0"/>
              <a:t>(To see photographs of the Wright brothers' encampment taken by Chanute himself in 1901 and 1902, visit the Library of Congress online exhibit The Recovered Legacy: Images of the Wright Brothers at Kill Devil Hills.)</a:t>
            </a:r>
            <a:br>
              <a:rPr lang="en-US" sz="800" smtClean="0"/>
            </a:br>
            <a:r>
              <a:rPr lang="en-US" sz="800" smtClean="0"/>
              <a:t/>
            </a:r>
            <a:br>
              <a:rPr lang="en-US" sz="800" smtClean="0"/>
            </a:br>
            <a:r>
              <a:rPr lang="en-US" sz="800" smtClean="0"/>
              <a:t>Chanute was also instrumental in the revival of flight research in Europe in the early twentieth century. His lectures in Paris following the successful flight of the Wright Flyer in the United States served to rekindle the waning interest in flight among many European engineers.</a:t>
            </a:r>
            <a:br>
              <a:rPr lang="en-US" sz="800" smtClean="0"/>
            </a:br>
            <a:r>
              <a:rPr lang="en-US" sz="800" smtClean="0"/>
              <a:t/>
            </a:r>
            <a:br>
              <a:rPr lang="en-US" sz="800" smtClean="0"/>
            </a:br>
            <a:r>
              <a:rPr lang="en-US" sz="800" smtClean="0"/>
              <a:t>Although he never flew, Octave Chanute spent a great deal of his life inspiring others to do so. It has been said that "he caused people to act and things to happen by what he did, what he wrote, what he said." Just months before his death he was still at it, publishing a final treatise, "Recent Progress in Aviation."</a:t>
            </a:r>
            <a:br>
              <a:rPr lang="en-US" sz="800" smtClean="0"/>
            </a:br>
            <a:r>
              <a:rPr lang="en-US" sz="800" smtClean="0"/>
              <a:t/>
            </a:r>
            <a:br>
              <a:rPr lang="en-US" sz="800" smtClean="0"/>
            </a:br>
            <a:r>
              <a:rPr lang="en-US" sz="800" smtClean="0"/>
              <a:t>"Let us hope that the advent of a successful flying machine, now only dimly foreseen and nevertheless thought to be possible, will bring nothing but good into the world; that it shall abridge distance, make all parts of the globe accessible, bring men into closer relation with each other, advance civilization, and hasten the promised era in which there shall be nothing but peace and goodwill among all men."</a:t>
            </a:r>
            <a:br>
              <a:rPr lang="en-US" sz="800" smtClean="0"/>
            </a:br>
            <a:r>
              <a:rPr lang="en-US" sz="800" smtClean="0"/>
              <a:t/>
            </a:r>
            <a:br>
              <a:rPr lang="en-US" sz="800" smtClean="0"/>
            </a:br>
            <a:r>
              <a:rPr lang="en-US" sz="800" smtClean="0"/>
              <a:t>Octave Chanute</a:t>
            </a:r>
            <a:br>
              <a:rPr lang="en-US" sz="800" smtClean="0"/>
            </a:br>
            <a:r>
              <a:rPr lang="en-US" sz="800" smtClean="0"/>
              <a:t>Progress in Flying Machines</a:t>
            </a:r>
            <a:br>
              <a:rPr lang="en-US" sz="800" smtClean="0"/>
            </a:br>
            <a:r>
              <a:rPr lang="en-US" sz="800" smtClean="0"/>
              <a:t>1894  </a:t>
            </a:r>
          </a:p>
          <a:p>
            <a:pPr eaLnBrk="1" hangingPunct="1">
              <a:lnSpc>
                <a:spcPct val="80000"/>
              </a:lnSpc>
            </a:pPr>
            <a:r>
              <a:rPr lang="en-US" sz="800" smtClean="0">
                <a:hlinkClick r:id="rId3"/>
              </a:rPr>
              <a:t> </a:t>
            </a:r>
            <a:endParaRPr lang="en-US" sz="800" b="1" smtClean="0"/>
          </a:p>
          <a:p>
            <a:pPr eaLnBrk="1" hangingPunct="1">
              <a:lnSpc>
                <a:spcPct val="80000"/>
              </a:lnSpc>
            </a:pPr>
            <a:r>
              <a:rPr lang="en-US" sz="800" b="1" smtClean="0"/>
              <a:t>Cody, Samuel Franklin</a:t>
            </a:r>
            <a:r>
              <a:rPr lang="en-US" sz="800" smtClean="0"/>
              <a:t> (1861-1913)</a:t>
            </a:r>
            <a:br>
              <a:rPr lang="en-US" sz="800" smtClean="0"/>
            </a:br>
            <a:endParaRPr lang="en-US" sz="800" smtClean="0"/>
          </a:p>
        </p:txBody>
      </p:sp>
    </p:spTree>
    <p:extLst>
      <p:ext uri="{BB962C8B-B14F-4D97-AF65-F5344CB8AC3E}">
        <p14:creationId xmlns:p14="http://schemas.microsoft.com/office/powerpoint/2010/main" val="3280538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312820-86A5-4A51-A702-0F8FDC477C39}" type="slidenum">
              <a:rPr lang="en-US" smtClean="0"/>
              <a:pPr/>
              <a:t>30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The </a:t>
            </a:r>
            <a:r>
              <a:rPr lang="en-US" sz="1000" b="1" smtClean="0"/>
              <a:t>Aerial Experiment Association</a:t>
            </a:r>
            <a:r>
              <a:rPr lang="en-US" sz="1000" smtClean="0"/>
              <a:t> (AEA) was formed in </a:t>
            </a:r>
            <a:r>
              <a:rPr lang="en-US" sz="1000" smtClean="0">
                <a:hlinkClick r:id="rId3" tooltip="1907 in aviation"/>
              </a:rPr>
              <a:t>1907</a:t>
            </a:r>
            <a:r>
              <a:rPr lang="en-US" sz="1000" smtClean="0"/>
              <a:t> under the tutelage of Dr. </a:t>
            </a:r>
            <a:r>
              <a:rPr lang="en-US" sz="1000" smtClean="0">
                <a:hlinkClick r:id="rId4" tooltip="Alexander Graham Bell"/>
              </a:rPr>
              <a:t>Alexander Graham Bell</a:t>
            </a:r>
            <a:r>
              <a:rPr lang="en-US" sz="1000" smtClean="0"/>
              <a:t>.</a:t>
            </a:r>
          </a:p>
          <a:p>
            <a:pPr eaLnBrk="1" hangingPunct="1">
              <a:lnSpc>
                <a:spcPct val="80000"/>
              </a:lnSpc>
            </a:pPr>
            <a:r>
              <a:rPr lang="en-US" sz="1000" smtClean="0"/>
              <a:t>The AEA came into being when </a:t>
            </a:r>
            <a:r>
              <a:rPr lang="en-US" sz="1000" smtClean="0">
                <a:hlinkClick r:id="rId5" tooltip="John Alexander Douglas McCurdy"/>
              </a:rPr>
              <a:t>John Alexander Douglas McCurdy</a:t>
            </a:r>
            <a:r>
              <a:rPr lang="en-US" sz="1000" smtClean="0"/>
              <a:t> and his friend </a:t>
            </a:r>
            <a:r>
              <a:rPr lang="en-US" sz="1000" smtClean="0">
                <a:hlinkClick r:id="rId6" tooltip="Frederick W. Baldwin"/>
              </a:rPr>
              <a:t>Frederick W. "Casey" Baldwin</a:t>
            </a:r>
            <a:r>
              <a:rPr lang="en-US" sz="1000" smtClean="0"/>
              <a:t>, two young engineers fresh out of the </a:t>
            </a:r>
            <a:r>
              <a:rPr lang="en-US" sz="1000" smtClean="0">
                <a:hlinkClick r:id="rId7" tooltip="University of Toronto"/>
              </a:rPr>
              <a:t>University of Toronto</a:t>
            </a:r>
            <a:r>
              <a:rPr lang="en-US" sz="1000" smtClean="0"/>
              <a:t>, decided to spend the summer in </a:t>
            </a:r>
            <a:r>
              <a:rPr lang="en-US" sz="1000" smtClean="0">
                <a:hlinkClick r:id="rId8" tooltip="Baddeck, Nova Scotia"/>
              </a:rPr>
              <a:t>Baddeck, Nova Scotia</a:t>
            </a:r>
            <a:r>
              <a:rPr lang="en-US" sz="1000" smtClean="0"/>
              <a:t>. McCurdy had grown up there, and his father was the personal secretary of Dr. Bell. He had grown up close to the Bell family and was well received in their home. One day, as the three sat with Dr. Bell discussing the problems of aviation, Bell's wife, Mabel, suggested they form a company to exploit their collective ideas. Being independently wealthy, she offered to bankroll the idea, taking care of one of the major problems facing aviators of the day.</a:t>
            </a:r>
          </a:p>
          <a:p>
            <a:pPr eaLnBrk="1" hangingPunct="1">
              <a:lnSpc>
                <a:spcPct val="80000"/>
              </a:lnSpc>
            </a:pPr>
            <a:r>
              <a:rPr lang="en-US" sz="1000" smtClean="0"/>
              <a:t>The American motorcycle designer and manufacturer, and recognized expert on </a:t>
            </a:r>
            <a:r>
              <a:rPr lang="en-US" sz="1000" smtClean="0">
                <a:hlinkClick r:id="rId9" tooltip="Gasoline engine"/>
              </a:rPr>
              <a:t>gasoline engines</a:t>
            </a:r>
            <a:r>
              <a:rPr lang="en-US" sz="1000" smtClean="0"/>
              <a:t>, </a:t>
            </a:r>
            <a:r>
              <a:rPr lang="en-US" sz="1000" smtClean="0">
                <a:hlinkClick r:id="rId10" tooltip="Glenn Curtiss"/>
              </a:rPr>
              <a:t>Glenn H. Curtiss</a:t>
            </a:r>
            <a:r>
              <a:rPr lang="en-US" sz="1000" smtClean="0"/>
              <a:t> also became a member of the association. Curtiss had visited the </a:t>
            </a:r>
            <a:r>
              <a:rPr lang="en-US" sz="1000" smtClean="0">
                <a:hlinkClick r:id="rId11" tooltip="Wright Cycle Company"/>
              </a:rPr>
              <a:t>Wright Cycle Company</a:t>
            </a:r>
            <a:r>
              <a:rPr lang="en-US" sz="1000" smtClean="0"/>
              <a:t> to discuss </a:t>
            </a:r>
            <a:r>
              <a:rPr lang="en-US" sz="1000" smtClean="0">
                <a:hlinkClick r:id="rId12" tooltip="Aeronautical engineering"/>
              </a:rPr>
              <a:t>aeronautical engineering</a:t>
            </a:r>
            <a:r>
              <a:rPr lang="en-US" sz="1000" smtClean="0"/>
              <a:t> with </a:t>
            </a:r>
            <a:r>
              <a:rPr lang="en-US" sz="1000" smtClean="0">
                <a:hlinkClick r:id="rId13" tooltip="Wilbur Wright"/>
              </a:rPr>
              <a:t>Wilbur</a:t>
            </a:r>
            <a:r>
              <a:rPr lang="en-US" sz="1000" smtClean="0"/>
              <a:t> and </a:t>
            </a:r>
            <a:r>
              <a:rPr lang="en-US" sz="1000" smtClean="0">
                <a:hlinkClick r:id="rId14" tooltip="Orville Wright"/>
              </a:rPr>
              <a:t>Orville Wright</a:t>
            </a:r>
            <a:r>
              <a:rPr lang="en-US" sz="1000" smtClean="0"/>
              <a:t> but the Wrights did not want to cooperate with him in the development of aircraft. The group attracted sufficient attention to inspire the </a:t>
            </a:r>
            <a:r>
              <a:rPr lang="en-US" sz="1000" smtClean="0">
                <a:hlinkClick r:id="rId15" tooltip="United States government"/>
              </a:rPr>
              <a:t>United States government</a:t>
            </a:r>
            <a:r>
              <a:rPr lang="en-US" sz="1000" smtClean="0"/>
              <a:t> to request that an official observer be allowed to join. Their nominee was US Army Lieutenant </a:t>
            </a:r>
            <a:r>
              <a:rPr lang="en-US" sz="1000" smtClean="0">
                <a:hlinkClick r:id="rId16" tooltip="Thomas Selfridge"/>
              </a:rPr>
              <a:t>Thomas Selfridge</a:t>
            </a:r>
            <a:r>
              <a:rPr lang="en-US" sz="1000" smtClean="0"/>
              <a:t> who was later to be the first person killed in an airplane accident.</a:t>
            </a:r>
          </a:p>
          <a:p>
            <a:pPr eaLnBrk="1" hangingPunct="1">
              <a:lnSpc>
                <a:spcPct val="80000"/>
              </a:lnSpc>
            </a:pPr>
            <a:r>
              <a:rPr lang="en-US" sz="1000" smtClean="0"/>
              <a:t>This collaboration lead to very public success. Casey Baldwin became the first Canadian pilot during a March </a:t>
            </a:r>
            <a:r>
              <a:rPr lang="en-US" sz="1000" smtClean="0">
                <a:hlinkClick r:id="rId17" tooltip="1908 in aviation"/>
              </a:rPr>
              <a:t>1908</a:t>
            </a:r>
            <a:r>
              <a:rPr lang="en-US" sz="1000" smtClean="0"/>
              <a:t> flight of </a:t>
            </a:r>
            <a:r>
              <a:rPr lang="en-US" sz="1000" i="1" smtClean="0"/>
              <a:t>Red Wing</a:t>
            </a:r>
            <a:r>
              <a:rPr lang="en-US" sz="1000" smtClean="0"/>
              <a:t>. Its successor, </a:t>
            </a:r>
            <a:r>
              <a:rPr lang="en-US" sz="1000" i="1" smtClean="0"/>
              <a:t>White Wing</a:t>
            </a:r>
            <a:r>
              <a:rPr lang="en-US" sz="1000" smtClean="0"/>
              <a:t> was the first plane to have Bell's </a:t>
            </a:r>
            <a:r>
              <a:rPr lang="en-US" sz="1000" smtClean="0">
                <a:hlinkClick r:id="rId18" tooltip="Aileron"/>
              </a:rPr>
              <a:t>ailerons</a:t>
            </a:r>
            <a:r>
              <a:rPr lang="en-US" sz="1000" smtClean="0"/>
              <a:t>. One of their planes, the </a:t>
            </a:r>
            <a:r>
              <a:rPr lang="en-US" sz="1000" smtClean="0">
                <a:hlinkClick r:id="rId19" tooltip="AEA June Bug"/>
              </a:rPr>
              <a:t>June Bug</a:t>
            </a:r>
            <a:r>
              <a:rPr lang="en-US" sz="1000" smtClean="0"/>
              <a:t>, won the </a:t>
            </a:r>
            <a:r>
              <a:rPr lang="en-US" sz="1000" smtClean="0">
                <a:hlinkClick r:id="rId20" tooltip="Scientific American"/>
              </a:rPr>
              <a:t>Scientific American</a:t>
            </a:r>
            <a:r>
              <a:rPr lang="en-US" sz="1000" smtClean="0"/>
              <a:t> Trophy by making the first official one kilometer flight in </a:t>
            </a:r>
            <a:r>
              <a:rPr lang="en-US" sz="1000" smtClean="0">
                <a:hlinkClick r:id="rId21" tooltip="North America"/>
              </a:rPr>
              <a:t>North America</a:t>
            </a:r>
            <a:r>
              <a:rPr lang="en-US" sz="1000" smtClean="0"/>
              <a:t>; although, the Wrights had already accomplished this in 1904. Their fourth flying machine, the </a:t>
            </a:r>
            <a:r>
              <a:rPr lang="en-US" sz="1000" i="1" smtClean="0">
                <a:hlinkClick r:id="rId22" tooltip="AEA Silver Dart"/>
              </a:rPr>
              <a:t>Silver Dart</a:t>
            </a:r>
            <a:r>
              <a:rPr lang="en-US" sz="1000" smtClean="0"/>
              <a:t>, constructed in 1908, made the first controlled powered flight in </a:t>
            </a:r>
            <a:r>
              <a:rPr lang="en-US" sz="1000" smtClean="0">
                <a:hlinkClick r:id="rId23" tooltip="Canada"/>
              </a:rPr>
              <a:t>Canada</a:t>
            </a:r>
            <a:r>
              <a:rPr lang="en-US" sz="1000" smtClean="0"/>
              <a:t> on </a:t>
            </a:r>
            <a:r>
              <a:rPr lang="en-US" sz="1000" smtClean="0">
                <a:hlinkClick r:id="rId24" tooltip="February 23"/>
              </a:rPr>
              <a:t>February 23</a:t>
            </a:r>
            <a:r>
              <a:rPr lang="en-US" sz="1000" smtClean="0"/>
              <a:t>, </a:t>
            </a:r>
            <a:r>
              <a:rPr lang="en-US" sz="1000" smtClean="0">
                <a:hlinkClick r:id="rId25" tooltip="1909"/>
              </a:rPr>
              <a:t>1909</a:t>
            </a:r>
            <a:r>
              <a:rPr lang="en-US" sz="1000" smtClean="0"/>
              <a:t> when it was flown off the ice of </a:t>
            </a:r>
            <a:r>
              <a:rPr lang="en-US" sz="1000" smtClean="0">
                <a:hlinkClick r:id="rId26" tooltip="Bras d'Or Lake"/>
              </a:rPr>
              <a:t>Bras d'Or Lake</a:t>
            </a:r>
            <a:r>
              <a:rPr lang="en-US" sz="1000" smtClean="0"/>
              <a:t> near Baddeck by McCurdy who had been one of its designers. On </a:t>
            </a:r>
            <a:r>
              <a:rPr lang="en-US" sz="1000" smtClean="0">
                <a:hlinkClick r:id="rId27" tooltip="March 10"/>
              </a:rPr>
              <a:t>March 10</a:t>
            </a:r>
            <a:r>
              <a:rPr lang="en-US" sz="1000" smtClean="0"/>
              <a:t>, </a:t>
            </a:r>
            <a:r>
              <a:rPr lang="en-US" sz="1000" smtClean="0">
                <a:hlinkClick r:id="rId25" tooltip="1909"/>
              </a:rPr>
              <a:t>1909</a:t>
            </a:r>
            <a:r>
              <a:rPr lang="en-US" sz="1000" smtClean="0"/>
              <a:t>, McCurdy set a record when he flew the airplane on a circular course over a distance of more than 32 km (20 miles), a feat that the Wrights had already accomplished in 1905. The Association made the first passenger flight in Canada on </a:t>
            </a:r>
            <a:r>
              <a:rPr lang="en-US" sz="1000" smtClean="0">
                <a:hlinkClick r:id="rId28" tooltip="August 2"/>
              </a:rPr>
              <a:t>August 2</a:t>
            </a:r>
            <a:r>
              <a:rPr lang="en-US" sz="1000" smtClean="0"/>
              <a:t>, also in the </a:t>
            </a:r>
            <a:r>
              <a:rPr lang="en-US" sz="1000" i="1" smtClean="0"/>
              <a:t>Silver Dart</a:t>
            </a:r>
            <a:r>
              <a:rPr lang="en-US" sz="1000" smtClean="0"/>
              <a:t>. Much development also took place in </a:t>
            </a:r>
            <a:r>
              <a:rPr lang="en-US" sz="1000" smtClean="0">
                <a:hlinkClick r:id="rId29" tooltip="Hammondsport, New York"/>
              </a:rPr>
              <a:t>Hammondsport, New York</a:t>
            </a:r>
            <a:r>
              <a:rPr lang="en-US" sz="1000" smtClean="0"/>
              <a:t> where experimentation was done on development of the first </a:t>
            </a:r>
            <a:r>
              <a:rPr lang="en-US" sz="1000" smtClean="0">
                <a:hlinkClick r:id="rId30" tooltip="Seaplane"/>
              </a:rPr>
              <a:t>seaplane</a:t>
            </a:r>
            <a:r>
              <a:rPr lang="en-US" sz="1000" smtClean="0"/>
              <a:t>.</a:t>
            </a:r>
          </a:p>
          <a:p>
            <a:pPr eaLnBrk="1" hangingPunct="1">
              <a:lnSpc>
                <a:spcPct val="80000"/>
              </a:lnSpc>
            </a:pPr>
            <a:r>
              <a:rPr lang="en-US" sz="1000" smtClean="0"/>
              <a:t>The association disbanded on </a:t>
            </a:r>
            <a:r>
              <a:rPr lang="en-US" sz="1000" smtClean="0">
                <a:hlinkClick r:id="rId31" tooltip="March 31"/>
              </a:rPr>
              <a:t>March 31</a:t>
            </a:r>
            <a:r>
              <a:rPr lang="en-US" sz="1000" smtClean="0"/>
              <a:t>, </a:t>
            </a:r>
            <a:r>
              <a:rPr lang="en-US" sz="1000" smtClean="0">
                <a:hlinkClick r:id="rId25" tooltip="1909"/>
              </a:rPr>
              <a:t>1909</a:t>
            </a:r>
            <a:r>
              <a:rPr lang="en-US" sz="1000" smtClean="0"/>
              <a:t>.</a:t>
            </a:r>
          </a:p>
        </p:txBody>
      </p:sp>
    </p:spTree>
    <p:extLst>
      <p:ext uri="{BB962C8B-B14F-4D97-AF65-F5344CB8AC3E}">
        <p14:creationId xmlns:p14="http://schemas.microsoft.com/office/powerpoint/2010/main" val="3309764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A6A687-1DB6-451D-A707-B5D198305378}" type="slidenum">
              <a:rPr lang="en-US" smtClean="0"/>
              <a:pPr/>
              <a:t>31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The </a:t>
            </a:r>
            <a:r>
              <a:rPr lang="en-US" sz="1000" b="1" smtClean="0"/>
              <a:t>Aerial Experiment Association</a:t>
            </a:r>
            <a:r>
              <a:rPr lang="en-US" sz="1000" smtClean="0"/>
              <a:t> (AEA) was formed in </a:t>
            </a:r>
            <a:r>
              <a:rPr lang="en-US" sz="1000" smtClean="0">
                <a:hlinkClick r:id="rId3" tooltip="1907 in aviation"/>
              </a:rPr>
              <a:t>1907</a:t>
            </a:r>
            <a:r>
              <a:rPr lang="en-US" sz="1000" smtClean="0"/>
              <a:t> under the tutelage of Dr. </a:t>
            </a:r>
            <a:r>
              <a:rPr lang="en-US" sz="1000" smtClean="0">
                <a:hlinkClick r:id="rId4" tooltip="Alexander Graham Bell"/>
              </a:rPr>
              <a:t>Alexander Graham Bell</a:t>
            </a:r>
            <a:r>
              <a:rPr lang="en-US" sz="1000" smtClean="0"/>
              <a:t>.</a:t>
            </a:r>
          </a:p>
          <a:p>
            <a:pPr eaLnBrk="1" hangingPunct="1">
              <a:lnSpc>
                <a:spcPct val="80000"/>
              </a:lnSpc>
            </a:pPr>
            <a:r>
              <a:rPr lang="en-US" sz="1000" smtClean="0"/>
              <a:t>The AEA came into being when </a:t>
            </a:r>
            <a:r>
              <a:rPr lang="en-US" sz="1000" smtClean="0">
                <a:hlinkClick r:id="rId5" tooltip="John Alexander Douglas McCurdy"/>
              </a:rPr>
              <a:t>John Alexander Douglas McCurdy</a:t>
            </a:r>
            <a:r>
              <a:rPr lang="en-US" sz="1000" smtClean="0"/>
              <a:t> and his friend </a:t>
            </a:r>
            <a:r>
              <a:rPr lang="en-US" sz="1000" smtClean="0">
                <a:hlinkClick r:id="rId6" tooltip="Frederick W. Baldwin"/>
              </a:rPr>
              <a:t>Frederick W. "Casey" Baldwin</a:t>
            </a:r>
            <a:r>
              <a:rPr lang="en-US" sz="1000" smtClean="0"/>
              <a:t>, two young engineers fresh out of the </a:t>
            </a:r>
            <a:r>
              <a:rPr lang="en-US" sz="1000" smtClean="0">
                <a:hlinkClick r:id="rId7" tooltip="University of Toronto"/>
              </a:rPr>
              <a:t>University of Toronto</a:t>
            </a:r>
            <a:r>
              <a:rPr lang="en-US" sz="1000" smtClean="0"/>
              <a:t>, decided to spend the summer in </a:t>
            </a:r>
            <a:r>
              <a:rPr lang="en-US" sz="1000" smtClean="0">
                <a:hlinkClick r:id="rId8" tooltip="Baddeck, Nova Scotia"/>
              </a:rPr>
              <a:t>Baddeck, Nova Scotia</a:t>
            </a:r>
            <a:r>
              <a:rPr lang="en-US" sz="1000" smtClean="0"/>
              <a:t>. McCurdy had grown up there, and his father was the personal secretary of Dr. Bell. He had grown up close to the Bell family and was well received in their home. One day, as the three sat with Dr. Bell discussing the problems of aviation, Bell's wife, Mabel, suggested they form a company to exploit their collective ideas. Being independently wealthy, she offered to bankroll the idea, taking care of one of the major problems facing aviators of the day.</a:t>
            </a:r>
          </a:p>
          <a:p>
            <a:pPr eaLnBrk="1" hangingPunct="1">
              <a:lnSpc>
                <a:spcPct val="80000"/>
              </a:lnSpc>
            </a:pPr>
            <a:r>
              <a:rPr lang="en-US" sz="1000" smtClean="0"/>
              <a:t>The American motorcycle designer and manufacturer, and recognized expert on </a:t>
            </a:r>
            <a:r>
              <a:rPr lang="en-US" sz="1000" smtClean="0">
                <a:hlinkClick r:id="rId9" tooltip="Gasoline engine"/>
              </a:rPr>
              <a:t>gasoline engines</a:t>
            </a:r>
            <a:r>
              <a:rPr lang="en-US" sz="1000" smtClean="0"/>
              <a:t>, </a:t>
            </a:r>
            <a:r>
              <a:rPr lang="en-US" sz="1000" smtClean="0">
                <a:hlinkClick r:id="rId10" tooltip="Glenn Curtiss"/>
              </a:rPr>
              <a:t>Glenn H. Curtiss</a:t>
            </a:r>
            <a:r>
              <a:rPr lang="en-US" sz="1000" smtClean="0"/>
              <a:t> also became a member of the association. Curtiss had visited the </a:t>
            </a:r>
            <a:r>
              <a:rPr lang="en-US" sz="1000" smtClean="0">
                <a:hlinkClick r:id="rId11" tooltip="Wright Cycle Company"/>
              </a:rPr>
              <a:t>Wright Cycle Company</a:t>
            </a:r>
            <a:r>
              <a:rPr lang="en-US" sz="1000" smtClean="0"/>
              <a:t> to discuss </a:t>
            </a:r>
            <a:r>
              <a:rPr lang="en-US" sz="1000" smtClean="0">
                <a:hlinkClick r:id="rId12" tooltip="Aeronautical engineering"/>
              </a:rPr>
              <a:t>aeronautical engineering</a:t>
            </a:r>
            <a:r>
              <a:rPr lang="en-US" sz="1000" smtClean="0"/>
              <a:t> with </a:t>
            </a:r>
            <a:r>
              <a:rPr lang="en-US" sz="1000" smtClean="0">
                <a:hlinkClick r:id="rId13" tooltip="Wilbur Wright"/>
              </a:rPr>
              <a:t>Wilbur</a:t>
            </a:r>
            <a:r>
              <a:rPr lang="en-US" sz="1000" smtClean="0"/>
              <a:t> and </a:t>
            </a:r>
            <a:r>
              <a:rPr lang="en-US" sz="1000" smtClean="0">
                <a:hlinkClick r:id="rId14" tooltip="Orville Wright"/>
              </a:rPr>
              <a:t>Orville Wright</a:t>
            </a:r>
            <a:r>
              <a:rPr lang="en-US" sz="1000" smtClean="0"/>
              <a:t> but the Wrights did not want to cooperate with him in the development of aircraft. The group attracted sufficient attention to inspire the </a:t>
            </a:r>
            <a:r>
              <a:rPr lang="en-US" sz="1000" smtClean="0">
                <a:hlinkClick r:id="rId15" tooltip="United States government"/>
              </a:rPr>
              <a:t>United States government</a:t>
            </a:r>
            <a:r>
              <a:rPr lang="en-US" sz="1000" smtClean="0"/>
              <a:t> to request that an official observer be allowed to join. Their nominee was US Army Lieutenant </a:t>
            </a:r>
            <a:r>
              <a:rPr lang="en-US" sz="1000" smtClean="0">
                <a:hlinkClick r:id="rId16" tooltip="Thomas Selfridge"/>
              </a:rPr>
              <a:t>Thomas Selfridge</a:t>
            </a:r>
            <a:r>
              <a:rPr lang="en-US" sz="1000" smtClean="0"/>
              <a:t> who was later to be the first person killed in an airplane accident.</a:t>
            </a:r>
          </a:p>
          <a:p>
            <a:pPr eaLnBrk="1" hangingPunct="1">
              <a:lnSpc>
                <a:spcPct val="80000"/>
              </a:lnSpc>
            </a:pPr>
            <a:r>
              <a:rPr lang="en-US" sz="1000" smtClean="0"/>
              <a:t>This collaboration lead to very public success. Casey Baldwin became the first Canadian pilot during a March </a:t>
            </a:r>
            <a:r>
              <a:rPr lang="en-US" sz="1000" smtClean="0">
                <a:hlinkClick r:id="rId17" tooltip="1908 in aviation"/>
              </a:rPr>
              <a:t>1908</a:t>
            </a:r>
            <a:r>
              <a:rPr lang="en-US" sz="1000" smtClean="0"/>
              <a:t> flight of </a:t>
            </a:r>
            <a:r>
              <a:rPr lang="en-US" sz="1000" i="1" smtClean="0"/>
              <a:t>Red Wing</a:t>
            </a:r>
            <a:r>
              <a:rPr lang="en-US" sz="1000" smtClean="0"/>
              <a:t>. Its successor, </a:t>
            </a:r>
            <a:r>
              <a:rPr lang="en-US" sz="1000" i="1" smtClean="0"/>
              <a:t>White Wing</a:t>
            </a:r>
            <a:r>
              <a:rPr lang="en-US" sz="1000" smtClean="0"/>
              <a:t> was the first plane to have Bell's </a:t>
            </a:r>
            <a:r>
              <a:rPr lang="en-US" sz="1000" smtClean="0">
                <a:hlinkClick r:id="rId18" tooltip="Aileron"/>
              </a:rPr>
              <a:t>ailerons</a:t>
            </a:r>
            <a:r>
              <a:rPr lang="en-US" sz="1000" smtClean="0"/>
              <a:t>. One of their planes, the </a:t>
            </a:r>
            <a:r>
              <a:rPr lang="en-US" sz="1000" smtClean="0">
                <a:hlinkClick r:id="rId19" tooltip="AEA June Bug"/>
              </a:rPr>
              <a:t>June Bug</a:t>
            </a:r>
            <a:r>
              <a:rPr lang="en-US" sz="1000" smtClean="0"/>
              <a:t>, won the </a:t>
            </a:r>
            <a:r>
              <a:rPr lang="en-US" sz="1000" smtClean="0">
                <a:hlinkClick r:id="rId20" tooltip="Scientific American"/>
              </a:rPr>
              <a:t>Scientific American</a:t>
            </a:r>
            <a:r>
              <a:rPr lang="en-US" sz="1000" smtClean="0"/>
              <a:t> Trophy by making the first official one kilometer flight in </a:t>
            </a:r>
            <a:r>
              <a:rPr lang="en-US" sz="1000" smtClean="0">
                <a:hlinkClick r:id="rId21" tooltip="North America"/>
              </a:rPr>
              <a:t>North America</a:t>
            </a:r>
            <a:r>
              <a:rPr lang="en-US" sz="1000" smtClean="0"/>
              <a:t>; although, the Wrights had already accomplished this in 1904. Their fourth flying machine, the </a:t>
            </a:r>
            <a:r>
              <a:rPr lang="en-US" sz="1000" i="1" smtClean="0">
                <a:hlinkClick r:id="rId22" tooltip="AEA Silver Dart"/>
              </a:rPr>
              <a:t>Silver Dart</a:t>
            </a:r>
            <a:r>
              <a:rPr lang="en-US" sz="1000" smtClean="0"/>
              <a:t>, constructed in 1908, made the first controlled powered flight in </a:t>
            </a:r>
            <a:r>
              <a:rPr lang="en-US" sz="1000" smtClean="0">
                <a:hlinkClick r:id="rId23" tooltip="Canada"/>
              </a:rPr>
              <a:t>Canada</a:t>
            </a:r>
            <a:r>
              <a:rPr lang="en-US" sz="1000" smtClean="0"/>
              <a:t> on </a:t>
            </a:r>
            <a:r>
              <a:rPr lang="en-US" sz="1000" smtClean="0">
                <a:hlinkClick r:id="rId24" tooltip="February 23"/>
              </a:rPr>
              <a:t>February 23</a:t>
            </a:r>
            <a:r>
              <a:rPr lang="en-US" sz="1000" smtClean="0"/>
              <a:t>, </a:t>
            </a:r>
            <a:r>
              <a:rPr lang="en-US" sz="1000" smtClean="0">
                <a:hlinkClick r:id="rId25" tooltip="1909"/>
              </a:rPr>
              <a:t>1909</a:t>
            </a:r>
            <a:r>
              <a:rPr lang="en-US" sz="1000" smtClean="0"/>
              <a:t> when it was flown off the ice of </a:t>
            </a:r>
            <a:r>
              <a:rPr lang="en-US" sz="1000" smtClean="0">
                <a:hlinkClick r:id="rId26" tooltip="Bras d'Or Lake"/>
              </a:rPr>
              <a:t>Bras d'Or Lake</a:t>
            </a:r>
            <a:r>
              <a:rPr lang="en-US" sz="1000" smtClean="0"/>
              <a:t> near Baddeck by McCurdy who had been one of its designers. On </a:t>
            </a:r>
            <a:r>
              <a:rPr lang="en-US" sz="1000" smtClean="0">
                <a:hlinkClick r:id="rId27" tooltip="March 10"/>
              </a:rPr>
              <a:t>March 10</a:t>
            </a:r>
            <a:r>
              <a:rPr lang="en-US" sz="1000" smtClean="0"/>
              <a:t>, </a:t>
            </a:r>
            <a:r>
              <a:rPr lang="en-US" sz="1000" smtClean="0">
                <a:hlinkClick r:id="rId25" tooltip="1909"/>
              </a:rPr>
              <a:t>1909</a:t>
            </a:r>
            <a:r>
              <a:rPr lang="en-US" sz="1000" smtClean="0"/>
              <a:t>, McCurdy set a record when he flew the airplane on a circular course over a distance of more than 32 km (20 miles), a feat that the Wrights had already accomplished in 1905. The Association made the first passenger flight in Canada on </a:t>
            </a:r>
            <a:r>
              <a:rPr lang="en-US" sz="1000" smtClean="0">
                <a:hlinkClick r:id="rId28" tooltip="August 2"/>
              </a:rPr>
              <a:t>August 2</a:t>
            </a:r>
            <a:r>
              <a:rPr lang="en-US" sz="1000" smtClean="0"/>
              <a:t>, also in the </a:t>
            </a:r>
            <a:r>
              <a:rPr lang="en-US" sz="1000" i="1" smtClean="0"/>
              <a:t>Silver Dart</a:t>
            </a:r>
            <a:r>
              <a:rPr lang="en-US" sz="1000" smtClean="0"/>
              <a:t>. Much development also took place in </a:t>
            </a:r>
            <a:r>
              <a:rPr lang="en-US" sz="1000" smtClean="0">
                <a:hlinkClick r:id="rId29" tooltip="Hammondsport, New York"/>
              </a:rPr>
              <a:t>Hammondsport, New York</a:t>
            </a:r>
            <a:r>
              <a:rPr lang="en-US" sz="1000" smtClean="0"/>
              <a:t> where experimentation was done on development of the first </a:t>
            </a:r>
            <a:r>
              <a:rPr lang="en-US" sz="1000" smtClean="0">
                <a:hlinkClick r:id="rId30" tooltip="Seaplane"/>
              </a:rPr>
              <a:t>seaplane</a:t>
            </a:r>
            <a:r>
              <a:rPr lang="en-US" sz="1000" smtClean="0"/>
              <a:t>.</a:t>
            </a:r>
          </a:p>
          <a:p>
            <a:pPr eaLnBrk="1" hangingPunct="1">
              <a:lnSpc>
                <a:spcPct val="80000"/>
              </a:lnSpc>
            </a:pPr>
            <a:r>
              <a:rPr lang="en-US" sz="1000" smtClean="0"/>
              <a:t>The association disbanded on </a:t>
            </a:r>
            <a:r>
              <a:rPr lang="en-US" sz="1000" smtClean="0">
                <a:hlinkClick r:id="rId31" tooltip="March 31"/>
              </a:rPr>
              <a:t>March 31</a:t>
            </a:r>
            <a:r>
              <a:rPr lang="en-US" sz="1000" smtClean="0"/>
              <a:t>, </a:t>
            </a:r>
            <a:r>
              <a:rPr lang="en-US" sz="1000" smtClean="0">
                <a:hlinkClick r:id="rId25" tooltip="1909"/>
              </a:rPr>
              <a:t>1909</a:t>
            </a:r>
            <a:r>
              <a:rPr lang="en-US" sz="1000" smtClean="0"/>
              <a:t>.</a:t>
            </a:r>
          </a:p>
        </p:txBody>
      </p:sp>
    </p:spTree>
    <p:extLst>
      <p:ext uri="{BB962C8B-B14F-4D97-AF65-F5344CB8AC3E}">
        <p14:creationId xmlns:p14="http://schemas.microsoft.com/office/powerpoint/2010/main" val="4053579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E40AA3-0FB6-44BE-9FAD-599DE15BB9A5}" type="slidenum">
              <a:rPr lang="en-US" smtClean="0"/>
              <a:pPr/>
              <a:t>32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The </a:t>
            </a:r>
            <a:r>
              <a:rPr lang="en-US" sz="1000" b="1" smtClean="0"/>
              <a:t>Aerial Experiment Association</a:t>
            </a:r>
            <a:r>
              <a:rPr lang="en-US" sz="1000" smtClean="0"/>
              <a:t> (AEA) was formed in </a:t>
            </a:r>
            <a:r>
              <a:rPr lang="en-US" sz="1000" smtClean="0">
                <a:hlinkClick r:id="rId3" tooltip="1907 in aviation"/>
              </a:rPr>
              <a:t>1907</a:t>
            </a:r>
            <a:r>
              <a:rPr lang="en-US" sz="1000" smtClean="0"/>
              <a:t> under the tutelage of Dr. </a:t>
            </a:r>
            <a:r>
              <a:rPr lang="en-US" sz="1000" smtClean="0">
                <a:hlinkClick r:id="rId4" tooltip="Alexander Graham Bell"/>
              </a:rPr>
              <a:t>Alexander Graham Bell</a:t>
            </a:r>
            <a:r>
              <a:rPr lang="en-US" sz="1000" smtClean="0"/>
              <a:t>.</a:t>
            </a:r>
          </a:p>
          <a:p>
            <a:pPr eaLnBrk="1" hangingPunct="1">
              <a:lnSpc>
                <a:spcPct val="80000"/>
              </a:lnSpc>
            </a:pPr>
            <a:r>
              <a:rPr lang="en-US" sz="1000" smtClean="0"/>
              <a:t>The AEA came into being when </a:t>
            </a:r>
            <a:r>
              <a:rPr lang="en-US" sz="1000" smtClean="0">
                <a:hlinkClick r:id="rId5" tooltip="John Alexander Douglas McCurdy"/>
              </a:rPr>
              <a:t>John Alexander Douglas McCurdy</a:t>
            </a:r>
            <a:r>
              <a:rPr lang="en-US" sz="1000" smtClean="0"/>
              <a:t> and his friend </a:t>
            </a:r>
            <a:r>
              <a:rPr lang="en-US" sz="1000" smtClean="0">
                <a:hlinkClick r:id="rId6" tooltip="Frederick W. Baldwin"/>
              </a:rPr>
              <a:t>Frederick W. "Casey" Baldwin</a:t>
            </a:r>
            <a:r>
              <a:rPr lang="en-US" sz="1000" smtClean="0"/>
              <a:t>, two young engineers fresh out of the </a:t>
            </a:r>
            <a:r>
              <a:rPr lang="en-US" sz="1000" smtClean="0">
                <a:hlinkClick r:id="rId7" tooltip="University of Toronto"/>
              </a:rPr>
              <a:t>University of Toronto</a:t>
            </a:r>
            <a:r>
              <a:rPr lang="en-US" sz="1000" smtClean="0"/>
              <a:t>, decided to spend the summer in </a:t>
            </a:r>
            <a:r>
              <a:rPr lang="en-US" sz="1000" smtClean="0">
                <a:hlinkClick r:id="rId8" tooltip="Baddeck, Nova Scotia"/>
              </a:rPr>
              <a:t>Baddeck, Nova Scotia</a:t>
            </a:r>
            <a:r>
              <a:rPr lang="en-US" sz="1000" smtClean="0"/>
              <a:t>. McCurdy had grown up there, and his father was the personal secretary of Dr. Bell. He had grown up close to the Bell family and was well received in their home. One day, as the three sat with Dr. Bell discussing the problems of aviation, Bell's wife, Mabel, suggested they form a company to exploit their collective ideas. Being independently wealthy, she offered to bankroll the idea, taking care of one of the major problems facing aviators of the day.</a:t>
            </a:r>
          </a:p>
          <a:p>
            <a:pPr eaLnBrk="1" hangingPunct="1">
              <a:lnSpc>
                <a:spcPct val="80000"/>
              </a:lnSpc>
            </a:pPr>
            <a:r>
              <a:rPr lang="en-US" sz="1000" smtClean="0"/>
              <a:t>The American motorcycle designer and manufacturer, and recognized expert on </a:t>
            </a:r>
            <a:r>
              <a:rPr lang="en-US" sz="1000" smtClean="0">
                <a:hlinkClick r:id="rId9" tooltip="Gasoline engine"/>
              </a:rPr>
              <a:t>gasoline engines</a:t>
            </a:r>
            <a:r>
              <a:rPr lang="en-US" sz="1000" smtClean="0"/>
              <a:t>, </a:t>
            </a:r>
            <a:r>
              <a:rPr lang="en-US" sz="1000" smtClean="0">
                <a:hlinkClick r:id="rId10" tooltip="Glenn Curtiss"/>
              </a:rPr>
              <a:t>Glenn H. Curtiss</a:t>
            </a:r>
            <a:r>
              <a:rPr lang="en-US" sz="1000" smtClean="0"/>
              <a:t> also became a member of the association. Curtiss had visited the </a:t>
            </a:r>
            <a:r>
              <a:rPr lang="en-US" sz="1000" smtClean="0">
                <a:hlinkClick r:id="rId11" tooltip="Wright Cycle Company"/>
              </a:rPr>
              <a:t>Wright Cycle Company</a:t>
            </a:r>
            <a:r>
              <a:rPr lang="en-US" sz="1000" smtClean="0"/>
              <a:t> to discuss </a:t>
            </a:r>
            <a:r>
              <a:rPr lang="en-US" sz="1000" smtClean="0">
                <a:hlinkClick r:id="rId12" tooltip="Aeronautical engineering"/>
              </a:rPr>
              <a:t>aeronautical engineering</a:t>
            </a:r>
            <a:r>
              <a:rPr lang="en-US" sz="1000" smtClean="0"/>
              <a:t> with </a:t>
            </a:r>
            <a:r>
              <a:rPr lang="en-US" sz="1000" smtClean="0">
                <a:hlinkClick r:id="rId13" tooltip="Wilbur Wright"/>
              </a:rPr>
              <a:t>Wilbur</a:t>
            </a:r>
            <a:r>
              <a:rPr lang="en-US" sz="1000" smtClean="0"/>
              <a:t> and </a:t>
            </a:r>
            <a:r>
              <a:rPr lang="en-US" sz="1000" smtClean="0">
                <a:hlinkClick r:id="rId14" tooltip="Orville Wright"/>
              </a:rPr>
              <a:t>Orville Wright</a:t>
            </a:r>
            <a:r>
              <a:rPr lang="en-US" sz="1000" smtClean="0"/>
              <a:t> but the Wrights did not want to cooperate with him in the development of aircraft. The group attracted sufficient attention to inspire the </a:t>
            </a:r>
            <a:r>
              <a:rPr lang="en-US" sz="1000" smtClean="0">
                <a:hlinkClick r:id="rId15" tooltip="United States government"/>
              </a:rPr>
              <a:t>United States government</a:t>
            </a:r>
            <a:r>
              <a:rPr lang="en-US" sz="1000" smtClean="0"/>
              <a:t> to request that an official observer be allowed to join. Their nominee was US Army Lieutenant </a:t>
            </a:r>
            <a:r>
              <a:rPr lang="en-US" sz="1000" smtClean="0">
                <a:hlinkClick r:id="rId16" tooltip="Thomas Selfridge"/>
              </a:rPr>
              <a:t>Thomas Selfridge</a:t>
            </a:r>
            <a:r>
              <a:rPr lang="en-US" sz="1000" smtClean="0"/>
              <a:t> who was later to be the first person killed in an airplane accident.</a:t>
            </a:r>
          </a:p>
          <a:p>
            <a:pPr eaLnBrk="1" hangingPunct="1">
              <a:lnSpc>
                <a:spcPct val="80000"/>
              </a:lnSpc>
            </a:pPr>
            <a:r>
              <a:rPr lang="en-US" sz="1000" smtClean="0"/>
              <a:t>This collaboration lead to very public success. Casey Baldwin became the first Canadian pilot during a March </a:t>
            </a:r>
            <a:r>
              <a:rPr lang="en-US" sz="1000" smtClean="0">
                <a:hlinkClick r:id="rId17" tooltip="1908 in aviation"/>
              </a:rPr>
              <a:t>1908</a:t>
            </a:r>
            <a:r>
              <a:rPr lang="en-US" sz="1000" smtClean="0"/>
              <a:t> flight of </a:t>
            </a:r>
            <a:r>
              <a:rPr lang="en-US" sz="1000" i="1" smtClean="0"/>
              <a:t>Red Wing</a:t>
            </a:r>
            <a:r>
              <a:rPr lang="en-US" sz="1000" smtClean="0"/>
              <a:t>. Its successor, </a:t>
            </a:r>
            <a:r>
              <a:rPr lang="en-US" sz="1000" i="1" smtClean="0"/>
              <a:t>White Wing</a:t>
            </a:r>
            <a:r>
              <a:rPr lang="en-US" sz="1000" smtClean="0"/>
              <a:t> was the first plane to have Bell's </a:t>
            </a:r>
            <a:r>
              <a:rPr lang="en-US" sz="1000" smtClean="0">
                <a:hlinkClick r:id="rId18" tooltip="Aileron"/>
              </a:rPr>
              <a:t>ailerons</a:t>
            </a:r>
            <a:r>
              <a:rPr lang="en-US" sz="1000" smtClean="0"/>
              <a:t>. One of their planes, the </a:t>
            </a:r>
            <a:r>
              <a:rPr lang="en-US" sz="1000" smtClean="0">
                <a:hlinkClick r:id="rId19" tooltip="AEA June Bug"/>
              </a:rPr>
              <a:t>June Bug</a:t>
            </a:r>
            <a:r>
              <a:rPr lang="en-US" sz="1000" smtClean="0"/>
              <a:t>, won the </a:t>
            </a:r>
            <a:r>
              <a:rPr lang="en-US" sz="1000" smtClean="0">
                <a:hlinkClick r:id="rId20" tooltip="Scientific American"/>
              </a:rPr>
              <a:t>Scientific American</a:t>
            </a:r>
            <a:r>
              <a:rPr lang="en-US" sz="1000" smtClean="0"/>
              <a:t> Trophy by making the first official one kilometer flight in </a:t>
            </a:r>
            <a:r>
              <a:rPr lang="en-US" sz="1000" smtClean="0">
                <a:hlinkClick r:id="rId21" tooltip="North America"/>
              </a:rPr>
              <a:t>North America</a:t>
            </a:r>
            <a:r>
              <a:rPr lang="en-US" sz="1000" smtClean="0"/>
              <a:t>; although, the Wrights had already accomplished this in 1904. Their fourth flying machine, the </a:t>
            </a:r>
            <a:r>
              <a:rPr lang="en-US" sz="1000" i="1" smtClean="0">
                <a:hlinkClick r:id="rId22" tooltip="AEA Silver Dart"/>
              </a:rPr>
              <a:t>Silver Dart</a:t>
            </a:r>
            <a:r>
              <a:rPr lang="en-US" sz="1000" smtClean="0"/>
              <a:t>, constructed in 1908, made the first controlled powered flight in </a:t>
            </a:r>
            <a:r>
              <a:rPr lang="en-US" sz="1000" smtClean="0">
                <a:hlinkClick r:id="rId23" tooltip="Canada"/>
              </a:rPr>
              <a:t>Canada</a:t>
            </a:r>
            <a:r>
              <a:rPr lang="en-US" sz="1000" smtClean="0"/>
              <a:t> on </a:t>
            </a:r>
            <a:r>
              <a:rPr lang="en-US" sz="1000" smtClean="0">
                <a:hlinkClick r:id="rId24" tooltip="February 23"/>
              </a:rPr>
              <a:t>February 23</a:t>
            </a:r>
            <a:r>
              <a:rPr lang="en-US" sz="1000" smtClean="0"/>
              <a:t>, </a:t>
            </a:r>
            <a:r>
              <a:rPr lang="en-US" sz="1000" smtClean="0">
                <a:hlinkClick r:id="rId25" tooltip="1909"/>
              </a:rPr>
              <a:t>1909</a:t>
            </a:r>
            <a:r>
              <a:rPr lang="en-US" sz="1000" smtClean="0"/>
              <a:t> when it was flown off the ice of </a:t>
            </a:r>
            <a:r>
              <a:rPr lang="en-US" sz="1000" smtClean="0">
                <a:hlinkClick r:id="rId26" tooltip="Bras d'Or Lake"/>
              </a:rPr>
              <a:t>Bras d'Or Lake</a:t>
            </a:r>
            <a:r>
              <a:rPr lang="en-US" sz="1000" smtClean="0"/>
              <a:t> near Baddeck by McCurdy who had been one of its designers. On </a:t>
            </a:r>
            <a:r>
              <a:rPr lang="en-US" sz="1000" smtClean="0">
                <a:hlinkClick r:id="rId27" tooltip="March 10"/>
              </a:rPr>
              <a:t>March 10</a:t>
            </a:r>
            <a:r>
              <a:rPr lang="en-US" sz="1000" smtClean="0"/>
              <a:t>, </a:t>
            </a:r>
            <a:r>
              <a:rPr lang="en-US" sz="1000" smtClean="0">
                <a:hlinkClick r:id="rId25" tooltip="1909"/>
              </a:rPr>
              <a:t>1909</a:t>
            </a:r>
            <a:r>
              <a:rPr lang="en-US" sz="1000" smtClean="0"/>
              <a:t>, McCurdy set a record when he flew the airplane on a circular course over a distance of more than 32 km (20 miles), a feat that the Wrights had already accomplished in 1905. The Association made the first passenger flight in Canada on </a:t>
            </a:r>
            <a:r>
              <a:rPr lang="en-US" sz="1000" smtClean="0">
                <a:hlinkClick r:id="rId28" tooltip="August 2"/>
              </a:rPr>
              <a:t>August 2</a:t>
            </a:r>
            <a:r>
              <a:rPr lang="en-US" sz="1000" smtClean="0"/>
              <a:t>, also in the </a:t>
            </a:r>
            <a:r>
              <a:rPr lang="en-US" sz="1000" i="1" smtClean="0"/>
              <a:t>Silver Dart</a:t>
            </a:r>
            <a:r>
              <a:rPr lang="en-US" sz="1000" smtClean="0"/>
              <a:t>. Much development also took place in </a:t>
            </a:r>
            <a:r>
              <a:rPr lang="en-US" sz="1000" smtClean="0">
                <a:hlinkClick r:id="rId29" tooltip="Hammondsport, New York"/>
              </a:rPr>
              <a:t>Hammondsport, New York</a:t>
            </a:r>
            <a:r>
              <a:rPr lang="en-US" sz="1000" smtClean="0"/>
              <a:t> where experimentation was done on development of the first </a:t>
            </a:r>
            <a:r>
              <a:rPr lang="en-US" sz="1000" smtClean="0">
                <a:hlinkClick r:id="rId30" tooltip="Seaplane"/>
              </a:rPr>
              <a:t>seaplane</a:t>
            </a:r>
            <a:r>
              <a:rPr lang="en-US" sz="1000" smtClean="0"/>
              <a:t>.</a:t>
            </a:r>
          </a:p>
          <a:p>
            <a:pPr eaLnBrk="1" hangingPunct="1">
              <a:lnSpc>
                <a:spcPct val="80000"/>
              </a:lnSpc>
            </a:pPr>
            <a:r>
              <a:rPr lang="en-US" sz="1000" smtClean="0"/>
              <a:t>The association disbanded on </a:t>
            </a:r>
            <a:r>
              <a:rPr lang="en-US" sz="1000" smtClean="0">
                <a:hlinkClick r:id="rId31" tooltip="March 31"/>
              </a:rPr>
              <a:t>March 31</a:t>
            </a:r>
            <a:r>
              <a:rPr lang="en-US" sz="1000" smtClean="0"/>
              <a:t>, </a:t>
            </a:r>
            <a:r>
              <a:rPr lang="en-US" sz="1000" smtClean="0">
                <a:hlinkClick r:id="rId25" tooltip="1909"/>
              </a:rPr>
              <a:t>1909</a:t>
            </a:r>
            <a:r>
              <a:rPr lang="en-US" sz="1000" smtClean="0"/>
              <a:t>.</a:t>
            </a:r>
          </a:p>
        </p:txBody>
      </p:sp>
    </p:spTree>
    <p:extLst>
      <p:ext uri="{BB962C8B-B14F-4D97-AF65-F5344CB8AC3E}">
        <p14:creationId xmlns:p14="http://schemas.microsoft.com/office/powerpoint/2010/main" val="2138052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BB6EA5-8A1D-4A7F-87DC-0B017F3472A8}" type="slidenum">
              <a:rPr lang="en-US" smtClean="0"/>
              <a:pPr/>
              <a:t>33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The </a:t>
            </a:r>
            <a:r>
              <a:rPr lang="en-US" sz="1000" b="1" smtClean="0"/>
              <a:t>Aerial Experiment Association</a:t>
            </a:r>
            <a:r>
              <a:rPr lang="en-US" sz="1000" smtClean="0"/>
              <a:t> (AEA) was formed in </a:t>
            </a:r>
            <a:r>
              <a:rPr lang="en-US" sz="1000" smtClean="0">
                <a:hlinkClick r:id="rId3" tooltip="1907 in aviation"/>
              </a:rPr>
              <a:t>1907</a:t>
            </a:r>
            <a:r>
              <a:rPr lang="en-US" sz="1000" smtClean="0"/>
              <a:t> under the tutelage of Dr. </a:t>
            </a:r>
            <a:r>
              <a:rPr lang="en-US" sz="1000" smtClean="0">
                <a:hlinkClick r:id="rId4" tooltip="Alexander Graham Bell"/>
              </a:rPr>
              <a:t>Alexander Graham Bell</a:t>
            </a:r>
            <a:r>
              <a:rPr lang="en-US" sz="1000" smtClean="0"/>
              <a:t>.</a:t>
            </a:r>
          </a:p>
          <a:p>
            <a:pPr eaLnBrk="1" hangingPunct="1">
              <a:lnSpc>
                <a:spcPct val="80000"/>
              </a:lnSpc>
            </a:pPr>
            <a:r>
              <a:rPr lang="en-US" sz="1000" smtClean="0"/>
              <a:t>The AEA came into being when </a:t>
            </a:r>
            <a:r>
              <a:rPr lang="en-US" sz="1000" smtClean="0">
                <a:hlinkClick r:id="rId5" tooltip="John Alexander Douglas McCurdy"/>
              </a:rPr>
              <a:t>John Alexander Douglas McCurdy</a:t>
            </a:r>
            <a:r>
              <a:rPr lang="en-US" sz="1000" smtClean="0"/>
              <a:t> and his friend </a:t>
            </a:r>
            <a:r>
              <a:rPr lang="en-US" sz="1000" smtClean="0">
                <a:hlinkClick r:id="rId6" tooltip="Frederick W. Baldwin"/>
              </a:rPr>
              <a:t>Frederick W. "Casey" Baldwin</a:t>
            </a:r>
            <a:r>
              <a:rPr lang="en-US" sz="1000" smtClean="0"/>
              <a:t>, two young engineers fresh out of the </a:t>
            </a:r>
            <a:r>
              <a:rPr lang="en-US" sz="1000" smtClean="0">
                <a:hlinkClick r:id="rId7" tooltip="University of Toronto"/>
              </a:rPr>
              <a:t>University of Toronto</a:t>
            </a:r>
            <a:r>
              <a:rPr lang="en-US" sz="1000" smtClean="0"/>
              <a:t>, decided to spend the summer in </a:t>
            </a:r>
            <a:r>
              <a:rPr lang="en-US" sz="1000" smtClean="0">
                <a:hlinkClick r:id="rId8" tooltip="Baddeck, Nova Scotia"/>
              </a:rPr>
              <a:t>Baddeck, Nova Scotia</a:t>
            </a:r>
            <a:r>
              <a:rPr lang="en-US" sz="1000" smtClean="0"/>
              <a:t>. McCurdy had grown up there, and his father was the personal secretary of Dr. Bell. He had grown up close to the Bell family and was well received in their home. One day, as the three sat with Dr. Bell discussing the problems of aviation, Bell's wife, Mabel, suggested they form a company to exploit their collective ideas. Being independently wealthy, she offered to bankroll the idea, taking care of one of the major problems facing aviators of the day.</a:t>
            </a:r>
          </a:p>
          <a:p>
            <a:pPr eaLnBrk="1" hangingPunct="1">
              <a:lnSpc>
                <a:spcPct val="80000"/>
              </a:lnSpc>
            </a:pPr>
            <a:r>
              <a:rPr lang="en-US" sz="1000" smtClean="0"/>
              <a:t>The American motorcycle designer and manufacturer, and recognized expert on </a:t>
            </a:r>
            <a:r>
              <a:rPr lang="en-US" sz="1000" smtClean="0">
                <a:hlinkClick r:id="rId9" tooltip="Gasoline engine"/>
              </a:rPr>
              <a:t>gasoline engines</a:t>
            </a:r>
            <a:r>
              <a:rPr lang="en-US" sz="1000" smtClean="0"/>
              <a:t>, </a:t>
            </a:r>
            <a:r>
              <a:rPr lang="en-US" sz="1000" smtClean="0">
                <a:hlinkClick r:id="rId10" tooltip="Glenn Curtiss"/>
              </a:rPr>
              <a:t>Glenn H. Curtiss</a:t>
            </a:r>
            <a:r>
              <a:rPr lang="en-US" sz="1000" smtClean="0"/>
              <a:t> also became a member of the association. Curtiss had visited the </a:t>
            </a:r>
            <a:r>
              <a:rPr lang="en-US" sz="1000" smtClean="0">
                <a:hlinkClick r:id="rId11" tooltip="Wright Cycle Company"/>
              </a:rPr>
              <a:t>Wright Cycle Company</a:t>
            </a:r>
            <a:r>
              <a:rPr lang="en-US" sz="1000" smtClean="0"/>
              <a:t> to discuss </a:t>
            </a:r>
            <a:r>
              <a:rPr lang="en-US" sz="1000" smtClean="0">
                <a:hlinkClick r:id="rId12" tooltip="Aeronautical engineering"/>
              </a:rPr>
              <a:t>aeronautical engineering</a:t>
            </a:r>
            <a:r>
              <a:rPr lang="en-US" sz="1000" smtClean="0"/>
              <a:t> with </a:t>
            </a:r>
            <a:r>
              <a:rPr lang="en-US" sz="1000" smtClean="0">
                <a:hlinkClick r:id="rId13" tooltip="Wilbur Wright"/>
              </a:rPr>
              <a:t>Wilbur</a:t>
            </a:r>
            <a:r>
              <a:rPr lang="en-US" sz="1000" smtClean="0"/>
              <a:t> and </a:t>
            </a:r>
            <a:r>
              <a:rPr lang="en-US" sz="1000" smtClean="0">
                <a:hlinkClick r:id="rId14" tooltip="Orville Wright"/>
              </a:rPr>
              <a:t>Orville Wright</a:t>
            </a:r>
            <a:r>
              <a:rPr lang="en-US" sz="1000" smtClean="0"/>
              <a:t> but the Wrights did not want to cooperate with him in the development of aircraft. The group attracted sufficient attention to inspire the </a:t>
            </a:r>
            <a:r>
              <a:rPr lang="en-US" sz="1000" smtClean="0">
                <a:hlinkClick r:id="rId15" tooltip="United States government"/>
              </a:rPr>
              <a:t>United States government</a:t>
            </a:r>
            <a:r>
              <a:rPr lang="en-US" sz="1000" smtClean="0"/>
              <a:t> to request that an official observer be allowed to join. Their nominee was US Army Lieutenant </a:t>
            </a:r>
            <a:r>
              <a:rPr lang="en-US" sz="1000" smtClean="0">
                <a:hlinkClick r:id="rId16" tooltip="Thomas Selfridge"/>
              </a:rPr>
              <a:t>Thomas Selfridge</a:t>
            </a:r>
            <a:r>
              <a:rPr lang="en-US" sz="1000" smtClean="0"/>
              <a:t> who was later to be the first person killed in an airplane accident.</a:t>
            </a:r>
          </a:p>
          <a:p>
            <a:pPr eaLnBrk="1" hangingPunct="1">
              <a:lnSpc>
                <a:spcPct val="80000"/>
              </a:lnSpc>
            </a:pPr>
            <a:r>
              <a:rPr lang="en-US" sz="1000" smtClean="0"/>
              <a:t>This collaboration lead to very public success. Casey Baldwin became the first Canadian pilot during a March </a:t>
            </a:r>
            <a:r>
              <a:rPr lang="en-US" sz="1000" smtClean="0">
                <a:hlinkClick r:id="rId17" tooltip="1908 in aviation"/>
              </a:rPr>
              <a:t>1908</a:t>
            </a:r>
            <a:r>
              <a:rPr lang="en-US" sz="1000" smtClean="0"/>
              <a:t> flight of </a:t>
            </a:r>
            <a:r>
              <a:rPr lang="en-US" sz="1000" i="1" smtClean="0"/>
              <a:t>Red Wing</a:t>
            </a:r>
            <a:r>
              <a:rPr lang="en-US" sz="1000" smtClean="0"/>
              <a:t>. Its successor, </a:t>
            </a:r>
            <a:r>
              <a:rPr lang="en-US" sz="1000" i="1" smtClean="0"/>
              <a:t>White Wing</a:t>
            </a:r>
            <a:r>
              <a:rPr lang="en-US" sz="1000" smtClean="0"/>
              <a:t> was the first plane to have Bell's </a:t>
            </a:r>
            <a:r>
              <a:rPr lang="en-US" sz="1000" smtClean="0">
                <a:hlinkClick r:id="rId18" tooltip="Aileron"/>
              </a:rPr>
              <a:t>ailerons</a:t>
            </a:r>
            <a:r>
              <a:rPr lang="en-US" sz="1000" smtClean="0"/>
              <a:t>. One of their planes, the </a:t>
            </a:r>
            <a:r>
              <a:rPr lang="en-US" sz="1000" smtClean="0">
                <a:hlinkClick r:id="rId19" tooltip="AEA June Bug"/>
              </a:rPr>
              <a:t>June Bug</a:t>
            </a:r>
            <a:r>
              <a:rPr lang="en-US" sz="1000" smtClean="0"/>
              <a:t>, won the </a:t>
            </a:r>
            <a:r>
              <a:rPr lang="en-US" sz="1000" smtClean="0">
                <a:hlinkClick r:id="rId20" tooltip="Scientific American"/>
              </a:rPr>
              <a:t>Scientific American</a:t>
            </a:r>
            <a:r>
              <a:rPr lang="en-US" sz="1000" smtClean="0"/>
              <a:t> Trophy by making the first official one kilometer flight in </a:t>
            </a:r>
            <a:r>
              <a:rPr lang="en-US" sz="1000" smtClean="0">
                <a:hlinkClick r:id="rId21" tooltip="North America"/>
              </a:rPr>
              <a:t>North America</a:t>
            </a:r>
            <a:r>
              <a:rPr lang="en-US" sz="1000" smtClean="0"/>
              <a:t>; although, the Wrights had already accomplished this in 1904. Their fourth flying machine, the </a:t>
            </a:r>
            <a:r>
              <a:rPr lang="en-US" sz="1000" i="1" smtClean="0">
                <a:hlinkClick r:id="rId22" tooltip="AEA Silver Dart"/>
              </a:rPr>
              <a:t>Silver Dart</a:t>
            </a:r>
            <a:r>
              <a:rPr lang="en-US" sz="1000" smtClean="0"/>
              <a:t>, constructed in 1908, made the first controlled powered flight in </a:t>
            </a:r>
            <a:r>
              <a:rPr lang="en-US" sz="1000" smtClean="0">
                <a:hlinkClick r:id="rId23" tooltip="Canada"/>
              </a:rPr>
              <a:t>Canada</a:t>
            </a:r>
            <a:r>
              <a:rPr lang="en-US" sz="1000" smtClean="0"/>
              <a:t> on </a:t>
            </a:r>
            <a:r>
              <a:rPr lang="en-US" sz="1000" smtClean="0">
                <a:hlinkClick r:id="rId24" tooltip="February 23"/>
              </a:rPr>
              <a:t>February 23</a:t>
            </a:r>
            <a:r>
              <a:rPr lang="en-US" sz="1000" smtClean="0"/>
              <a:t>, </a:t>
            </a:r>
            <a:r>
              <a:rPr lang="en-US" sz="1000" smtClean="0">
                <a:hlinkClick r:id="rId25" tooltip="1909"/>
              </a:rPr>
              <a:t>1909</a:t>
            </a:r>
            <a:r>
              <a:rPr lang="en-US" sz="1000" smtClean="0"/>
              <a:t> when it was flown off the ice of </a:t>
            </a:r>
            <a:r>
              <a:rPr lang="en-US" sz="1000" smtClean="0">
                <a:hlinkClick r:id="rId26" tooltip="Bras d'Or Lake"/>
              </a:rPr>
              <a:t>Bras d'Or Lake</a:t>
            </a:r>
            <a:r>
              <a:rPr lang="en-US" sz="1000" smtClean="0"/>
              <a:t> near Baddeck by McCurdy who had been one of its designers. On </a:t>
            </a:r>
            <a:r>
              <a:rPr lang="en-US" sz="1000" smtClean="0">
                <a:hlinkClick r:id="rId27" tooltip="March 10"/>
              </a:rPr>
              <a:t>March 10</a:t>
            </a:r>
            <a:r>
              <a:rPr lang="en-US" sz="1000" smtClean="0"/>
              <a:t>, </a:t>
            </a:r>
            <a:r>
              <a:rPr lang="en-US" sz="1000" smtClean="0">
                <a:hlinkClick r:id="rId25" tooltip="1909"/>
              </a:rPr>
              <a:t>1909</a:t>
            </a:r>
            <a:r>
              <a:rPr lang="en-US" sz="1000" smtClean="0"/>
              <a:t>, McCurdy set a record when he flew the airplane on a circular course over a distance of more than 32 km (20 miles), a feat that the Wrights had already accomplished in 1905. The Association made the first passenger flight in Canada on </a:t>
            </a:r>
            <a:r>
              <a:rPr lang="en-US" sz="1000" smtClean="0">
                <a:hlinkClick r:id="rId28" tooltip="August 2"/>
              </a:rPr>
              <a:t>August 2</a:t>
            </a:r>
            <a:r>
              <a:rPr lang="en-US" sz="1000" smtClean="0"/>
              <a:t>, also in the </a:t>
            </a:r>
            <a:r>
              <a:rPr lang="en-US" sz="1000" i="1" smtClean="0"/>
              <a:t>Silver Dart</a:t>
            </a:r>
            <a:r>
              <a:rPr lang="en-US" sz="1000" smtClean="0"/>
              <a:t>. Much development also took place in </a:t>
            </a:r>
            <a:r>
              <a:rPr lang="en-US" sz="1000" smtClean="0">
                <a:hlinkClick r:id="rId29" tooltip="Hammondsport, New York"/>
              </a:rPr>
              <a:t>Hammondsport, New York</a:t>
            </a:r>
            <a:r>
              <a:rPr lang="en-US" sz="1000" smtClean="0"/>
              <a:t> where experimentation was done on development of the first </a:t>
            </a:r>
            <a:r>
              <a:rPr lang="en-US" sz="1000" smtClean="0">
                <a:hlinkClick r:id="rId30" tooltip="Seaplane"/>
              </a:rPr>
              <a:t>seaplane</a:t>
            </a:r>
            <a:r>
              <a:rPr lang="en-US" sz="1000" smtClean="0"/>
              <a:t>.</a:t>
            </a:r>
          </a:p>
          <a:p>
            <a:pPr eaLnBrk="1" hangingPunct="1">
              <a:lnSpc>
                <a:spcPct val="80000"/>
              </a:lnSpc>
            </a:pPr>
            <a:r>
              <a:rPr lang="en-US" sz="1000" smtClean="0"/>
              <a:t>The association disbanded on </a:t>
            </a:r>
            <a:r>
              <a:rPr lang="en-US" sz="1000" smtClean="0">
                <a:hlinkClick r:id="rId31" tooltip="March 31"/>
              </a:rPr>
              <a:t>March 31</a:t>
            </a:r>
            <a:r>
              <a:rPr lang="en-US" sz="1000" smtClean="0"/>
              <a:t>, </a:t>
            </a:r>
            <a:r>
              <a:rPr lang="en-US" sz="1000" smtClean="0">
                <a:hlinkClick r:id="rId25" tooltip="1909"/>
              </a:rPr>
              <a:t>1909</a:t>
            </a:r>
            <a:r>
              <a:rPr lang="en-US" sz="1000" smtClean="0"/>
              <a:t>.</a:t>
            </a:r>
          </a:p>
        </p:txBody>
      </p:sp>
    </p:spTree>
    <p:extLst>
      <p:ext uri="{BB962C8B-B14F-4D97-AF65-F5344CB8AC3E}">
        <p14:creationId xmlns:p14="http://schemas.microsoft.com/office/powerpoint/2010/main" val="2929555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3DD5B8-F389-4345-A3AE-FD62FA137FDD}" type="slidenum">
              <a:rPr lang="en-US" smtClean="0"/>
              <a:pPr/>
              <a:t>34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The </a:t>
            </a:r>
            <a:r>
              <a:rPr lang="en-US" sz="1000" b="1" smtClean="0"/>
              <a:t>Aerial Experiment Association</a:t>
            </a:r>
            <a:r>
              <a:rPr lang="en-US" sz="1000" smtClean="0"/>
              <a:t> (AEA) was formed in </a:t>
            </a:r>
            <a:r>
              <a:rPr lang="en-US" sz="1000" smtClean="0">
                <a:hlinkClick r:id="rId3" tooltip="1907 in aviation"/>
              </a:rPr>
              <a:t>1907</a:t>
            </a:r>
            <a:r>
              <a:rPr lang="en-US" sz="1000" smtClean="0"/>
              <a:t> under the tutelage of Dr. </a:t>
            </a:r>
            <a:r>
              <a:rPr lang="en-US" sz="1000" smtClean="0">
                <a:hlinkClick r:id="rId4" tooltip="Alexander Graham Bell"/>
              </a:rPr>
              <a:t>Alexander Graham Bell</a:t>
            </a:r>
            <a:r>
              <a:rPr lang="en-US" sz="1000" smtClean="0"/>
              <a:t>.</a:t>
            </a:r>
          </a:p>
          <a:p>
            <a:pPr eaLnBrk="1" hangingPunct="1">
              <a:lnSpc>
                <a:spcPct val="80000"/>
              </a:lnSpc>
            </a:pPr>
            <a:r>
              <a:rPr lang="en-US" sz="1000" smtClean="0"/>
              <a:t>The AEA came into being when </a:t>
            </a:r>
            <a:r>
              <a:rPr lang="en-US" sz="1000" smtClean="0">
                <a:hlinkClick r:id="rId5" tooltip="John Alexander Douglas McCurdy"/>
              </a:rPr>
              <a:t>John Alexander Douglas McCurdy</a:t>
            </a:r>
            <a:r>
              <a:rPr lang="en-US" sz="1000" smtClean="0"/>
              <a:t> and his friend </a:t>
            </a:r>
            <a:r>
              <a:rPr lang="en-US" sz="1000" smtClean="0">
                <a:hlinkClick r:id="rId6" tooltip="Frederick W. Baldwin"/>
              </a:rPr>
              <a:t>Frederick W. "Casey" Baldwin</a:t>
            </a:r>
            <a:r>
              <a:rPr lang="en-US" sz="1000" smtClean="0"/>
              <a:t>, two young engineers fresh out of the </a:t>
            </a:r>
            <a:r>
              <a:rPr lang="en-US" sz="1000" smtClean="0">
                <a:hlinkClick r:id="rId7" tooltip="University of Toronto"/>
              </a:rPr>
              <a:t>University of Toronto</a:t>
            </a:r>
            <a:r>
              <a:rPr lang="en-US" sz="1000" smtClean="0"/>
              <a:t>, decided to spend the summer in </a:t>
            </a:r>
            <a:r>
              <a:rPr lang="en-US" sz="1000" smtClean="0">
                <a:hlinkClick r:id="rId8" tooltip="Baddeck, Nova Scotia"/>
              </a:rPr>
              <a:t>Baddeck, Nova Scotia</a:t>
            </a:r>
            <a:r>
              <a:rPr lang="en-US" sz="1000" smtClean="0"/>
              <a:t>. McCurdy had grown up there, and his father was the personal secretary of Dr. Bell. He had grown up close to the Bell family and was well received in their home. One day, as the three sat with Dr. Bell discussing the problems of aviation, Bell's wife, Mabel, suggested they form a company to exploit their collective ideas. Being independently wealthy, she offered to bankroll the idea, taking care of one of the major problems facing aviators of the day.</a:t>
            </a:r>
          </a:p>
          <a:p>
            <a:pPr eaLnBrk="1" hangingPunct="1">
              <a:lnSpc>
                <a:spcPct val="80000"/>
              </a:lnSpc>
            </a:pPr>
            <a:r>
              <a:rPr lang="en-US" sz="1000" smtClean="0"/>
              <a:t>The American motorcycle designer and manufacturer, and recognized expert on </a:t>
            </a:r>
            <a:r>
              <a:rPr lang="en-US" sz="1000" smtClean="0">
                <a:hlinkClick r:id="rId9" tooltip="Gasoline engine"/>
              </a:rPr>
              <a:t>gasoline engines</a:t>
            </a:r>
            <a:r>
              <a:rPr lang="en-US" sz="1000" smtClean="0"/>
              <a:t>, </a:t>
            </a:r>
            <a:r>
              <a:rPr lang="en-US" sz="1000" smtClean="0">
                <a:hlinkClick r:id="rId10" tooltip="Glenn Curtiss"/>
              </a:rPr>
              <a:t>Glenn H. Curtiss</a:t>
            </a:r>
            <a:r>
              <a:rPr lang="en-US" sz="1000" smtClean="0"/>
              <a:t> also became a member of the association. Curtiss had visited the </a:t>
            </a:r>
            <a:r>
              <a:rPr lang="en-US" sz="1000" smtClean="0">
                <a:hlinkClick r:id="rId11" tooltip="Wright Cycle Company"/>
              </a:rPr>
              <a:t>Wright Cycle Company</a:t>
            </a:r>
            <a:r>
              <a:rPr lang="en-US" sz="1000" smtClean="0"/>
              <a:t> to discuss </a:t>
            </a:r>
            <a:r>
              <a:rPr lang="en-US" sz="1000" smtClean="0">
                <a:hlinkClick r:id="rId12" tooltip="Aeronautical engineering"/>
              </a:rPr>
              <a:t>aeronautical engineering</a:t>
            </a:r>
            <a:r>
              <a:rPr lang="en-US" sz="1000" smtClean="0"/>
              <a:t> with </a:t>
            </a:r>
            <a:r>
              <a:rPr lang="en-US" sz="1000" smtClean="0">
                <a:hlinkClick r:id="rId13" tooltip="Wilbur Wright"/>
              </a:rPr>
              <a:t>Wilbur</a:t>
            </a:r>
            <a:r>
              <a:rPr lang="en-US" sz="1000" smtClean="0"/>
              <a:t> and </a:t>
            </a:r>
            <a:r>
              <a:rPr lang="en-US" sz="1000" smtClean="0">
                <a:hlinkClick r:id="rId14" tooltip="Orville Wright"/>
              </a:rPr>
              <a:t>Orville Wright</a:t>
            </a:r>
            <a:r>
              <a:rPr lang="en-US" sz="1000" smtClean="0"/>
              <a:t> but the Wrights did not want to cooperate with him in the development of aircraft. The group attracted sufficient attention to inspire the </a:t>
            </a:r>
            <a:r>
              <a:rPr lang="en-US" sz="1000" smtClean="0">
                <a:hlinkClick r:id="rId15" tooltip="United States government"/>
              </a:rPr>
              <a:t>United States government</a:t>
            </a:r>
            <a:r>
              <a:rPr lang="en-US" sz="1000" smtClean="0"/>
              <a:t> to request that an official observer be allowed to join. Their nominee was US Army Lieutenant </a:t>
            </a:r>
            <a:r>
              <a:rPr lang="en-US" sz="1000" smtClean="0">
                <a:hlinkClick r:id="rId16" tooltip="Thomas Selfridge"/>
              </a:rPr>
              <a:t>Thomas Selfridge</a:t>
            </a:r>
            <a:r>
              <a:rPr lang="en-US" sz="1000" smtClean="0"/>
              <a:t> who was later to be the first person killed in an airplane accident.</a:t>
            </a:r>
          </a:p>
          <a:p>
            <a:pPr eaLnBrk="1" hangingPunct="1">
              <a:lnSpc>
                <a:spcPct val="80000"/>
              </a:lnSpc>
            </a:pPr>
            <a:r>
              <a:rPr lang="en-US" sz="1000" smtClean="0"/>
              <a:t>This collaboration lead to very public success. Casey Baldwin became the first Canadian pilot during a March </a:t>
            </a:r>
            <a:r>
              <a:rPr lang="en-US" sz="1000" smtClean="0">
                <a:hlinkClick r:id="rId17" tooltip="1908 in aviation"/>
              </a:rPr>
              <a:t>1908</a:t>
            </a:r>
            <a:r>
              <a:rPr lang="en-US" sz="1000" smtClean="0"/>
              <a:t> flight of </a:t>
            </a:r>
            <a:r>
              <a:rPr lang="en-US" sz="1000" i="1" smtClean="0"/>
              <a:t>Red Wing</a:t>
            </a:r>
            <a:r>
              <a:rPr lang="en-US" sz="1000" smtClean="0"/>
              <a:t>. Its successor, </a:t>
            </a:r>
            <a:r>
              <a:rPr lang="en-US" sz="1000" i="1" smtClean="0"/>
              <a:t>White Wing</a:t>
            </a:r>
            <a:r>
              <a:rPr lang="en-US" sz="1000" smtClean="0"/>
              <a:t> was the first plane to have Bell's </a:t>
            </a:r>
            <a:r>
              <a:rPr lang="en-US" sz="1000" smtClean="0">
                <a:hlinkClick r:id="rId18" tooltip="Aileron"/>
              </a:rPr>
              <a:t>ailerons</a:t>
            </a:r>
            <a:r>
              <a:rPr lang="en-US" sz="1000" smtClean="0"/>
              <a:t>. One of their planes, the </a:t>
            </a:r>
            <a:r>
              <a:rPr lang="en-US" sz="1000" smtClean="0">
                <a:hlinkClick r:id="rId19" tooltip="AEA June Bug"/>
              </a:rPr>
              <a:t>June Bug</a:t>
            </a:r>
            <a:r>
              <a:rPr lang="en-US" sz="1000" smtClean="0"/>
              <a:t>, won the </a:t>
            </a:r>
            <a:r>
              <a:rPr lang="en-US" sz="1000" smtClean="0">
                <a:hlinkClick r:id="rId20" tooltip="Scientific American"/>
              </a:rPr>
              <a:t>Scientific American</a:t>
            </a:r>
            <a:r>
              <a:rPr lang="en-US" sz="1000" smtClean="0"/>
              <a:t> Trophy by making the first official one kilometer flight in </a:t>
            </a:r>
            <a:r>
              <a:rPr lang="en-US" sz="1000" smtClean="0">
                <a:hlinkClick r:id="rId21" tooltip="North America"/>
              </a:rPr>
              <a:t>North America</a:t>
            </a:r>
            <a:r>
              <a:rPr lang="en-US" sz="1000" smtClean="0"/>
              <a:t>; although, the Wrights had already accomplished this in 1904. Their fourth flying machine, the </a:t>
            </a:r>
            <a:r>
              <a:rPr lang="en-US" sz="1000" i="1" smtClean="0">
                <a:hlinkClick r:id="rId22" tooltip="AEA Silver Dart"/>
              </a:rPr>
              <a:t>Silver Dart</a:t>
            </a:r>
            <a:r>
              <a:rPr lang="en-US" sz="1000" smtClean="0"/>
              <a:t>, constructed in 1908, made the first controlled powered flight in </a:t>
            </a:r>
            <a:r>
              <a:rPr lang="en-US" sz="1000" smtClean="0">
                <a:hlinkClick r:id="rId23" tooltip="Canada"/>
              </a:rPr>
              <a:t>Canada</a:t>
            </a:r>
            <a:r>
              <a:rPr lang="en-US" sz="1000" smtClean="0"/>
              <a:t> on </a:t>
            </a:r>
            <a:r>
              <a:rPr lang="en-US" sz="1000" smtClean="0">
                <a:hlinkClick r:id="rId24" tooltip="February 23"/>
              </a:rPr>
              <a:t>February 23</a:t>
            </a:r>
            <a:r>
              <a:rPr lang="en-US" sz="1000" smtClean="0"/>
              <a:t>, </a:t>
            </a:r>
            <a:r>
              <a:rPr lang="en-US" sz="1000" smtClean="0">
                <a:hlinkClick r:id="rId25" tooltip="1909"/>
              </a:rPr>
              <a:t>1909</a:t>
            </a:r>
            <a:r>
              <a:rPr lang="en-US" sz="1000" smtClean="0"/>
              <a:t> when it was flown off the ice of </a:t>
            </a:r>
            <a:r>
              <a:rPr lang="en-US" sz="1000" smtClean="0">
                <a:hlinkClick r:id="rId26" tooltip="Bras d'Or Lake"/>
              </a:rPr>
              <a:t>Bras d'Or Lake</a:t>
            </a:r>
            <a:r>
              <a:rPr lang="en-US" sz="1000" smtClean="0"/>
              <a:t> near Baddeck by McCurdy who had been one of its designers. On </a:t>
            </a:r>
            <a:r>
              <a:rPr lang="en-US" sz="1000" smtClean="0">
                <a:hlinkClick r:id="rId27" tooltip="March 10"/>
              </a:rPr>
              <a:t>March 10</a:t>
            </a:r>
            <a:r>
              <a:rPr lang="en-US" sz="1000" smtClean="0"/>
              <a:t>, </a:t>
            </a:r>
            <a:r>
              <a:rPr lang="en-US" sz="1000" smtClean="0">
                <a:hlinkClick r:id="rId25" tooltip="1909"/>
              </a:rPr>
              <a:t>1909</a:t>
            </a:r>
            <a:r>
              <a:rPr lang="en-US" sz="1000" smtClean="0"/>
              <a:t>, McCurdy set a record when he flew the airplane on a circular course over a distance of more than 32 km (20 miles), a feat that the Wrights had already accomplished in 1905. The Association made the first passenger flight in Canada on </a:t>
            </a:r>
            <a:r>
              <a:rPr lang="en-US" sz="1000" smtClean="0">
                <a:hlinkClick r:id="rId28" tooltip="August 2"/>
              </a:rPr>
              <a:t>August 2</a:t>
            </a:r>
            <a:r>
              <a:rPr lang="en-US" sz="1000" smtClean="0"/>
              <a:t>, also in the </a:t>
            </a:r>
            <a:r>
              <a:rPr lang="en-US" sz="1000" i="1" smtClean="0"/>
              <a:t>Silver Dart</a:t>
            </a:r>
            <a:r>
              <a:rPr lang="en-US" sz="1000" smtClean="0"/>
              <a:t>. Much development also took place in </a:t>
            </a:r>
            <a:r>
              <a:rPr lang="en-US" sz="1000" smtClean="0">
                <a:hlinkClick r:id="rId29" tooltip="Hammondsport, New York"/>
              </a:rPr>
              <a:t>Hammondsport, New York</a:t>
            </a:r>
            <a:r>
              <a:rPr lang="en-US" sz="1000" smtClean="0"/>
              <a:t> where experimentation was done on development of the first </a:t>
            </a:r>
            <a:r>
              <a:rPr lang="en-US" sz="1000" smtClean="0">
                <a:hlinkClick r:id="rId30" tooltip="Seaplane"/>
              </a:rPr>
              <a:t>seaplane</a:t>
            </a:r>
            <a:r>
              <a:rPr lang="en-US" sz="1000" smtClean="0"/>
              <a:t>.</a:t>
            </a:r>
          </a:p>
          <a:p>
            <a:pPr eaLnBrk="1" hangingPunct="1">
              <a:lnSpc>
                <a:spcPct val="80000"/>
              </a:lnSpc>
            </a:pPr>
            <a:r>
              <a:rPr lang="en-US" sz="1000" smtClean="0"/>
              <a:t>The association disbanded on </a:t>
            </a:r>
            <a:r>
              <a:rPr lang="en-US" sz="1000" smtClean="0">
                <a:hlinkClick r:id="rId31" tooltip="March 31"/>
              </a:rPr>
              <a:t>March 31</a:t>
            </a:r>
            <a:r>
              <a:rPr lang="en-US" sz="1000" smtClean="0"/>
              <a:t>, </a:t>
            </a:r>
            <a:r>
              <a:rPr lang="en-US" sz="1000" smtClean="0">
                <a:hlinkClick r:id="rId25" tooltip="1909"/>
              </a:rPr>
              <a:t>1909</a:t>
            </a:r>
            <a:r>
              <a:rPr lang="en-US" sz="1000" smtClean="0"/>
              <a:t>.</a:t>
            </a:r>
          </a:p>
        </p:txBody>
      </p:sp>
    </p:spTree>
    <p:extLst>
      <p:ext uri="{BB962C8B-B14F-4D97-AF65-F5344CB8AC3E}">
        <p14:creationId xmlns:p14="http://schemas.microsoft.com/office/powerpoint/2010/main" val="2257937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02DE88-0065-44B7-82AC-F22E3A7A67A1}" type="slidenum">
              <a:rPr lang="en-US" smtClean="0"/>
              <a:pPr/>
              <a:t>35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 Henry Ford, 50, visiting Glenn Curtiss, 35, Hammondsport, N.Y., 1913. </a:t>
            </a:r>
            <a:r>
              <a:rPr lang="en-US" sz="1000" i="1" smtClean="0"/>
              <a:t>"Mr. Henry Ford of Detroit - the manufacturer of the Ford car - paid us a visit. He wanted to go up but said, 'My wife won't let me.'"</a:t>
            </a:r>
            <a:endParaRPr lang="en-US" sz="1000" smtClean="0"/>
          </a:p>
          <a:p>
            <a:pPr eaLnBrk="1" hangingPunct="1"/>
            <a:r>
              <a:rPr lang="en-US" sz="1000" smtClean="0"/>
              <a:t/>
            </a:r>
            <a:br>
              <a:rPr lang="en-US" sz="1000" smtClean="0"/>
            </a:br>
            <a:r>
              <a:rPr lang="en-US" sz="1000" i="1" smtClean="0"/>
              <a:t>    </a:t>
            </a:r>
            <a:r>
              <a:rPr lang="en-US" sz="1000" smtClean="0"/>
              <a:t>Three of mankind's greatest inventions occurred in the years beginning this story: The telephone, the automobile, and the airplane - with all engulfed in momentous patent battles. The victors of two, Alexander Graham Bell and Henry Ford, then played crucial roles in the third, the epic fight between the Wright brothers and Glenn Curtiss.</a:t>
            </a:r>
          </a:p>
          <a:p>
            <a:pPr eaLnBrk="1" hangingPunct="1"/>
            <a:r>
              <a:rPr lang="en-US" sz="1000" smtClean="0"/>
              <a:t/>
            </a:r>
            <a:br>
              <a:rPr lang="en-US" sz="1000" smtClean="0"/>
            </a:br>
            <a:r>
              <a:rPr lang="en-US" sz="1000" smtClean="0"/>
              <a:t>    In 1953, Briton</a:t>
            </a:r>
            <a:r>
              <a:rPr lang="en-US" sz="1000" i="1" smtClean="0"/>
              <a:t> Charles G. Grey </a:t>
            </a:r>
            <a:r>
              <a:rPr lang="en-US" sz="1000" smtClean="0"/>
              <a:t>(1875-1953),</a:t>
            </a:r>
            <a:r>
              <a:rPr lang="en-US" sz="1000" i="1" smtClean="0"/>
              <a:t> </a:t>
            </a:r>
            <a:r>
              <a:rPr lang="en-US" sz="1000" smtClean="0"/>
              <a:t>arguably the world's most knowledgeable person on flight's early days (founder and editor, </a:t>
            </a:r>
            <a:r>
              <a:rPr lang="en-US" sz="1000" i="1" u="sng" smtClean="0"/>
              <a:t>The Aeroplane</a:t>
            </a:r>
            <a:r>
              <a:rPr lang="en-US" sz="1000" smtClean="0"/>
              <a:t>, 1911-1939; editor, </a:t>
            </a:r>
            <a:r>
              <a:rPr lang="en-US" sz="1000" i="1" u="sng" smtClean="0"/>
              <a:t>Jane's All The World's Aircraft</a:t>
            </a:r>
            <a:r>
              <a:rPr lang="en-US" sz="1000" smtClean="0"/>
              <a:t>, 1916-1941), wrote (see "Letters, Documents, Exhibits"):</a:t>
            </a:r>
          </a:p>
          <a:p>
            <a:pPr eaLnBrk="1" hangingPunct="1"/>
            <a:r>
              <a:rPr lang="en-US" sz="1000" smtClean="0"/>
              <a:t/>
            </a:r>
            <a:br>
              <a:rPr lang="en-US" sz="1000" smtClean="0"/>
            </a:br>
            <a:r>
              <a:rPr lang="en-US" sz="1000" i="1" smtClean="0"/>
              <a:t>    </a:t>
            </a:r>
            <a:r>
              <a:rPr lang="en-US" sz="1000" smtClean="0"/>
              <a:t>"Strange thing isn't it that the U.S.A. has never recognized Glenn Curtiss as by far the greatest man America (both North &amp; South) has ever produced in Aviation? - Think of the early Hammondsport products. Then the Jenny...Then the first flight onto &amp; off a ship. Then the first flying boats. Then the big &amp; little Americas (of 1916-18) &amp; their descendants, the F boats of Felixstowe, from which descend all…trans-Atlantic boats...Then the N.C. boats, first across the Atlantic, &amp; the string of Curtiss record-breakers, &amp; Schneider winners. And the D-12 engine, from which the Rolls Falcon, &amp; ultimately the Merlin are descended...So far as I know there is nobody in the World who has claim to have influenced aircraft design &amp; production as he did, or had done. But the capitalists who bought the bogus Wright patents ganged up on Curtiss &amp; `slapped him down,' as they say in the States, &amp; he was too proud to fight back on propaganda. He left his products to fight for him."</a:t>
            </a:r>
          </a:p>
        </p:txBody>
      </p:sp>
    </p:spTree>
    <p:extLst>
      <p:ext uri="{BB962C8B-B14F-4D97-AF65-F5344CB8AC3E}">
        <p14:creationId xmlns:p14="http://schemas.microsoft.com/office/powerpoint/2010/main" val="2545790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CF341F-7C1F-4364-9FFA-F407F606B985}" type="slidenum">
              <a:rPr lang="en-US" smtClean="0"/>
              <a:pPr/>
              <a:t>36</a:t>
            </a:fld>
            <a:endParaRPr lang="en-US" smtClean="0"/>
          </a:p>
        </p:txBody>
      </p:sp>
    </p:spTree>
    <p:extLst>
      <p:ext uri="{BB962C8B-B14F-4D97-AF65-F5344CB8AC3E}">
        <p14:creationId xmlns:p14="http://schemas.microsoft.com/office/powerpoint/2010/main" val="4045415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EB873F-93C5-4843-94DD-89DF518A5F74}" type="slidenum">
              <a:rPr lang="en-US" smtClean="0"/>
              <a:pPr/>
              <a:t>37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British WWI-era </a:t>
            </a:r>
            <a:r>
              <a:rPr lang="en-US" smtClean="0">
                <a:hlinkClick r:id="rId3" tooltip="Royal Aircraft Factory F.E.2"/>
              </a:rPr>
              <a:t>F.E.2b</a:t>
            </a:r>
            <a:r>
              <a:rPr lang="en-US" smtClean="0"/>
              <a:t> pusher. The propeller is just behind the wing. </a:t>
            </a:r>
          </a:p>
        </p:txBody>
      </p:sp>
    </p:spTree>
    <p:extLst>
      <p:ext uri="{BB962C8B-B14F-4D97-AF65-F5344CB8AC3E}">
        <p14:creationId xmlns:p14="http://schemas.microsoft.com/office/powerpoint/2010/main" val="228575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06C8C2-BAE9-48DE-9B8C-9F2E4F71308F}" type="slidenum">
              <a:rPr lang="en-US" smtClean="0"/>
              <a:pPr/>
              <a:t>38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dirty="0" smtClean="0"/>
              <a:t>The patent dispute with the Wright brothers continued for several years until it was resolved during </a:t>
            </a:r>
            <a:r>
              <a:rPr lang="en-US" sz="900" dirty="0" smtClean="0">
                <a:hlinkClick r:id="rId3" tooltip="World War I"/>
              </a:rPr>
              <a:t>World War I</a:t>
            </a:r>
            <a:r>
              <a:rPr lang="en-US" sz="900" dirty="0" smtClean="0"/>
              <a:t>, just after Wright ceased making airplanes following Orville's withdrawal from the business and the company's shift to manufacturing only engines. The last Wright airplane was a single copy, made in 1916. With the involvement of the U.S. in </a:t>
            </a:r>
            <a:r>
              <a:rPr lang="en-US" sz="900" dirty="0" smtClean="0">
                <a:hlinkClick r:id="rId3" tooltip="World War I"/>
              </a:rPr>
              <a:t>World War I</a:t>
            </a:r>
            <a:r>
              <a:rPr lang="en-US" sz="900" dirty="0" smtClean="0"/>
              <a:t> in 1917, the </a:t>
            </a:r>
            <a:r>
              <a:rPr lang="en-US" sz="900" dirty="0" smtClean="0">
                <a:hlinkClick r:id="rId4" tooltip="Government of the United States"/>
              </a:rPr>
              <a:t>U.S. government</a:t>
            </a:r>
            <a:r>
              <a:rPr lang="en-US" sz="900" dirty="0" smtClean="0"/>
              <a:t> gave a large and profitable contract to Curtiss to build airplanes for the U.S. Army. After Wilber Wright died, his brother Orville sold the </a:t>
            </a:r>
            <a:r>
              <a:rPr lang="en-US" sz="900" dirty="0" smtClean="0">
                <a:hlinkClick r:id="rId5" tooltip="Wright Aeronautical"/>
              </a:rPr>
              <a:t>Wright Aeronautical</a:t>
            </a:r>
            <a:r>
              <a:rPr lang="en-US" sz="900" dirty="0" smtClean="0"/>
              <a:t> Company to </a:t>
            </a:r>
            <a:r>
              <a:rPr lang="en-US" sz="900" dirty="0" smtClean="0">
                <a:hlinkClick r:id="rId6" tooltip="Curtiss Aeroplane and Motor Company"/>
              </a:rPr>
              <a:t>Curtiss </a:t>
            </a:r>
            <a:r>
              <a:rPr lang="en-US" sz="900" dirty="0" err="1" smtClean="0">
                <a:hlinkClick r:id="rId6" tooltip="Curtiss Aeroplane and Motor Company"/>
              </a:rPr>
              <a:t>Aeroplane</a:t>
            </a:r>
            <a:r>
              <a:rPr lang="en-US" sz="900" dirty="0" smtClean="0">
                <a:hlinkClick r:id="rId6" tooltip="Curtiss Aeroplane and Motor Company"/>
              </a:rPr>
              <a:t> and Motor Company</a:t>
            </a:r>
            <a:r>
              <a:rPr lang="en-US" sz="900" dirty="0" smtClean="0"/>
              <a:t> on 5 July 1929, forming the </a:t>
            </a:r>
            <a:r>
              <a:rPr lang="en-US" sz="900" dirty="0" smtClean="0">
                <a:hlinkClick r:id="rId7" tooltip="Curtiss-Wright"/>
              </a:rPr>
              <a:t>Curtiss-Wright</a:t>
            </a:r>
            <a:r>
              <a:rPr lang="en-US" sz="900" dirty="0" smtClean="0"/>
              <a:t> company, finally ending all possible further disputes just before Glenn Curtiss's death The NC-4 was one of four NC (Navy-Curtiss) flying-boats, built during World War I originally to provide patrol cover for American shipping in the Atlantic against the attentions of German U-boats. The requirement was drawn up, and the aircraft designed, by the Navy in September 1917. It featured a short 45 ft. (13.72 m) length hull of advanced hydrodynamic design, and was intended to be powered by three engines. The first four aircraft were numbered separately NC-1 to NC-4, but the war was ending even as flight testing began. The NC-1 (three 400 </a:t>
            </a:r>
            <a:r>
              <a:rPr lang="en-US" sz="900" dirty="0" err="1" smtClean="0"/>
              <a:t>hp</a:t>
            </a:r>
            <a:r>
              <a:rPr lang="en-US" sz="900" dirty="0" smtClean="0"/>
              <a:t> Liberty engines) flew for the first time on October 4,1918, and on November 25 gave striking proof of its load-lifting abilities by carrying 51 people on a single flight -- a world record. Nevertheless, the three-</a:t>
            </a:r>
            <a:r>
              <a:rPr lang="en-US" sz="900" dirty="0" err="1" smtClean="0"/>
              <a:t>engined</a:t>
            </a:r>
            <a:r>
              <a:rPr lang="en-US" sz="900" dirty="0" smtClean="0"/>
              <a:t> installation was considered inadequate for transatlantic flying, and completion of the second, third and fourth aircraft was delayed while a fourth engine was included in the design. First flights were made on April 12 (NC-2), April 23 (NC-3) and April 30 (NC-4), NC-2 having been modified with its engine mounted as tandem pairs was found to be an unsatisfactory configuration, while the other two aircraft retained the between-wings separate tractor layout of three engines and had the fourth mounted, as a pusher, at the rear of the hull. It was decided to enter the Navy-Curtiss machines for the transatlantic attempt, for which they were </a:t>
            </a:r>
            <a:r>
              <a:rPr lang="en-US" sz="900" dirty="0" err="1" smtClean="0"/>
              <a:t>redesignated</a:t>
            </a:r>
            <a:r>
              <a:rPr lang="en-US" sz="900" dirty="0" smtClean="0"/>
              <a:t> NC-TA. On March 27 the NC-1's right wing had sustained storm damage, and was given the wing from NC-2. The NC-2 whose engine layout had proved unsatisfactory was again cannibalized to supply parts for the NC-1 when its left wing was damaged by fire on May 5 in a hangar at Rockaway, New York. </a:t>
            </a:r>
            <a:r>
              <a:rPr lang="en-US" sz="900" b="1" dirty="0" smtClean="0"/>
              <a:t>The Journey Begins</a:t>
            </a:r>
            <a:r>
              <a:rPr lang="en-US" sz="900" dirty="0" smtClean="0"/>
              <a:t> On Thursday morning, 8 May, NC-1 NC-3, and NC-4 took off from Rockaway for Halifax, Nova Scotia, on the first leg of the transatlantic journey. The flight was under the command of John Towers, who was also commanding officer and navigator of NC-3. NC-4 was commanded by Lieutenant Commander Albert C. Read, and NC-1 by Lieutenant Commander Patrick N. L. </a:t>
            </a:r>
            <a:r>
              <a:rPr lang="en-US" sz="900" dirty="0" err="1" smtClean="0"/>
              <a:t>Bellinger</a:t>
            </a:r>
            <a:r>
              <a:rPr lang="en-US" sz="900" dirty="0" smtClean="0"/>
              <a:t>. </a:t>
            </a:r>
          </a:p>
          <a:p>
            <a:pPr eaLnBrk="1" hangingPunct="1">
              <a:lnSpc>
                <a:spcPct val="90000"/>
              </a:lnSpc>
            </a:pPr>
            <a:r>
              <a:rPr lang="en-US" sz="900" dirty="0" smtClean="0"/>
              <a:t>Offshore of Cape Cod, NC-4's center engines failed; she landed at sea and taxied to the Naval Air Station at Chatham, Massachusetts, for repairs. NC-3 and NC-1 arrived at Halifax without incident, but next morning serious cracks were discovered in their propellers and a day was lost replacing them. </a:t>
            </a:r>
          </a:p>
        </p:txBody>
      </p:sp>
    </p:spTree>
    <p:extLst>
      <p:ext uri="{BB962C8B-B14F-4D97-AF65-F5344CB8AC3E}">
        <p14:creationId xmlns:p14="http://schemas.microsoft.com/office/powerpoint/2010/main" val="2875163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0D674E-5F18-4AB6-AE4D-D7FC1B214CB0}" type="slidenum">
              <a:rPr lang="en-US" smtClean="0"/>
              <a:pPr/>
              <a:t>39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900" smtClean="0"/>
              <a:t>Flight schools</a:t>
            </a:r>
            <a:r>
              <a:rPr lang="en-US" sz="900" b="1" smtClean="0"/>
              <a:t>Flight Training School Simulator</a:t>
            </a:r>
            <a:endParaRPr lang="en-US" sz="900" smtClean="0"/>
          </a:p>
          <a:p>
            <a:pPr eaLnBrk="1" hangingPunct="1">
              <a:lnSpc>
                <a:spcPct val="80000"/>
              </a:lnSpc>
            </a:pPr>
            <a:r>
              <a:rPr lang="en-US" sz="900" smtClean="0"/>
              <a:t>Front left view of a student using a Tonneau d'apprentissage at the École de Pilotage "Antoinette" [Antoinette Piloting School] at Mourmelon-le-Grande, France. This is the earliest known (to National Air and Space Museum Archives) aircraft flight training simulator to be photographed.</a:t>
            </a:r>
          </a:p>
          <a:p>
            <a:pPr eaLnBrk="1" hangingPunct="1">
              <a:lnSpc>
                <a:spcPct val="80000"/>
              </a:lnSpc>
            </a:pPr>
            <a:r>
              <a:rPr lang="en-US" sz="900" smtClean="0"/>
              <a:t>Mourmelon-le-Grande, France, circa 1911 </a:t>
            </a:r>
          </a:p>
          <a:p>
            <a:pPr eaLnBrk="1" hangingPunct="1">
              <a:lnSpc>
                <a:spcPct val="80000"/>
              </a:lnSpc>
            </a:pPr>
            <a:r>
              <a:rPr lang="en-US" sz="900" b="1" smtClean="0"/>
              <a:t>College Park Airport ‘Firsts' 1909--First military officer to solo (Lt. Frederick Humphreys).</a:t>
            </a:r>
            <a:br>
              <a:rPr lang="en-US" sz="900" b="1" smtClean="0"/>
            </a:br>
            <a:r>
              <a:rPr lang="en-US" sz="900" b="1" smtClean="0"/>
              <a:t>1909--The first woman to fly as a passenger in America (Mrs. Ralph H. VanDeman with Wilbur Wright on October 27).</a:t>
            </a:r>
            <a:br>
              <a:rPr lang="en-US" sz="900" b="1" smtClean="0"/>
            </a:br>
            <a:r>
              <a:rPr lang="en-US" sz="900" b="1" smtClean="0"/>
              <a:t>1909--The first U.S. naval officer to fly (Lt. George Sweet flew with Lt. Lahm on November 3).</a:t>
            </a:r>
            <a:br>
              <a:rPr lang="en-US" sz="900" b="1" smtClean="0"/>
            </a:br>
            <a:r>
              <a:rPr lang="en-US" sz="900" b="1" smtClean="0"/>
              <a:t>1911--First testing of a bomb sight from an airplane.</a:t>
            </a:r>
            <a:br>
              <a:rPr lang="en-US" sz="900" b="1" smtClean="0"/>
            </a:br>
            <a:r>
              <a:rPr lang="en-US" sz="900" b="1" smtClean="0"/>
              <a:t>1911--First military aviation school.</a:t>
            </a:r>
            <a:br>
              <a:rPr lang="en-US" sz="900" b="1" smtClean="0"/>
            </a:br>
            <a:r>
              <a:rPr lang="en-US" sz="900" b="1" smtClean="0"/>
              <a:t>1911--Start of the first cross-country flight.</a:t>
            </a:r>
            <a:br>
              <a:rPr lang="en-US" sz="900" b="1" smtClean="0"/>
            </a:br>
            <a:r>
              <a:rPr lang="en-US" sz="900" b="1" smtClean="0"/>
              <a:t>1911--Start of the first military cross-country flight (Hap Arnold flew a Burgess-Wright aircraft from College Park to Frederick, Md., 42 miles).</a:t>
            </a:r>
            <a:br>
              <a:rPr lang="en-US" sz="900" b="1" smtClean="0"/>
            </a:br>
            <a:r>
              <a:rPr lang="en-US" sz="900" b="1" smtClean="0"/>
              <a:t>1911--First member of Congress to be flown by the U.S. Army (Rep. Ben Johnson [Kentucky], chairman of the House District Committee, a passenger with Hap Arnold).</a:t>
            </a:r>
            <a:br>
              <a:rPr lang="en-US" sz="900" b="1" smtClean="0"/>
            </a:br>
            <a:r>
              <a:rPr lang="en-US" sz="900" b="1" smtClean="0"/>
              <a:t>1911--Very early aerial photograph taken from a fixed-wing aircraft at College Park. (The Army flight school was photographed from an altitude of 600 feet. Other photos of the area were taken at 1,500 and 2,000 feet, all with a small-lens Kodak camera.)</a:t>
            </a:r>
            <a:br>
              <a:rPr lang="en-US" sz="900" b="1" smtClean="0"/>
            </a:br>
            <a:r>
              <a:rPr lang="en-US" sz="900" b="1" smtClean="0"/>
              <a:t>1912--Introduction of the "Military Aviator" rating for pilots.</a:t>
            </a:r>
            <a:br>
              <a:rPr lang="en-US" sz="900" b="1" smtClean="0"/>
            </a:br>
            <a:r>
              <a:rPr lang="en-US" sz="900" b="1" smtClean="0"/>
              <a:t>1912--First testing of a machine gun from an airplane.</a:t>
            </a:r>
            <a:br>
              <a:rPr lang="en-US" sz="900" b="1" smtClean="0"/>
            </a:br>
            <a:r>
              <a:rPr lang="en-US" sz="900" b="1" smtClean="0"/>
              <a:t>1912--First mile-high flight by a military aviator (Hap Arnold).</a:t>
            </a:r>
            <a:br>
              <a:rPr lang="en-US" sz="900" b="1" smtClean="0"/>
            </a:br>
            <a:r>
              <a:rPr lang="en-US" sz="900" b="1" smtClean="0"/>
              <a:t>1912--The first competition for the MacKay Trophy (won by Hap Arnold).</a:t>
            </a:r>
            <a:br>
              <a:rPr lang="en-US" sz="900" b="1" smtClean="0"/>
            </a:br>
            <a:r>
              <a:rPr lang="en-US" sz="900" b="1" smtClean="0"/>
              <a:t>1912--First military enlisted man to die in an airplane accident (Cpl. Frank S. Scott, U.S. Army).</a:t>
            </a:r>
            <a:br>
              <a:rPr lang="en-US" sz="900" b="1" smtClean="0"/>
            </a:br>
            <a:r>
              <a:rPr lang="en-US" sz="900" b="1" smtClean="0"/>
              <a:t>1918--First U.S. Postal Air Mail Service.</a:t>
            </a:r>
            <a:br>
              <a:rPr lang="en-US" sz="900" b="1" smtClean="0"/>
            </a:br>
            <a:r>
              <a:rPr lang="en-US" sz="900" b="1" smtClean="0"/>
              <a:t>1924--First controlled helicopter flight (H. Berliner).</a:t>
            </a:r>
            <a:br>
              <a:rPr lang="en-US" sz="900" b="1" smtClean="0"/>
            </a:br>
            <a:r>
              <a:rPr lang="en-US" sz="900" b="1" smtClean="0"/>
              <a:t>1927--1934 First development and testing of radio navigation aids, the predecessor of the instrument landing system.</a:t>
            </a:r>
            <a:br>
              <a:rPr lang="en-US" sz="900" b="1" smtClean="0"/>
            </a:br>
            <a:r>
              <a:rPr lang="en-US" sz="900" b="1" smtClean="0"/>
              <a:t>1931--First blind instrument landing made solely by reference to navigational instruments (Jimmy Doolittle made the first blind landing at Mitchel Field, Long Island, N.Y., on Sept. 24, 1929).</a:t>
            </a:r>
            <a:br>
              <a:rPr lang="en-US" sz="900" b="1" smtClean="0"/>
            </a:br>
            <a:r>
              <a:rPr lang="en-US" sz="900" b="1" smtClean="0"/>
              <a:t>1933--First completely blind flight from College Park to Newark (N.J.) Municipal Airport (during which radio was the sole means of directional guidance and landing).</a:t>
            </a:r>
          </a:p>
          <a:p>
            <a:pPr eaLnBrk="1" hangingPunct="1">
              <a:lnSpc>
                <a:spcPct val="80000"/>
              </a:lnSpc>
            </a:pPr>
            <a:endParaRPr lang="en-US" sz="900" smtClean="0"/>
          </a:p>
        </p:txBody>
      </p:sp>
    </p:spTree>
    <p:extLst>
      <p:ext uri="{BB962C8B-B14F-4D97-AF65-F5344CB8AC3E}">
        <p14:creationId xmlns:p14="http://schemas.microsoft.com/office/powerpoint/2010/main" val="362067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1BBA50-47BB-435F-B8EA-4B571E3873C5}" type="slidenum">
              <a:rPr lang="en-US" smtClean="0"/>
              <a:pPr/>
              <a:t>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glider that the Wright brothers referred to as the 'Chanute double decker' was built in July and August of 1896 between the two visits that summer to the Indiana dunes. It's trussed bi-plane design would be the model for the Wright brothers in constructing their gliders and eventually their first airplane. First flown at the Dune Park location as a tri-plane on Saturday, August 29th, it was found to be too unwieldy. On Monday the 31st the lower of the three wings was removed and some successful glides were made with the machine. A week of bad weather prevented glides until Friday, when 10 or 12 'beautiful' glides were made, the longest 253 feet. </a:t>
            </a:r>
          </a:p>
          <a:p>
            <a:pPr eaLnBrk="1" hangingPunct="1"/>
            <a:r>
              <a:rPr lang="en-US" b="1" smtClean="0"/>
              <a:t>Pictures of this glider were often confused with the Herring-Arnot glider that was flown the following summer. There were more, and better, pictures taken of that very similar glider and they were often used to illustrate the flights of the Chanute-Herring glider. </a:t>
            </a:r>
          </a:p>
          <a:p>
            <a:pPr eaLnBrk="1" hangingPunct="1"/>
            <a:r>
              <a:rPr lang="en-US" b="1" smtClean="0"/>
              <a:t>The following images were of the 'original' Chanute-Herring glider. The formal, posed picture shows the side bays which were evidently removed, for they never appear in the flight photos and no mention is made of them in the diary.</a:t>
            </a:r>
            <a:r>
              <a:rPr lang="en-US" smtClean="0"/>
              <a:t> http://www.aeromuseum.org/newsCalendar.html</a:t>
            </a:r>
          </a:p>
        </p:txBody>
      </p:sp>
    </p:spTree>
    <p:extLst>
      <p:ext uri="{BB962C8B-B14F-4D97-AF65-F5344CB8AC3E}">
        <p14:creationId xmlns:p14="http://schemas.microsoft.com/office/powerpoint/2010/main" val="805220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B5BC79-8E5A-4994-B0CD-1F41ABF2E90D}" type="slidenum">
              <a:rPr lang="en-US" smtClean="0"/>
              <a:pPr/>
              <a:t>40</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In late 1910, </a:t>
            </a:r>
            <a:r>
              <a:rPr lang="en-US" sz="800" smtClean="0">
                <a:hlinkClick r:id="rId3"/>
              </a:rPr>
              <a:t>Glenn Curtiss</a:t>
            </a:r>
            <a:r>
              <a:rPr lang="en-US" sz="800" smtClean="0"/>
              <a:t> established a flight training school at North Island, San Diego, California and he offered the Navy a proposition it couldn't refuse. </a:t>
            </a:r>
            <a:r>
              <a:rPr lang="en-US" sz="800" smtClean="0">
                <a:hlinkClick r:id="rId3"/>
              </a:rPr>
              <a:t>Curtiss</a:t>
            </a:r>
            <a:r>
              <a:rPr lang="en-US" sz="800" smtClean="0"/>
              <a:t> would "instruct an officer of the Navy in the operation and construction of the Curtiss airplane” as a means of assisting "in developing the adaptability of the airplane to military purposes." As a result, Ellyson was ordered on December 23rd, 1910, to report to the </a:t>
            </a:r>
            <a:r>
              <a:rPr lang="en-US" sz="800" smtClean="0">
                <a:hlinkClick r:id="rId3"/>
              </a:rPr>
              <a:t>Glenn Curtiss</a:t>
            </a:r>
            <a:r>
              <a:rPr lang="en-US" sz="800" smtClean="0"/>
              <a:t> Aviation Camp at North Island to undergo flight training. In January 1911 he became the first naval officer assigned to aviation.</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r>
              <a:rPr lang="en-US" sz="800" smtClean="0"/>
              <a:t>However, </a:t>
            </a:r>
            <a:r>
              <a:rPr lang="en-US" sz="800" b="1" i="1" smtClean="0"/>
              <a:t>Theodore "Spuds" Ellyson</a:t>
            </a:r>
            <a:endParaRPr lang="en-US" sz="800" smtClean="0"/>
          </a:p>
          <a:p>
            <a:pPr eaLnBrk="1" hangingPunct="1">
              <a:lnSpc>
                <a:spcPct val="80000"/>
              </a:lnSpc>
            </a:pPr>
            <a:r>
              <a:rPr lang="en-US" sz="800" smtClean="0"/>
              <a:t> before his flight training started Ellyson assisted </a:t>
            </a:r>
            <a:r>
              <a:rPr lang="en-US" sz="800" smtClean="0">
                <a:hlinkClick r:id="rId3"/>
              </a:rPr>
              <a:t>Curtiss</a:t>
            </a:r>
            <a:r>
              <a:rPr lang="en-US" sz="800" smtClean="0"/>
              <a:t> in further demonstrating the military value of the airplane in warfare. In particular, Ellyson made suggestions regarding the use and placement of the sandbag arresting gear which was crucial to </a:t>
            </a:r>
            <a:r>
              <a:rPr lang="en-US" sz="800" smtClean="0">
                <a:hlinkClick r:id="rId4"/>
              </a:rPr>
              <a:t>Ely’s</a:t>
            </a:r>
            <a:r>
              <a:rPr lang="en-US" sz="800" smtClean="0"/>
              <a:t> successful landing and take-off from the USS </a:t>
            </a:r>
            <a:r>
              <a:rPr lang="en-US" sz="800" i="1" smtClean="0"/>
              <a:t>Pennsylvania</a:t>
            </a:r>
            <a:r>
              <a:rPr lang="en-US" sz="800" smtClean="0"/>
              <a:t> on January 18th, 1911.</a:t>
            </a:r>
          </a:p>
          <a:p>
            <a:pPr eaLnBrk="1" hangingPunct="1">
              <a:lnSpc>
                <a:spcPct val="80000"/>
              </a:lnSpc>
            </a:pPr>
            <a:r>
              <a:rPr lang="en-US" sz="800" smtClean="0"/>
              <a:t>In February 1911, Ellyson began serious flight training using the four cylinder machine for ground runs and then progressing through short jumps, longer jumps and straight away flights of up to a mile and a half. In March he began using the eight cylinder machine and making turns. Finally on March 31st he reported, "in my opinion and that of </a:t>
            </a:r>
            <a:r>
              <a:rPr lang="en-US" sz="800" smtClean="0">
                <a:hlinkClick r:id="rId3"/>
              </a:rPr>
              <a:t>Mr. Curtiss,</a:t>
            </a:r>
            <a:r>
              <a:rPr lang="en-US" sz="800" smtClean="0"/>
              <a:t> I have qualified in practical aviation under favorable weather conditions. I have had no practice in flying the hydro-airplane."</a:t>
            </a:r>
          </a:p>
          <a:p>
            <a:pPr eaLnBrk="1" hangingPunct="1">
              <a:lnSpc>
                <a:spcPct val="80000"/>
              </a:lnSpc>
            </a:pPr>
            <a:r>
              <a:rPr lang="en-US" sz="800" smtClean="0"/>
              <a:t>In March 1911, the Navy's Bureau of Navigation received an appropriation of $25,000 for experiments in aeronautics and on May 8th, 1911, two requisitions were prepared for Curtiss biplanes. The first for a Triad, an amphibian plane equipped for landing and taking off on land or water. The plane was also equipped with a metal tipped propeller designed to achieve speeds of at least 45 miles per hour, provisions for carrying a passenger, and dual controls operated by either pilot or passenger. This airplane later became the Navy's first airplane which they dubbed the "A-1." </a:t>
            </a:r>
          </a:p>
          <a:p>
            <a:pPr eaLnBrk="1" hangingPunct="1">
              <a:lnSpc>
                <a:spcPct val="80000"/>
              </a:lnSpc>
            </a:pPr>
            <a:r>
              <a:rPr lang="en-US" sz="800" smtClean="0"/>
              <a:t>The first flight of the A-1 began on July 1st, 1911 from Hammondsport, NY with </a:t>
            </a:r>
            <a:r>
              <a:rPr lang="en-US" sz="800" smtClean="0">
                <a:hlinkClick r:id="rId3"/>
              </a:rPr>
              <a:t>Glenn Curtiss's</a:t>
            </a:r>
            <a:r>
              <a:rPr lang="en-US" sz="800" smtClean="0"/>
              <a:t> later landing in Lake Keuka, NY. The flight only lasted five minutes but reached an altitude of 25 feet. That same evening, Ellyson made two solo flights for which he was granted pilot certificate No. 28 and expert aviator certificate No. 26 and years later, Ellyson was designated Naval Aviator No. 1. On July, 3rd, 1911, Ellyson achieved another first, landing on water in the dark.</a:t>
            </a:r>
          </a:p>
          <a:p>
            <a:pPr eaLnBrk="1" hangingPunct="1">
              <a:lnSpc>
                <a:spcPct val="80000"/>
              </a:lnSpc>
            </a:pPr>
            <a:r>
              <a:rPr lang="en-US" sz="800" smtClean="0"/>
              <a:t>Determined to display the capability of launching planes from Navy ships, </a:t>
            </a:r>
            <a:r>
              <a:rPr lang="en-US" sz="800" smtClean="0">
                <a:hlinkClick r:id="rId3"/>
              </a:rPr>
              <a:t>Curtiss</a:t>
            </a:r>
            <a:r>
              <a:rPr lang="en-US" sz="800" smtClean="0"/>
              <a:t> and Ellyson worked on a launching system which they tested September 7th, 1911. Lt. Ellyson successfully took off from an inclined three-wire cable runway rigged from a 16 foot high platform on the beach, 250 feet into the water of Lake Keuka. The crude system used the power of two men who pulled ropes attached to the wings, launching the plane in the air and thus, proving the possibility of launching airplanes from ships and landing them on water.</a:t>
            </a:r>
          </a:p>
          <a:p>
            <a:pPr eaLnBrk="1" hangingPunct="1">
              <a:lnSpc>
                <a:spcPct val="80000"/>
              </a:lnSpc>
            </a:pPr>
            <a:r>
              <a:rPr lang="en-US" sz="800" smtClean="0"/>
              <a:t>More than just improving planes and working on launching systems, Ellyson also was the first to advocate for special flight clothing in a letter dated September 16th, 1911. Outlining the requirements Ellyson list included: a light helmet with detachable goggles or visor, with covering for the ears and yet holes so that the engine could be heard; a leather coat lined with fur or wool; leather trousers; high rubber galoshes and gauntlets; and a life preserver. He also prepared the first check-off lists for inspecting an aircraft after its assembly and prior to each flight.</a:t>
            </a:r>
          </a:p>
          <a:p>
            <a:pPr eaLnBrk="1" hangingPunct="1">
              <a:lnSpc>
                <a:spcPct val="80000"/>
              </a:lnSpc>
            </a:pPr>
            <a:r>
              <a:rPr lang="en-US" sz="800" smtClean="0"/>
              <a:t>On July 31st, 1912, Ellyson became the first person to be launched from the experimental catapult system. They Navy spent time and money perfecting an air-compressed catapult system and mounted it on the Santee Dock in Annapolis. The first attempt almost killed Ellyson when the plane left the ramp with its nose pointing upward and caught a crosswind pushing the plane straight into the water. Ellyson was able to escape from the wreckage unhurt and still pining to make the first successful catapult launching.</a:t>
            </a:r>
          </a:p>
          <a:p>
            <a:pPr eaLnBrk="1" hangingPunct="1">
              <a:lnSpc>
                <a:spcPct val="80000"/>
              </a:lnSpc>
            </a:pPr>
            <a:r>
              <a:rPr lang="en-US" sz="800" smtClean="0"/>
              <a:t>The second attempt was scheduled for November 12th, 1912. This time, Ellyson had found his lucky charm: Helen. Ellyson and Helen had met at a wedding reception two weeks before the second attempt and he knew instantly that she was a good luck charm. Not only did the marriage work, but the catapult launch did as well.</a:t>
            </a:r>
          </a:p>
          <a:p>
            <a:pPr eaLnBrk="1" hangingPunct="1">
              <a:lnSpc>
                <a:spcPct val="80000"/>
              </a:lnSpc>
            </a:pPr>
            <a:r>
              <a:rPr lang="en-US" sz="800" smtClean="0"/>
              <a:t>As with many test pilots, when Ellyson received the call to return to combat, he answered it and returned to the sea. Spending some time in Europe and stateside during World War I, Ellyson held many different duties and was promoted to commander in July 1918. Not be until January 10th, 1921 would Ellyson return to aviation duty, where he was assigned to the newly formed Bureau of Aeronautics with the Department of the Navy. On June 23rd, 1926, Ellyson was assigned to outfit the USS </a:t>
            </a:r>
            <a:r>
              <a:rPr lang="en-US" sz="800" i="1" smtClean="0"/>
              <a:t>Lexington</a:t>
            </a:r>
            <a:r>
              <a:rPr lang="en-US" sz="800" smtClean="0"/>
              <a:t>, the Navy’s second aircraft carrier.</a:t>
            </a:r>
          </a:p>
          <a:p>
            <a:pPr eaLnBrk="1" hangingPunct="1">
              <a:lnSpc>
                <a:spcPct val="80000"/>
              </a:lnSpc>
            </a:pPr>
            <a:r>
              <a:rPr lang="en-US" sz="800" smtClean="0"/>
              <a:t>Tragedy struck on February 27th, 1928, Ellyson 43rd birthday, when he received a dispatch from Annapolis with word that one of his daughters was ill. Granted a leave, he immediately left the carrier aboard an amphibian plane to make a two hour flight to Annapolis. He never made it to Annapolis. For over a month the Navy searched for the missing plane, but to no avail. Ellyson’s body washed ashore on April 11th, 1928.</a:t>
            </a:r>
          </a:p>
          <a:p>
            <a:pPr eaLnBrk="1" hangingPunct="1">
              <a:lnSpc>
                <a:spcPct val="80000"/>
              </a:lnSpc>
            </a:pPr>
            <a:r>
              <a:rPr lang="en-US" sz="800" smtClean="0"/>
              <a:t>In a career which spanned thirty years, Ellyson was the first to accomplish many things. He was the first to be assigned as a Naval aviator, the first to fly a Naval plane, the first to land at night on water, the first to be catapulted unsuccessfully and successfully in an airplane, and he was designated Naval Aviator No. 1.</a:t>
            </a:r>
          </a:p>
        </p:txBody>
      </p:sp>
    </p:spTree>
    <p:extLst>
      <p:ext uri="{BB962C8B-B14F-4D97-AF65-F5344CB8AC3E}">
        <p14:creationId xmlns:p14="http://schemas.microsoft.com/office/powerpoint/2010/main" val="2676343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40DE7D-72D1-4FE3-9885-852B8B5A5086}" type="slidenum">
              <a:rPr lang="en-US" smtClean="0"/>
              <a:pPr/>
              <a:t>41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15226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77CC00-789F-45A9-B882-10B430DD8234}" type="slidenum">
              <a:rPr lang="en-US" smtClean="0"/>
              <a:pPr/>
              <a:t>42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62891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68ED20-0D60-4A8A-B249-368F64AA7B41}" type="slidenum">
              <a:rPr lang="en-US" smtClean="0"/>
              <a:pPr/>
              <a:t>43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29742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D7465C-6C21-4C36-8E53-E33107C64BD1}" type="slidenum">
              <a:rPr lang="en-US" smtClean="0"/>
              <a:pPr/>
              <a:t>44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69134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4B0BC6-097C-4B92-A9C2-479FFEA8D9D3}" type="slidenum">
              <a:rPr lang="en-US" smtClean="0"/>
              <a:pPr/>
              <a:t>45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58367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441F89-2F78-484B-ADD6-E9CEB41E3EE5}" type="slidenum">
              <a:rPr lang="en-US" smtClean="0"/>
              <a:pPr/>
              <a:t>46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36487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50EB3A-45AD-42EF-936B-04AF667384D7}" type="slidenum">
              <a:rPr lang="en-US" smtClean="0"/>
              <a:pPr/>
              <a:t>47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04779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BC6014-5FFF-424A-BD49-9D8E773ACE44}" type="slidenum">
              <a:rPr lang="en-US" smtClean="0"/>
              <a:pPr/>
              <a:t>48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62367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1D260A-501C-4AF5-B636-E9EE967A86FC}" type="slidenum">
              <a:rPr lang="en-US" smtClean="0"/>
              <a:pPr/>
              <a:t>49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743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79FE4B-0D78-41FF-AE47-2039D47B77F1}" type="slidenum">
              <a:rPr lang="en-US" smtClean="0"/>
              <a:pPr/>
              <a:t>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http://invention.psychology.msstate.edu/</a:t>
            </a:r>
          </a:p>
          <a:p>
            <a:pPr eaLnBrk="1" hangingPunct="1">
              <a:lnSpc>
                <a:spcPct val="80000"/>
              </a:lnSpc>
            </a:pPr>
            <a:r>
              <a:rPr lang="en-US" sz="800" b="1" i="1" smtClean="0"/>
              <a:t>Octave Chanute - </a:t>
            </a:r>
            <a:r>
              <a:rPr lang="en-US" sz="800" b="1" smtClean="0"/>
              <a:t>this Chicago engineer was the 'elder statesman' of aeronautical experiments in 1900. His glider experiments at Miller Beach in 1896 produced the most influential and significant glider of the pre-Wright era.</a:t>
            </a:r>
          </a:p>
          <a:p>
            <a:pPr eaLnBrk="1" hangingPunct="1">
              <a:lnSpc>
                <a:spcPct val="80000"/>
              </a:lnSpc>
            </a:pPr>
            <a:r>
              <a:rPr lang="en-US" sz="800" smtClean="0"/>
              <a:t> Octave Chanute was a successful engineer who took up the invention of the airplane as a hobby following his early retirement. His book </a:t>
            </a:r>
            <a:r>
              <a:rPr lang="en-US" sz="800" i="1" smtClean="0"/>
              <a:t>Progress in Flying Machines</a:t>
            </a:r>
            <a:r>
              <a:rPr lang="en-US" sz="800" smtClean="0"/>
              <a:t> was a useful compendium of information about heavier-than-air flight that was widely read and respected. Chanute sponsored the construction of several craft -- the most successful was the Herring/Chanute biplane glider that formed the basis of the Wright biplane design. Chanute was also a tireless international promoter of airplane development, sharing news from around the globe with interested inventors. His correspondence and association with the Wright brothers played an important role in their ultimate success, perhaps more for his encouragement than for technical matters. He visited the Wright camp at Kitty Hawk in 1902 and 1903, and saw the powered flyer take to the air in 1904.</a:t>
            </a:r>
            <a:br>
              <a:rPr lang="en-US" sz="800" smtClean="0"/>
            </a:br>
            <a:r>
              <a:rPr lang="en-US" sz="800" smtClean="0"/>
              <a:t>Octave Chanute (pronounced "sha-noot") was born in Paris and came to the United States as a child. He became an outstanding civil engineer and respected scientist who lent his talents to furthering human transportation. He spent most of his adult life as an engineer in the railroad industry, but later gained international fame in the study of aeronautics. He published Progress in Flying Machines in New York in 1894, which summarized and thoroughly analyzed the technical accomplishments of the world's aviation pioneers up to that time. The book became a classic and a guidebook for the efforts of many would-be aviators around the world, including the Wright brothers.</a:t>
            </a:r>
            <a:br>
              <a:rPr lang="en-US" sz="800" smtClean="0"/>
            </a:br>
            <a:r>
              <a:rPr lang="en-US" sz="800" smtClean="0"/>
              <a:t/>
            </a:r>
            <a:br>
              <a:rPr lang="en-US" sz="800" smtClean="0"/>
            </a:br>
            <a:r>
              <a:rPr lang="en-US" sz="800" smtClean="0"/>
              <a:t>Chanute designed and oversaw the construction of several important railroads in this country, as well as the first railroad bridge over the Missouri River and the Union stockyards in Kansas City and Chicago. He had a wide variety of interests and specialties, being an authority in iron bridges, truss construction techniques, and wood preservation.</a:t>
            </a:r>
            <a:br>
              <a:rPr lang="en-US" sz="800" smtClean="0"/>
            </a:br>
            <a:r>
              <a:rPr lang="en-US" sz="800" smtClean="0"/>
              <a:t/>
            </a:r>
            <a:br>
              <a:rPr lang="en-US" sz="800" smtClean="0"/>
            </a:br>
            <a:r>
              <a:rPr lang="en-US" sz="800" smtClean="0"/>
              <a:t>The Wright brothers acknowledged Chanute's key role as a mentor, saying that his research and continual inspiration paved the way for their success. Chanute corresponded with them for many years and even visited their camp at Kitty Hawk during their flight experiments.</a:t>
            </a:r>
            <a:br>
              <a:rPr lang="en-US" sz="800" smtClean="0"/>
            </a:br>
            <a:r>
              <a:rPr lang="en-US" sz="800" smtClean="0"/>
              <a:t/>
            </a:r>
            <a:br>
              <a:rPr lang="en-US" sz="800" smtClean="0"/>
            </a:br>
            <a:r>
              <a:rPr lang="en-US" sz="800" smtClean="0"/>
              <a:t>(To see photographs of the Wright brothers' encampment taken by Chanute himself in 1901 and 1902, visit the Library of Congress online exhibit The Recovered Legacy: Images of the Wright Brothers at Kill Devil Hills.)</a:t>
            </a:r>
            <a:br>
              <a:rPr lang="en-US" sz="800" smtClean="0"/>
            </a:br>
            <a:r>
              <a:rPr lang="en-US" sz="800" smtClean="0"/>
              <a:t/>
            </a:r>
            <a:br>
              <a:rPr lang="en-US" sz="800" smtClean="0"/>
            </a:br>
            <a:r>
              <a:rPr lang="en-US" sz="800" smtClean="0"/>
              <a:t>Chanute was also instrumental in the revival of flight research in Europe in the early twentieth century. His lectures in Paris following the successful flight of the Wright Flyer in the United States served to rekindle the waning interest in flight among many European engineers.</a:t>
            </a:r>
            <a:br>
              <a:rPr lang="en-US" sz="800" smtClean="0"/>
            </a:br>
            <a:r>
              <a:rPr lang="en-US" sz="800" smtClean="0"/>
              <a:t/>
            </a:r>
            <a:br>
              <a:rPr lang="en-US" sz="800" smtClean="0"/>
            </a:br>
            <a:r>
              <a:rPr lang="en-US" sz="800" smtClean="0"/>
              <a:t>Although he never flew, Octave Chanute spent a great deal of his life inspiring others to do so. It has been said that "he caused people to act and things to happen by what he did, what he wrote, what he said." Just months before his death he was still at it, publishing a final treatise, "Recent Progress in Aviation."</a:t>
            </a:r>
            <a:br>
              <a:rPr lang="en-US" sz="800" smtClean="0"/>
            </a:br>
            <a:r>
              <a:rPr lang="en-US" sz="800" smtClean="0"/>
              <a:t/>
            </a:r>
            <a:br>
              <a:rPr lang="en-US" sz="800" smtClean="0"/>
            </a:br>
            <a:r>
              <a:rPr lang="en-US" sz="800" smtClean="0"/>
              <a:t>"Let us hope that the advent of a successful flying machine, now only dimly foreseen and nevertheless thought to be possible, will bring nothing but good into the world; that it shall abridge distance, make all parts of the globe accessible, bring men into closer relation with each other, advance civilization, and hasten the promised era in which there shall be nothing but peace and goodwill among all men."</a:t>
            </a:r>
            <a:br>
              <a:rPr lang="en-US" sz="800" smtClean="0"/>
            </a:br>
            <a:r>
              <a:rPr lang="en-US" sz="800" smtClean="0"/>
              <a:t/>
            </a:r>
            <a:br>
              <a:rPr lang="en-US" sz="800" smtClean="0"/>
            </a:br>
            <a:r>
              <a:rPr lang="en-US" sz="800" smtClean="0"/>
              <a:t>Octave Chanute</a:t>
            </a:r>
            <a:br>
              <a:rPr lang="en-US" sz="800" smtClean="0"/>
            </a:br>
            <a:r>
              <a:rPr lang="en-US" sz="800" smtClean="0"/>
              <a:t>Progress in Flying Machines</a:t>
            </a:r>
            <a:br>
              <a:rPr lang="en-US" sz="800" smtClean="0"/>
            </a:br>
            <a:r>
              <a:rPr lang="en-US" sz="800" smtClean="0"/>
              <a:t>1894  </a:t>
            </a:r>
          </a:p>
          <a:p>
            <a:pPr eaLnBrk="1" hangingPunct="1">
              <a:lnSpc>
                <a:spcPct val="80000"/>
              </a:lnSpc>
            </a:pPr>
            <a:r>
              <a:rPr lang="en-US" sz="800" smtClean="0">
                <a:hlinkClick r:id="rId3"/>
              </a:rPr>
              <a:t> </a:t>
            </a:r>
            <a:endParaRPr lang="en-US" sz="800" b="1" smtClean="0"/>
          </a:p>
          <a:p>
            <a:pPr eaLnBrk="1" hangingPunct="1">
              <a:lnSpc>
                <a:spcPct val="80000"/>
              </a:lnSpc>
            </a:pPr>
            <a:r>
              <a:rPr lang="en-US" sz="800" b="1" smtClean="0"/>
              <a:t>Cody, Samuel Franklin</a:t>
            </a:r>
            <a:r>
              <a:rPr lang="en-US" sz="800" smtClean="0"/>
              <a:t> (1861-1913)</a:t>
            </a:r>
            <a:br>
              <a:rPr lang="en-US" sz="800" smtClean="0"/>
            </a:br>
            <a:endParaRPr lang="en-US" sz="800" smtClean="0"/>
          </a:p>
        </p:txBody>
      </p:sp>
    </p:spTree>
    <p:extLst>
      <p:ext uri="{BB962C8B-B14F-4D97-AF65-F5344CB8AC3E}">
        <p14:creationId xmlns:p14="http://schemas.microsoft.com/office/powerpoint/2010/main" val="4017706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4305D0-ABAB-4DC5-8452-1F0B47A4DA72}" type="slidenum">
              <a:rPr lang="en-US" smtClean="0"/>
              <a:pPr/>
              <a:t>50</a:t>
            </a:fld>
            <a:endParaRPr lang="en-US" smtClean="0"/>
          </a:p>
        </p:txBody>
      </p:sp>
    </p:spTree>
    <p:extLst>
      <p:ext uri="{BB962C8B-B14F-4D97-AF65-F5344CB8AC3E}">
        <p14:creationId xmlns:p14="http://schemas.microsoft.com/office/powerpoint/2010/main" val="996835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A6A790-C873-449E-AAF1-1FF197265F88}" type="slidenum">
              <a:rPr lang="en-US" smtClean="0"/>
              <a:pPr/>
              <a:t>51</a:t>
            </a:fld>
            <a:endParaRPr lang="en-US" smtClean="0"/>
          </a:p>
        </p:txBody>
      </p:sp>
    </p:spTree>
    <p:extLst>
      <p:ext uri="{BB962C8B-B14F-4D97-AF65-F5344CB8AC3E}">
        <p14:creationId xmlns:p14="http://schemas.microsoft.com/office/powerpoint/2010/main" val="738031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A9745E-7DFD-46CF-AD30-7E7164834093}" type="slidenum">
              <a:rPr lang="en-US" smtClean="0"/>
              <a:pPr/>
              <a:t>52</a:t>
            </a:fld>
            <a:endParaRPr lang="en-US" smtClean="0"/>
          </a:p>
        </p:txBody>
      </p:sp>
    </p:spTree>
    <p:extLst>
      <p:ext uri="{BB962C8B-B14F-4D97-AF65-F5344CB8AC3E}">
        <p14:creationId xmlns:p14="http://schemas.microsoft.com/office/powerpoint/2010/main" val="4076196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B7F3BC-E150-4898-94C5-A191EB551D8B}" type="slidenum">
              <a:rPr lang="en-US" smtClean="0"/>
              <a:pPr/>
              <a:t>53</a:t>
            </a:fld>
            <a:endParaRPr lang="en-US" smtClean="0"/>
          </a:p>
        </p:txBody>
      </p:sp>
    </p:spTree>
    <p:extLst>
      <p:ext uri="{BB962C8B-B14F-4D97-AF65-F5344CB8AC3E}">
        <p14:creationId xmlns:p14="http://schemas.microsoft.com/office/powerpoint/2010/main" val="2471077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85ED8A-D110-4B02-B29D-0773E5344F40}" type="slidenum">
              <a:rPr lang="en-US" smtClean="0"/>
              <a:pPr/>
              <a:t>54</a:t>
            </a:fld>
            <a:endParaRPr lang="en-US" smtClean="0"/>
          </a:p>
        </p:txBody>
      </p:sp>
    </p:spTree>
    <p:extLst>
      <p:ext uri="{BB962C8B-B14F-4D97-AF65-F5344CB8AC3E}">
        <p14:creationId xmlns:p14="http://schemas.microsoft.com/office/powerpoint/2010/main" val="25955930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17159A-6512-40FF-8CFD-FDC7022F45EC}" type="slidenum">
              <a:rPr lang="en-US" smtClean="0"/>
              <a:pPr/>
              <a:t>55</a:t>
            </a:fld>
            <a:endParaRPr lang="en-US" smtClean="0"/>
          </a:p>
        </p:txBody>
      </p:sp>
    </p:spTree>
    <p:extLst>
      <p:ext uri="{BB962C8B-B14F-4D97-AF65-F5344CB8AC3E}">
        <p14:creationId xmlns:p14="http://schemas.microsoft.com/office/powerpoint/2010/main" val="13275767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E201B5-0A20-431C-AA99-02AAD68CE173}" type="slidenum">
              <a:rPr lang="en-US" smtClean="0"/>
              <a:pPr/>
              <a:t>56</a:t>
            </a:fld>
            <a:endParaRPr lang="en-US" smtClean="0"/>
          </a:p>
        </p:txBody>
      </p:sp>
    </p:spTree>
    <p:extLst>
      <p:ext uri="{BB962C8B-B14F-4D97-AF65-F5344CB8AC3E}">
        <p14:creationId xmlns:p14="http://schemas.microsoft.com/office/powerpoint/2010/main" val="11539843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F10CC1-03FC-4432-BE22-24AD59499FE3}" type="slidenum">
              <a:rPr lang="en-US" smtClean="0"/>
              <a:pPr/>
              <a:t>57</a:t>
            </a:fld>
            <a:endParaRPr lang="en-US" smtClean="0"/>
          </a:p>
        </p:txBody>
      </p:sp>
    </p:spTree>
    <p:extLst>
      <p:ext uri="{BB962C8B-B14F-4D97-AF65-F5344CB8AC3E}">
        <p14:creationId xmlns:p14="http://schemas.microsoft.com/office/powerpoint/2010/main" val="318091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00A54A-F924-44E8-A41C-37D6165D399A}" type="slidenum">
              <a:rPr lang="en-US" smtClean="0"/>
              <a:pPr/>
              <a:t>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http://invention.psychology.msstate.edu/</a:t>
            </a:r>
          </a:p>
          <a:p>
            <a:pPr eaLnBrk="1" hangingPunct="1">
              <a:lnSpc>
                <a:spcPct val="80000"/>
              </a:lnSpc>
            </a:pPr>
            <a:r>
              <a:rPr lang="en-US" sz="800" b="1" i="1" smtClean="0"/>
              <a:t>Octave Chanute - </a:t>
            </a:r>
            <a:r>
              <a:rPr lang="en-US" sz="800" b="1" smtClean="0"/>
              <a:t>this Chicago engineer was the 'elder statesman' of aeronautical experiments in 1900. His glider experiments at Miller Beach in 1896 produced the most influential and significant glider of the pre-Wright era.</a:t>
            </a:r>
          </a:p>
          <a:p>
            <a:pPr eaLnBrk="1" hangingPunct="1">
              <a:lnSpc>
                <a:spcPct val="80000"/>
              </a:lnSpc>
            </a:pPr>
            <a:r>
              <a:rPr lang="en-US" sz="800" smtClean="0"/>
              <a:t> Octave Chanute was a successful engineer who took up the invention of the airplane as a hobby following his early retirement. His book </a:t>
            </a:r>
            <a:r>
              <a:rPr lang="en-US" sz="800" i="1" smtClean="0"/>
              <a:t>Progress in Flying Machines</a:t>
            </a:r>
            <a:r>
              <a:rPr lang="en-US" sz="800" smtClean="0"/>
              <a:t> was a useful compendium of information about heavier-than-air flight that was widely read and respected. Chanute sponsored the construction of several craft -- the most successful was the Herring/Chanute biplane glider that formed the basis of the Wright biplane design. Chanute was also a tireless international promoter of airplane development, sharing news from around the globe with interested inventors. His correspondence and association with the Wright brothers played an important role in their ultimate success, perhaps more for his encouragement than for technical matters. He visited the Wright camp at Kitty Hawk in 1902 and 1903, and saw the powered flyer take to the air in 1904.</a:t>
            </a:r>
            <a:br>
              <a:rPr lang="en-US" sz="800" smtClean="0"/>
            </a:br>
            <a:r>
              <a:rPr lang="en-US" sz="800" smtClean="0"/>
              <a:t>Octave Chanute (pronounced "sha-noot") was born in Paris and came to the United States as a child. He became an outstanding civil engineer and respected scientist who lent his talents to furthering human transportation. He spent most of his adult life as an engineer in the railroad industry, but later gained international fame in the study of aeronautics. He published Progress in Flying Machines in New York in 1894, which summarized and thoroughly analyzed the technical accomplishments of the world's aviation pioneers up to that time. The book became a classic and a guidebook for the efforts of many would-be aviators around the world, including the Wright brothers.</a:t>
            </a:r>
            <a:br>
              <a:rPr lang="en-US" sz="800" smtClean="0"/>
            </a:br>
            <a:r>
              <a:rPr lang="en-US" sz="800" smtClean="0"/>
              <a:t/>
            </a:r>
            <a:br>
              <a:rPr lang="en-US" sz="800" smtClean="0"/>
            </a:br>
            <a:r>
              <a:rPr lang="en-US" sz="800" smtClean="0"/>
              <a:t>Chanute designed and oversaw the construction of several important railroads in this country, as well as the first railroad bridge over the Missouri River and the Union stockyards in Kansas City and Chicago. He had a wide variety of interests and specialties, being an authority in iron bridges, truss construction techniques, and wood preservation.</a:t>
            </a:r>
            <a:br>
              <a:rPr lang="en-US" sz="800" smtClean="0"/>
            </a:br>
            <a:r>
              <a:rPr lang="en-US" sz="800" smtClean="0"/>
              <a:t/>
            </a:r>
            <a:br>
              <a:rPr lang="en-US" sz="800" smtClean="0"/>
            </a:br>
            <a:r>
              <a:rPr lang="en-US" sz="800" smtClean="0"/>
              <a:t>The Wright brothers acknowledged Chanute's key role as a mentor, saying that his research and continual inspiration paved the way for their success. Chanute corresponded with them for many years and even visited their camp at Kitty Hawk during their flight experiments.</a:t>
            </a:r>
            <a:br>
              <a:rPr lang="en-US" sz="800" smtClean="0"/>
            </a:br>
            <a:r>
              <a:rPr lang="en-US" sz="800" smtClean="0"/>
              <a:t/>
            </a:r>
            <a:br>
              <a:rPr lang="en-US" sz="800" smtClean="0"/>
            </a:br>
            <a:r>
              <a:rPr lang="en-US" sz="800" smtClean="0"/>
              <a:t>(To see photographs of the Wright brothers' encampment taken by Chanute himself in 1901 and 1902, visit the Library of Congress online exhibit The Recovered Legacy: Images of the Wright Brothers at Kill Devil Hills.)</a:t>
            </a:r>
            <a:br>
              <a:rPr lang="en-US" sz="800" smtClean="0"/>
            </a:br>
            <a:r>
              <a:rPr lang="en-US" sz="800" smtClean="0"/>
              <a:t/>
            </a:r>
            <a:br>
              <a:rPr lang="en-US" sz="800" smtClean="0"/>
            </a:br>
            <a:r>
              <a:rPr lang="en-US" sz="800" smtClean="0"/>
              <a:t>Chanute was also instrumental in the revival of flight research in Europe in the early twentieth century. His lectures in Paris following the successful flight of the Wright Flyer in the United States served to rekindle the waning interest in flight among many European engineers.</a:t>
            </a:r>
            <a:br>
              <a:rPr lang="en-US" sz="800" smtClean="0"/>
            </a:br>
            <a:r>
              <a:rPr lang="en-US" sz="800" smtClean="0"/>
              <a:t/>
            </a:r>
            <a:br>
              <a:rPr lang="en-US" sz="800" smtClean="0"/>
            </a:br>
            <a:r>
              <a:rPr lang="en-US" sz="800" smtClean="0"/>
              <a:t>Although he never flew, Octave Chanute spent a great deal of his life inspiring others to do so. It has been said that "he caused people to act and things to happen by what he did, what he wrote, what he said." Just months before his death he was still at it, publishing a final treatise, "Recent Progress in Aviation."</a:t>
            </a:r>
            <a:br>
              <a:rPr lang="en-US" sz="800" smtClean="0"/>
            </a:br>
            <a:r>
              <a:rPr lang="en-US" sz="800" smtClean="0"/>
              <a:t/>
            </a:r>
            <a:br>
              <a:rPr lang="en-US" sz="800" smtClean="0"/>
            </a:br>
            <a:r>
              <a:rPr lang="en-US" sz="800" smtClean="0"/>
              <a:t>"Let us hope that the advent of a successful flying machine, now only dimly foreseen and nevertheless thought to be possible, will bring nothing but good into the world; that it shall abridge distance, make all parts of the globe accessible, bring men into closer relation with each other, advance civilization, and hasten the promised era in which there shall be nothing but peace and goodwill among all men."</a:t>
            </a:r>
            <a:br>
              <a:rPr lang="en-US" sz="800" smtClean="0"/>
            </a:br>
            <a:r>
              <a:rPr lang="en-US" sz="800" smtClean="0"/>
              <a:t/>
            </a:r>
            <a:br>
              <a:rPr lang="en-US" sz="800" smtClean="0"/>
            </a:br>
            <a:r>
              <a:rPr lang="en-US" sz="800" smtClean="0"/>
              <a:t>Octave Chanute</a:t>
            </a:r>
            <a:br>
              <a:rPr lang="en-US" sz="800" smtClean="0"/>
            </a:br>
            <a:r>
              <a:rPr lang="en-US" sz="800" smtClean="0"/>
              <a:t>Progress in Flying Machines</a:t>
            </a:r>
            <a:br>
              <a:rPr lang="en-US" sz="800" smtClean="0"/>
            </a:br>
            <a:r>
              <a:rPr lang="en-US" sz="800" smtClean="0"/>
              <a:t>1894  </a:t>
            </a:r>
          </a:p>
          <a:p>
            <a:pPr eaLnBrk="1" hangingPunct="1">
              <a:lnSpc>
                <a:spcPct val="80000"/>
              </a:lnSpc>
            </a:pPr>
            <a:r>
              <a:rPr lang="en-US" sz="800" smtClean="0">
                <a:hlinkClick r:id="rId3"/>
              </a:rPr>
              <a:t> </a:t>
            </a:r>
            <a:endParaRPr lang="en-US" sz="800" b="1" smtClean="0"/>
          </a:p>
          <a:p>
            <a:pPr eaLnBrk="1" hangingPunct="1">
              <a:lnSpc>
                <a:spcPct val="80000"/>
              </a:lnSpc>
            </a:pPr>
            <a:r>
              <a:rPr lang="en-US" sz="800" b="1" smtClean="0"/>
              <a:t>Cody, Samuel Franklin</a:t>
            </a:r>
            <a:r>
              <a:rPr lang="en-US" sz="800" smtClean="0"/>
              <a:t> (1861-1913)</a:t>
            </a:r>
            <a:br>
              <a:rPr lang="en-US" sz="800" smtClean="0"/>
            </a:br>
            <a:endParaRPr lang="en-US" sz="800" smtClean="0"/>
          </a:p>
        </p:txBody>
      </p:sp>
    </p:spTree>
    <p:extLst>
      <p:ext uri="{BB962C8B-B14F-4D97-AF65-F5344CB8AC3E}">
        <p14:creationId xmlns:p14="http://schemas.microsoft.com/office/powerpoint/2010/main" val="351473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19297C-126A-4749-AF44-D4E15D6D951B}" type="slidenum">
              <a:rPr lang="en-US" smtClean="0"/>
              <a:pPr/>
              <a:t>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http://invention.psychology.msstate.edu/</a:t>
            </a:r>
          </a:p>
          <a:p>
            <a:pPr eaLnBrk="1" hangingPunct="1">
              <a:lnSpc>
                <a:spcPct val="80000"/>
              </a:lnSpc>
            </a:pPr>
            <a:r>
              <a:rPr lang="en-US" sz="800" b="1" i="1" smtClean="0"/>
              <a:t>Octave Chanute - </a:t>
            </a:r>
            <a:r>
              <a:rPr lang="en-US" sz="800" b="1" smtClean="0"/>
              <a:t>this Chicago engineer was the 'elder statesman' of aeronautical experiments in 1900. His glider experiments at Miller Beach in 1896 produced the most influential and significant glider of the pre-Wright era.</a:t>
            </a:r>
          </a:p>
          <a:p>
            <a:pPr eaLnBrk="1" hangingPunct="1">
              <a:lnSpc>
                <a:spcPct val="80000"/>
              </a:lnSpc>
            </a:pPr>
            <a:r>
              <a:rPr lang="en-US" sz="800" smtClean="0"/>
              <a:t> Octave Chanute was a successful engineer who took up the invention of the airplane as a hobby following his early retirement. His book </a:t>
            </a:r>
            <a:r>
              <a:rPr lang="en-US" sz="800" i="1" smtClean="0"/>
              <a:t>Progress in Flying Machines</a:t>
            </a:r>
            <a:r>
              <a:rPr lang="en-US" sz="800" smtClean="0"/>
              <a:t> was a useful compendium of information about heavier-than-air flight that was widely read and respected. Chanute sponsored the construction of several craft -- the most successful was the Herring/Chanute biplane glider that formed the basis of the Wright biplane design. Chanute was also a tireless international promoter of airplane development, sharing news from around the globe with interested inventors. His correspondence and association with the Wright brothers played an important role in their ultimate success, perhaps more for his encouragement than for technical matters. He visited the Wright camp at Kitty Hawk in 1902 and 1903, and saw the powered flyer take to the air in 1904.</a:t>
            </a:r>
            <a:br>
              <a:rPr lang="en-US" sz="800" smtClean="0"/>
            </a:br>
            <a:r>
              <a:rPr lang="en-US" sz="800" smtClean="0"/>
              <a:t>Octave Chanute (pronounced "sha-noot") was born in Paris and came to the United States as a child. He became an outstanding civil engineer and respected scientist who lent his talents to furthering human transportation. He spent most of his adult life as an engineer in the railroad industry, but later gained international fame in the study of aeronautics. He published Progress in Flying Machines in New York in 1894, which summarized and thoroughly analyzed the technical accomplishments of the world's aviation pioneers up to that time. The book became a classic and a guidebook for the efforts of many would-be aviators around the world, including the Wright brothers.</a:t>
            </a:r>
            <a:br>
              <a:rPr lang="en-US" sz="800" smtClean="0"/>
            </a:br>
            <a:r>
              <a:rPr lang="en-US" sz="800" smtClean="0"/>
              <a:t/>
            </a:r>
            <a:br>
              <a:rPr lang="en-US" sz="800" smtClean="0"/>
            </a:br>
            <a:r>
              <a:rPr lang="en-US" sz="800" smtClean="0"/>
              <a:t>Chanute designed and oversaw the construction of several important railroads in this country, as well as the first railroad bridge over the Missouri River and the Union stockyards in Kansas City and Chicago. He had a wide variety of interests and specialties, being an authority in iron bridges, truss construction techniques, and wood preservation.</a:t>
            </a:r>
            <a:br>
              <a:rPr lang="en-US" sz="800" smtClean="0"/>
            </a:br>
            <a:r>
              <a:rPr lang="en-US" sz="800" smtClean="0"/>
              <a:t/>
            </a:r>
            <a:br>
              <a:rPr lang="en-US" sz="800" smtClean="0"/>
            </a:br>
            <a:r>
              <a:rPr lang="en-US" sz="800" smtClean="0"/>
              <a:t>The Wright brothers acknowledged Chanute's key role as a mentor, saying that his research and continual inspiration paved the way for their success. Chanute corresponded with them for many years and even visited their camp at Kitty Hawk during their flight experiments.</a:t>
            </a:r>
            <a:br>
              <a:rPr lang="en-US" sz="800" smtClean="0"/>
            </a:br>
            <a:r>
              <a:rPr lang="en-US" sz="800" smtClean="0"/>
              <a:t/>
            </a:r>
            <a:br>
              <a:rPr lang="en-US" sz="800" smtClean="0"/>
            </a:br>
            <a:r>
              <a:rPr lang="en-US" sz="800" smtClean="0"/>
              <a:t>(To see photographs of the Wright brothers' encampment taken by Chanute himself in 1901 and 1902, visit the Library of Congress online exhibit The Recovered Legacy: Images of the Wright Brothers at Kill Devil Hills.)</a:t>
            </a:r>
            <a:br>
              <a:rPr lang="en-US" sz="800" smtClean="0"/>
            </a:br>
            <a:r>
              <a:rPr lang="en-US" sz="800" smtClean="0"/>
              <a:t/>
            </a:r>
            <a:br>
              <a:rPr lang="en-US" sz="800" smtClean="0"/>
            </a:br>
            <a:r>
              <a:rPr lang="en-US" sz="800" smtClean="0"/>
              <a:t>Chanute was also instrumental in the revival of flight research in Europe in the early twentieth century. His lectures in Paris following the successful flight of the Wright Flyer in the United States served to rekindle the waning interest in flight among many European engineers.</a:t>
            </a:r>
            <a:br>
              <a:rPr lang="en-US" sz="800" smtClean="0"/>
            </a:br>
            <a:r>
              <a:rPr lang="en-US" sz="800" smtClean="0"/>
              <a:t/>
            </a:r>
            <a:br>
              <a:rPr lang="en-US" sz="800" smtClean="0"/>
            </a:br>
            <a:r>
              <a:rPr lang="en-US" sz="800" smtClean="0"/>
              <a:t>Although he never flew, Octave Chanute spent a great deal of his life inspiring others to do so. It has been said that "he caused people to act and things to happen by what he did, what he wrote, what he said." Just months before his death he was still at it, publishing a final treatise, "Recent Progress in Aviation."</a:t>
            </a:r>
            <a:br>
              <a:rPr lang="en-US" sz="800" smtClean="0"/>
            </a:br>
            <a:r>
              <a:rPr lang="en-US" sz="800" smtClean="0"/>
              <a:t/>
            </a:r>
            <a:br>
              <a:rPr lang="en-US" sz="800" smtClean="0"/>
            </a:br>
            <a:r>
              <a:rPr lang="en-US" sz="800" smtClean="0"/>
              <a:t>"Let us hope that the advent of a successful flying machine, now only dimly foreseen and nevertheless thought to be possible, will bring nothing but good into the world; that it shall abridge distance, make all parts of the globe accessible, bring men into closer relation with each other, advance civilization, and hasten the promised era in which there shall be nothing but peace and goodwill among all men."</a:t>
            </a:r>
            <a:br>
              <a:rPr lang="en-US" sz="800" smtClean="0"/>
            </a:br>
            <a:r>
              <a:rPr lang="en-US" sz="800" smtClean="0"/>
              <a:t/>
            </a:r>
            <a:br>
              <a:rPr lang="en-US" sz="800" smtClean="0"/>
            </a:br>
            <a:r>
              <a:rPr lang="en-US" sz="800" smtClean="0"/>
              <a:t>Octave Chanute</a:t>
            </a:r>
            <a:br>
              <a:rPr lang="en-US" sz="800" smtClean="0"/>
            </a:br>
            <a:r>
              <a:rPr lang="en-US" sz="800" smtClean="0"/>
              <a:t>Progress in Flying Machines</a:t>
            </a:r>
            <a:br>
              <a:rPr lang="en-US" sz="800" smtClean="0"/>
            </a:br>
            <a:r>
              <a:rPr lang="en-US" sz="800" smtClean="0"/>
              <a:t>1894  </a:t>
            </a:r>
          </a:p>
          <a:p>
            <a:pPr eaLnBrk="1" hangingPunct="1">
              <a:lnSpc>
                <a:spcPct val="80000"/>
              </a:lnSpc>
            </a:pPr>
            <a:r>
              <a:rPr lang="en-US" sz="800" smtClean="0">
                <a:hlinkClick r:id="rId3"/>
              </a:rPr>
              <a:t> </a:t>
            </a:r>
            <a:endParaRPr lang="en-US" sz="800" b="1" smtClean="0"/>
          </a:p>
          <a:p>
            <a:pPr eaLnBrk="1" hangingPunct="1">
              <a:lnSpc>
                <a:spcPct val="80000"/>
              </a:lnSpc>
            </a:pPr>
            <a:r>
              <a:rPr lang="en-US" sz="800" b="1" smtClean="0"/>
              <a:t>Cody, Samuel Franklin</a:t>
            </a:r>
            <a:r>
              <a:rPr lang="en-US" sz="800" smtClean="0"/>
              <a:t> (1861-1913)</a:t>
            </a:r>
            <a:br>
              <a:rPr lang="en-US" sz="800" smtClean="0"/>
            </a:br>
            <a:endParaRPr lang="en-US" sz="800" smtClean="0"/>
          </a:p>
        </p:txBody>
      </p:sp>
    </p:spTree>
    <p:extLst>
      <p:ext uri="{BB962C8B-B14F-4D97-AF65-F5344CB8AC3E}">
        <p14:creationId xmlns:p14="http://schemas.microsoft.com/office/powerpoint/2010/main" val="198620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84EAC4-9212-431F-8B54-7A66DD0C191B}" type="slidenum">
              <a:rPr lang="en-US" smtClean="0"/>
              <a:pPr/>
              <a:t>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http://invention.psychology.msstate.edu/</a:t>
            </a:r>
          </a:p>
          <a:p>
            <a:pPr eaLnBrk="1" hangingPunct="1">
              <a:lnSpc>
                <a:spcPct val="80000"/>
              </a:lnSpc>
            </a:pPr>
            <a:r>
              <a:rPr lang="en-US" sz="800" b="1" i="1" smtClean="0"/>
              <a:t>Octave Chanute - </a:t>
            </a:r>
            <a:r>
              <a:rPr lang="en-US" sz="800" b="1" smtClean="0"/>
              <a:t>this Chicago engineer was the 'elder statesman' of aeronautical experiments in 1900. His glider experiments at Miller Beach in 1896 produced the most influential and significant glider of the pre-Wright era.</a:t>
            </a:r>
          </a:p>
          <a:p>
            <a:pPr eaLnBrk="1" hangingPunct="1">
              <a:lnSpc>
                <a:spcPct val="80000"/>
              </a:lnSpc>
            </a:pPr>
            <a:r>
              <a:rPr lang="en-US" sz="800" smtClean="0"/>
              <a:t> Octave Chanute was a successful engineer who took up the invention of the airplane as a hobby following his early retirement. His book </a:t>
            </a:r>
            <a:r>
              <a:rPr lang="en-US" sz="800" i="1" smtClean="0"/>
              <a:t>Progress in Flying Machines</a:t>
            </a:r>
            <a:r>
              <a:rPr lang="en-US" sz="800" smtClean="0"/>
              <a:t> was a useful compendium of information about heavier-than-air flight that was widely read and respected. Chanute sponsored the construction of several craft -- the most successful was the Herring/Chanute biplane glider that formed the basis of the Wright biplane design. Chanute was also a tireless international promoter of airplane development, sharing news from around the globe with interested inventors. His correspondence and association with the Wright brothers played an important role in their ultimate success, perhaps more for his encouragement than for technical matters. He visited the Wright camp at Kitty Hawk in 1902 and 1903, and saw the powered flyer take to the air in 1904.</a:t>
            </a:r>
            <a:br>
              <a:rPr lang="en-US" sz="800" smtClean="0"/>
            </a:br>
            <a:r>
              <a:rPr lang="en-US" sz="800" smtClean="0"/>
              <a:t>Octave Chanute (pronounced "sha-noot") was born in Paris and came to the United States as a child. He became an outstanding civil engineer and respected scientist who lent his talents to furthering human transportation. He spent most of his adult life as an engineer in the railroad industry, but later gained international fame in the study of aeronautics. He published Progress in Flying Machines in New York in 1894, which summarized and thoroughly analyzed the technical accomplishments of the world's aviation pioneers up to that time. The book became a classic and a guidebook for the efforts of many would-be aviators around the world, including the Wright brothers.</a:t>
            </a:r>
            <a:br>
              <a:rPr lang="en-US" sz="800" smtClean="0"/>
            </a:br>
            <a:r>
              <a:rPr lang="en-US" sz="800" smtClean="0"/>
              <a:t/>
            </a:r>
            <a:br>
              <a:rPr lang="en-US" sz="800" smtClean="0"/>
            </a:br>
            <a:r>
              <a:rPr lang="en-US" sz="800" smtClean="0"/>
              <a:t>Chanute designed and oversaw the construction of several important railroads in this country, as well as the first railroad bridge over the Missouri River and the Union stockyards in Kansas City and Chicago. He had a wide variety of interests and specialties, being an authority in iron bridges, truss construction techniques, and wood preservation.</a:t>
            </a:r>
            <a:br>
              <a:rPr lang="en-US" sz="800" smtClean="0"/>
            </a:br>
            <a:r>
              <a:rPr lang="en-US" sz="800" smtClean="0"/>
              <a:t/>
            </a:r>
            <a:br>
              <a:rPr lang="en-US" sz="800" smtClean="0"/>
            </a:br>
            <a:r>
              <a:rPr lang="en-US" sz="800" smtClean="0"/>
              <a:t>The Wright brothers acknowledged Chanute's key role as a mentor, saying that his research and continual inspiration paved the way for their success. Chanute corresponded with them for many years and even visited their camp at Kitty Hawk during their flight experiments.</a:t>
            </a:r>
            <a:br>
              <a:rPr lang="en-US" sz="800" smtClean="0"/>
            </a:br>
            <a:r>
              <a:rPr lang="en-US" sz="800" smtClean="0"/>
              <a:t/>
            </a:r>
            <a:br>
              <a:rPr lang="en-US" sz="800" smtClean="0"/>
            </a:br>
            <a:r>
              <a:rPr lang="en-US" sz="800" smtClean="0"/>
              <a:t>(To see photographs of the Wright brothers' encampment taken by Chanute himself in 1901 and 1902, visit the Library of Congress online exhibit The Recovered Legacy: Images of the Wright Brothers at Kill Devil Hills.)</a:t>
            </a:r>
            <a:br>
              <a:rPr lang="en-US" sz="800" smtClean="0"/>
            </a:br>
            <a:r>
              <a:rPr lang="en-US" sz="800" smtClean="0"/>
              <a:t/>
            </a:r>
            <a:br>
              <a:rPr lang="en-US" sz="800" smtClean="0"/>
            </a:br>
            <a:r>
              <a:rPr lang="en-US" sz="800" smtClean="0"/>
              <a:t>Chanute was also instrumental in the revival of flight research in Europe in the early twentieth century. His lectures in Paris following the successful flight of the Wright Flyer in the United States served to rekindle the waning interest in flight among many European engineers.</a:t>
            </a:r>
            <a:br>
              <a:rPr lang="en-US" sz="800" smtClean="0"/>
            </a:br>
            <a:r>
              <a:rPr lang="en-US" sz="800" smtClean="0"/>
              <a:t/>
            </a:r>
            <a:br>
              <a:rPr lang="en-US" sz="800" smtClean="0"/>
            </a:br>
            <a:r>
              <a:rPr lang="en-US" sz="800" smtClean="0"/>
              <a:t>Although he never flew, Octave Chanute spent a great deal of his life inspiring others to do so. It has been said that "he caused people to act and things to happen by what he did, what he wrote, what he said." Just months before his death he was still at it, publishing a final treatise, "Recent Progress in Aviation."</a:t>
            </a:r>
            <a:br>
              <a:rPr lang="en-US" sz="800" smtClean="0"/>
            </a:br>
            <a:r>
              <a:rPr lang="en-US" sz="800" smtClean="0"/>
              <a:t/>
            </a:r>
            <a:br>
              <a:rPr lang="en-US" sz="800" smtClean="0"/>
            </a:br>
            <a:r>
              <a:rPr lang="en-US" sz="800" smtClean="0"/>
              <a:t>"Let us hope that the advent of a successful flying machine, now only dimly foreseen and nevertheless thought to be possible, will bring nothing but good into the world; that it shall abridge distance, make all parts of the globe accessible, bring men into closer relation with each other, advance civilization, and hasten the promised era in which there shall be nothing but peace and goodwill among all men."</a:t>
            </a:r>
            <a:br>
              <a:rPr lang="en-US" sz="800" smtClean="0"/>
            </a:br>
            <a:r>
              <a:rPr lang="en-US" sz="800" smtClean="0"/>
              <a:t/>
            </a:r>
            <a:br>
              <a:rPr lang="en-US" sz="800" smtClean="0"/>
            </a:br>
            <a:r>
              <a:rPr lang="en-US" sz="800" smtClean="0"/>
              <a:t>Octave Chanute</a:t>
            </a:r>
            <a:br>
              <a:rPr lang="en-US" sz="800" smtClean="0"/>
            </a:br>
            <a:r>
              <a:rPr lang="en-US" sz="800" smtClean="0"/>
              <a:t>Progress in Flying Machines</a:t>
            </a:r>
            <a:br>
              <a:rPr lang="en-US" sz="800" smtClean="0"/>
            </a:br>
            <a:r>
              <a:rPr lang="en-US" sz="800" smtClean="0"/>
              <a:t>1894  </a:t>
            </a:r>
          </a:p>
          <a:p>
            <a:pPr eaLnBrk="1" hangingPunct="1">
              <a:lnSpc>
                <a:spcPct val="80000"/>
              </a:lnSpc>
            </a:pPr>
            <a:r>
              <a:rPr lang="en-US" sz="800" smtClean="0">
                <a:hlinkClick r:id="rId3"/>
              </a:rPr>
              <a:t> </a:t>
            </a:r>
            <a:endParaRPr lang="en-US" sz="800" b="1" smtClean="0"/>
          </a:p>
          <a:p>
            <a:pPr eaLnBrk="1" hangingPunct="1">
              <a:lnSpc>
                <a:spcPct val="80000"/>
              </a:lnSpc>
            </a:pPr>
            <a:r>
              <a:rPr lang="en-US" sz="800" b="1" smtClean="0"/>
              <a:t>Cody, Samuel Franklin</a:t>
            </a:r>
            <a:r>
              <a:rPr lang="en-US" sz="800" smtClean="0"/>
              <a:t> (1861-1913)</a:t>
            </a:r>
            <a:br>
              <a:rPr lang="en-US" sz="800" smtClean="0"/>
            </a:br>
            <a:endParaRPr lang="en-US" sz="800" smtClean="0"/>
          </a:p>
        </p:txBody>
      </p:sp>
    </p:spTree>
    <p:extLst>
      <p:ext uri="{BB962C8B-B14F-4D97-AF65-F5344CB8AC3E}">
        <p14:creationId xmlns:p14="http://schemas.microsoft.com/office/powerpoint/2010/main" val="394610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C4834B-1C8A-406F-893D-BEAC9C3767F2}" type="slidenum">
              <a:rPr lang="en-US" smtClean="0"/>
              <a:pPr/>
              <a:t>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smtClean="0"/>
              <a:t>The </a:t>
            </a:r>
            <a:r>
              <a:rPr lang="en-US" sz="1000" b="1" i="1" smtClean="0"/>
              <a:t>14-bis</a:t>
            </a:r>
            <a:r>
              <a:rPr lang="en-US" sz="1000" smtClean="0"/>
              <a:t>, also known as </a:t>
            </a:r>
            <a:r>
              <a:rPr lang="en-US" sz="1000" b="1" smtClean="0"/>
              <a:t>Oiseau de proie</a:t>
            </a:r>
            <a:r>
              <a:rPr lang="en-US" sz="1000" smtClean="0"/>
              <a:t> (</a:t>
            </a:r>
            <a:r>
              <a:rPr lang="en-US" sz="1000" smtClean="0">
                <a:hlinkClick r:id="rId3" tooltip="French language"/>
              </a:rPr>
              <a:t>French</a:t>
            </a:r>
            <a:r>
              <a:rPr lang="en-US" sz="1000" smtClean="0"/>
              <a:t> for "bird of prey"), was an early </a:t>
            </a:r>
            <a:r>
              <a:rPr lang="en-US" sz="1000" smtClean="0">
                <a:hlinkClick r:id="rId4" tooltip="Fixed-wing aircraft"/>
              </a:rPr>
              <a:t>fixed-wing aircraft</a:t>
            </a:r>
            <a:r>
              <a:rPr lang="en-US" sz="1000" smtClean="0"/>
              <a:t> designed and built by </a:t>
            </a:r>
            <a:r>
              <a:rPr lang="en-US" sz="1000" smtClean="0">
                <a:hlinkClick r:id="rId5" tooltip="Brazil"/>
              </a:rPr>
              <a:t>Brazilian</a:t>
            </a:r>
            <a:r>
              <a:rPr lang="en-US" sz="1000" smtClean="0"/>
              <a:t> inventor </a:t>
            </a:r>
            <a:r>
              <a:rPr lang="en-US" sz="1000" smtClean="0">
                <a:hlinkClick r:id="rId6" tooltip="Alberto Santos-Dumont"/>
              </a:rPr>
              <a:t>Alberto Santos-Dumont</a:t>
            </a:r>
            <a:r>
              <a:rPr lang="en-US" sz="1000" smtClean="0"/>
              <a:t>. On </a:t>
            </a:r>
            <a:r>
              <a:rPr lang="en-US" sz="1000" smtClean="0">
                <a:hlinkClick r:id="rId7" tooltip="October 23"/>
              </a:rPr>
              <a:t>October 23</a:t>
            </a:r>
            <a:r>
              <a:rPr lang="en-US" sz="1000" smtClean="0"/>
              <a:t>, </a:t>
            </a:r>
            <a:r>
              <a:rPr lang="en-US" sz="1000" smtClean="0">
                <a:hlinkClick r:id="rId8" tooltip="1906"/>
              </a:rPr>
              <a:t>1906</a:t>
            </a:r>
            <a:r>
              <a:rPr lang="en-US" sz="1000" smtClean="0"/>
              <a:t>, in </a:t>
            </a:r>
            <a:r>
              <a:rPr lang="en-US" sz="1000" smtClean="0">
                <a:hlinkClick r:id="rId9" tooltip="Bagatelle"/>
              </a:rPr>
              <a:t>Bagatelle</a:t>
            </a:r>
            <a:r>
              <a:rPr lang="en-US" sz="1000" smtClean="0"/>
              <a:t>, </a:t>
            </a:r>
            <a:r>
              <a:rPr lang="en-US" sz="1000" smtClean="0">
                <a:hlinkClick r:id="rId10" tooltip="France"/>
              </a:rPr>
              <a:t>France</a:t>
            </a:r>
            <a:r>
              <a:rPr lang="en-US" sz="1000" smtClean="0"/>
              <a:t>, it performed the first publicly witnessed, unaided take-off by a heavier-than-air aircraft. Earlier flights, such as that made by the </a:t>
            </a:r>
            <a:r>
              <a:rPr lang="en-US" sz="1000" smtClean="0">
                <a:hlinkClick r:id="rId11" tooltip="Wright Brothers"/>
              </a:rPr>
              <a:t>Wright Brothers</a:t>
            </a:r>
            <a:r>
              <a:rPr lang="en-US" sz="1000" smtClean="0"/>
              <a:t> had required favorable wind directions, catapults or other such devices to take off.</a:t>
            </a:r>
          </a:p>
          <a:p>
            <a:pPr eaLnBrk="1" hangingPunct="1">
              <a:lnSpc>
                <a:spcPct val="90000"/>
              </a:lnSpc>
            </a:pPr>
            <a:r>
              <a:rPr lang="en-US" sz="1000" b="1" smtClean="0"/>
              <a:t>Specifications (14-bis)</a:t>
            </a:r>
          </a:p>
          <a:p>
            <a:pPr eaLnBrk="1" hangingPunct="1">
              <a:lnSpc>
                <a:spcPct val="90000"/>
              </a:lnSpc>
            </a:pPr>
            <a:r>
              <a:rPr lang="en-US" sz="1000" b="1" smtClean="0"/>
              <a:t>General characteristics</a:t>
            </a:r>
          </a:p>
          <a:p>
            <a:pPr eaLnBrk="1" hangingPunct="1">
              <a:lnSpc>
                <a:spcPct val="90000"/>
              </a:lnSpc>
            </a:pPr>
            <a:r>
              <a:rPr lang="en-US" sz="1000" b="1" smtClean="0"/>
              <a:t>Crew:</a:t>
            </a:r>
            <a:r>
              <a:rPr lang="en-US" sz="1000" smtClean="0"/>
              <a:t> one pilot </a:t>
            </a:r>
          </a:p>
          <a:p>
            <a:pPr eaLnBrk="1" hangingPunct="1">
              <a:lnSpc>
                <a:spcPct val="90000"/>
              </a:lnSpc>
            </a:pPr>
            <a:r>
              <a:rPr lang="en-US" sz="1000" b="1" smtClean="0"/>
              <a:t>Capacity:</a:t>
            </a:r>
            <a:r>
              <a:rPr lang="en-US" sz="1000" smtClean="0"/>
              <a:t> one </a:t>
            </a:r>
          </a:p>
          <a:p>
            <a:pPr eaLnBrk="1" hangingPunct="1">
              <a:lnSpc>
                <a:spcPct val="90000"/>
              </a:lnSpc>
            </a:pPr>
            <a:r>
              <a:rPr lang="en-US" sz="1000" b="1" smtClean="0"/>
              <a:t>Length:</a:t>
            </a:r>
            <a:r>
              <a:rPr lang="en-US" sz="1000" smtClean="0"/>
              <a:t> 9.70 m (31 ft 10 in) </a:t>
            </a:r>
          </a:p>
          <a:p>
            <a:pPr eaLnBrk="1" hangingPunct="1">
              <a:lnSpc>
                <a:spcPct val="90000"/>
              </a:lnSpc>
            </a:pPr>
            <a:r>
              <a:rPr lang="en-US" sz="1000" b="1" smtClean="0">
                <a:hlinkClick r:id="rId12" tooltip="Wingspan"/>
              </a:rPr>
              <a:t>Wingspan</a:t>
            </a:r>
            <a:r>
              <a:rPr lang="en-US" sz="1000" b="1" smtClean="0"/>
              <a:t>:</a:t>
            </a:r>
            <a:r>
              <a:rPr lang="en-US" sz="1000" smtClean="0"/>
              <a:t> 11.20 m (36 ft 9 in) </a:t>
            </a:r>
          </a:p>
          <a:p>
            <a:pPr eaLnBrk="1" hangingPunct="1">
              <a:lnSpc>
                <a:spcPct val="90000"/>
              </a:lnSpc>
            </a:pPr>
            <a:r>
              <a:rPr lang="en-US" sz="1000" b="1" smtClean="0"/>
              <a:t>Height:</a:t>
            </a:r>
            <a:r>
              <a:rPr lang="en-US" sz="1000" smtClean="0"/>
              <a:t> 3.40 m (11 ft 2 in) </a:t>
            </a:r>
          </a:p>
          <a:p>
            <a:pPr eaLnBrk="1" hangingPunct="1">
              <a:lnSpc>
                <a:spcPct val="90000"/>
              </a:lnSpc>
            </a:pPr>
            <a:r>
              <a:rPr lang="en-US" sz="1000" b="1" smtClean="0"/>
              <a:t>Wing area:</a:t>
            </a:r>
            <a:r>
              <a:rPr lang="en-US" sz="1000" smtClean="0"/>
              <a:t> 52 m² (560 ft²) </a:t>
            </a:r>
          </a:p>
          <a:p>
            <a:pPr eaLnBrk="1" hangingPunct="1">
              <a:lnSpc>
                <a:spcPct val="90000"/>
              </a:lnSpc>
            </a:pPr>
            <a:r>
              <a:rPr lang="en-US" sz="1000" b="1" smtClean="0"/>
              <a:t>Empty weight:</a:t>
            </a:r>
            <a:r>
              <a:rPr lang="en-US" sz="1000" smtClean="0"/>
              <a:t> ? () </a:t>
            </a:r>
          </a:p>
          <a:p>
            <a:pPr eaLnBrk="1" hangingPunct="1">
              <a:lnSpc>
                <a:spcPct val="90000"/>
              </a:lnSpc>
            </a:pPr>
            <a:r>
              <a:rPr lang="en-US" sz="1000" b="1" smtClean="0"/>
              <a:t>Loaded weight:</a:t>
            </a:r>
            <a:r>
              <a:rPr lang="en-US" sz="1000" smtClean="0"/>
              <a:t> 210 kg (462 lb) </a:t>
            </a:r>
          </a:p>
          <a:p>
            <a:pPr eaLnBrk="1" hangingPunct="1">
              <a:lnSpc>
                <a:spcPct val="90000"/>
              </a:lnSpc>
            </a:pPr>
            <a:r>
              <a:rPr lang="en-US" sz="1000" b="1" smtClean="0"/>
              <a:t>Powerplant:</a:t>
            </a:r>
            <a:r>
              <a:rPr lang="en-US" sz="1000" smtClean="0"/>
              <a:t> 1× </a:t>
            </a:r>
            <a:r>
              <a:rPr lang="en-US" sz="1000" smtClean="0">
                <a:hlinkClick r:id="rId13" tooltip="Antoinette"/>
              </a:rPr>
              <a:t>Antoinette</a:t>
            </a:r>
            <a:r>
              <a:rPr lang="en-US" sz="1000" smtClean="0">
                <a:hlinkClick r:id="rId14" tooltip="V-16"/>
              </a:rPr>
              <a:t>V-16</a:t>
            </a:r>
            <a:r>
              <a:rPr lang="en-US" sz="1000" smtClean="0"/>
              <a:t> , 37 kW (50 hp)24 hp </a:t>
            </a:r>
          </a:p>
          <a:p>
            <a:pPr eaLnBrk="1" hangingPunct="1">
              <a:lnSpc>
                <a:spcPct val="90000"/>
              </a:lnSpc>
            </a:pPr>
            <a:r>
              <a:rPr lang="en-US" sz="1000" b="1" smtClean="0"/>
              <a:t>Performance</a:t>
            </a:r>
          </a:p>
          <a:p>
            <a:pPr eaLnBrk="1" hangingPunct="1">
              <a:lnSpc>
                <a:spcPct val="90000"/>
              </a:lnSpc>
            </a:pPr>
            <a:r>
              <a:rPr lang="en-US" sz="1000" b="1" smtClean="0">
                <a:hlinkClick r:id="rId15" tooltip="Vno"/>
              </a:rPr>
              <a:t>Maximum speed</a:t>
            </a:r>
            <a:r>
              <a:rPr lang="en-US" sz="1000" b="1" smtClean="0"/>
              <a:t>:</a:t>
            </a:r>
            <a:r>
              <a:rPr lang="en-US" sz="1000" smtClean="0"/>
              <a:t> 32 km/h to 43 km/s (25 mph/1.1.) </a:t>
            </a:r>
          </a:p>
          <a:p>
            <a:pPr eaLnBrk="1" hangingPunct="1">
              <a:lnSpc>
                <a:spcPct val="90000"/>
              </a:lnSpc>
            </a:pPr>
            <a:r>
              <a:rPr lang="en-US" sz="1000" b="1" smtClean="0">
                <a:hlinkClick r:id="rId16" tooltip="Range (aircraft)"/>
              </a:rPr>
              <a:t>Range</a:t>
            </a:r>
            <a:r>
              <a:rPr lang="en-US" sz="1000" b="1" smtClean="0"/>
              <a:t>:</a:t>
            </a:r>
            <a:r>
              <a:rPr lang="en-US" sz="1000" smtClean="0"/>
              <a:t> &gt;220 m (demonstrated) (&gt;720 ft) </a:t>
            </a:r>
          </a:p>
          <a:p>
            <a:pPr eaLnBrk="1" hangingPunct="1">
              <a:lnSpc>
                <a:spcPct val="90000"/>
              </a:lnSpc>
            </a:pPr>
            <a:r>
              <a:rPr lang="en-US" sz="1000" b="1" smtClean="0">
                <a:hlinkClick r:id="rId17" tooltip="Wing loading"/>
              </a:rPr>
              <a:t>Wing loading</a:t>
            </a:r>
            <a:r>
              <a:rPr lang="en-US" sz="1000" b="1" smtClean="0"/>
              <a:t>:</a:t>
            </a:r>
            <a:r>
              <a:rPr lang="en-US" sz="1000" smtClean="0"/>
              <a:t> 5.7 kg/m² (1.2 lb/ft²) </a:t>
            </a:r>
          </a:p>
          <a:p>
            <a:pPr eaLnBrk="1" hangingPunct="1">
              <a:lnSpc>
                <a:spcPct val="90000"/>
              </a:lnSpc>
            </a:pPr>
            <a:r>
              <a:rPr lang="en-US" sz="1000" b="1" smtClean="0">
                <a:hlinkClick r:id="rId18" tooltip="Power-to-weight ratio"/>
              </a:rPr>
              <a:t>Power/mass</a:t>
            </a:r>
            <a:r>
              <a:rPr lang="en-US" sz="1000" b="1" smtClean="0"/>
              <a:t>:</a:t>
            </a:r>
            <a:r>
              <a:rPr lang="en-US" sz="1000" smtClean="0"/>
              <a:t> 0.12 kW/kg (0.075 hp/lb) </a:t>
            </a:r>
          </a:p>
          <a:p>
            <a:pPr eaLnBrk="1" hangingPunct="1">
              <a:lnSpc>
                <a:spcPct val="90000"/>
              </a:lnSpc>
            </a:pPr>
            <a:r>
              <a:rPr lang="en-US" sz="1000" smtClean="0"/>
              <a:t>http://en.wikipedia.org/wiki/Santos-Dumont_14-bis#Specifications_.2814-bis.29</a:t>
            </a:r>
          </a:p>
        </p:txBody>
      </p:sp>
    </p:spTree>
    <p:extLst>
      <p:ext uri="{BB962C8B-B14F-4D97-AF65-F5344CB8AC3E}">
        <p14:creationId xmlns:p14="http://schemas.microsoft.com/office/powerpoint/2010/main" val="359959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9E21D-18A9-4C7E-A6D2-70E6EFECAC16}" type="slidenum">
              <a:rPr lang="en-US"/>
              <a:pPr>
                <a:defRPr/>
              </a:pPr>
              <a:t>‹#›</a:t>
            </a:fld>
            <a:endParaRPr lang="en-US"/>
          </a:p>
        </p:txBody>
      </p:sp>
    </p:spTree>
    <p:extLst>
      <p:ext uri="{BB962C8B-B14F-4D97-AF65-F5344CB8AC3E}">
        <p14:creationId xmlns:p14="http://schemas.microsoft.com/office/powerpoint/2010/main" val="49360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988C-5F69-4535-80E0-A6D5F29CD082}" type="slidenum">
              <a:rPr lang="en-US"/>
              <a:pPr>
                <a:defRPr/>
              </a:pPr>
              <a:t>‹#›</a:t>
            </a:fld>
            <a:endParaRPr lang="en-US"/>
          </a:p>
        </p:txBody>
      </p:sp>
    </p:spTree>
    <p:extLst>
      <p:ext uri="{BB962C8B-B14F-4D97-AF65-F5344CB8AC3E}">
        <p14:creationId xmlns:p14="http://schemas.microsoft.com/office/powerpoint/2010/main" val="63699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E748DD-EDAD-4B72-A33D-DC7F0F6260FD}" type="slidenum">
              <a:rPr lang="en-US"/>
              <a:pPr>
                <a:defRPr/>
              </a:pPr>
              <a:t>‹#›</a:t>
            </a:fld>
            <a:endParaRPr lang="en-US"/>
          </a:p>
        </p:txBody>
      </p:sp>
    </p:spTree>
    <p:extLst>
      <p:ext uri="{BB962C8B-B14F-4D97-AF65-F5344CB8AC3E}">
        <p14:creationId xmlns:p14="http://schemas.microsoft.com/office/powerpoint/2010/main" val="394105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14162-D3CF-40E3-BF7D-B16181BD87A4}" type="slidenum">
              <a:rPr lang="en-US"/>
              <a:pPr>
                <a:defRPr/>
              </a:pPr>
              <a:t>‹#›</a:t>
            </a:fld>
            <a:endParaRPr lang="en-US"/>
          </a:p>
        </p:txBody>
      </p:sp>
    </p:spTree>
    <p:extLst>
      <p:ext uri="{BB962C8B-B14F-4D97-AF65-F5344CB8AC3E}">
        <p14:creationId xmlns:p14="http://schemas.microsoft.com/office/powerpoint/2010/main" val="42445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67F13-4F4E-409D-8394-20522278934F}" type="slidenum">
              <a:rPr lang="en-US"/>
              <a:pPr>
                <a:defRPr/>
              </a:pPr>
              <a:t>‹#›</a:t>
            </a:fld>
            <a:endParaRPr lang="en-US"/>
          </a:p>
        </p:txBody>
      </p:sp>
    </p:spTree>
    <p:extLst>
      <p:ext uri="{BB962C8B-B14F-4D97-AF65-F5344CB8AC3E}">
        <p14:creationId xmlns:p14="http://schemas.microsoft.com/office/powerpoint/2010/main" val="26096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D5AA50-2095-4A5B-AD91-4DFD85A512E8}" type="slidenum">
              <a:rPr lang="en-US"/>
              <a:pPr>
                <a:defRPr/>
              </a:pPr>
              <a:t>‹#›</a:t>
            </a:fld>
            <a:endParaRPr lang="en-US"/>
          </a:p>
        </p:txBody>
      </p:sp>
    </p:spTree>
    <p:extLst>
      <p:ext uri="{BB962C8B-B14F-4D97-AF65-F5344CB8AC3E}">
        <p14:creationId xmlns:p14="http://schemas.microsoft.com/office/powerpoint/2010/main" val="313020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906B77-C2A3-455D-A9E6-8586731A22D2}" type="slidenum">
              <a:rPr lang="en-US"/>
              <a:pPr>
                <a:defRPr/>
              </a:pPr>
              <a:t>‹#›</a:t>
            </a:fld>
            <a:endParaRPr lang="en-US"/>
          </a:p>
        </p:txBody>
      </p:sp>
    </p:spTree>
    <p:extLst>
      <p:ext uri="{BB962C8B-B14F-4D97-AF65-F5344CB8AC3E}">
        <p14:creationId xmlns:p14="http://schemas.microsoft.com/office/powerpoint/2010/main" val="295358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3AC759-012E-41B0-A7F4-FD968611270F}" type="slidenum">
              <a:rPr lang="en-US"/>
              <a:pPr>
                <a:defRPr/>
              </a:pPr>
              <a:t>‹#›</a:t>
            </a:fld>
            <a:endParaRPr lang="en-US"/>
          </a:p>
        </p:txBody>
      </p:sp>
    </p:spTree>
    <p:extLst>
      <p:ext uri="{BB962C8B-B14F-4D97-AF65-F5344CB8AC3E}">
        <p14:creationId xmlns:p14="http://schemas.microsoft.com/office/powerpoint/2010/main" val="51961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EECB59-54B2-4A85-94B8-F8C9C34C6B79}" type="slidenum">
              <a:rPr lang="en-US"/>
              <a:pPr>
                <a:defRPr/>
              </a:pPr>
              <a:t>‹#›</a:t>
            </a:fld>
            <a:endParaRPr lang="en-US"/>
          </a:p>
        </p:txBody>
      </p:sp>
    </p:spTree>
    <p:extLst>
      <p:ext uri="{BB962C8B-B14F-4D97-AF65-F5344CB8AC3E}">
        <p14:creationId xmlns:p14="http://schemas.microsoft.com/office/powerpoint/2010/main" val="235942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174342-A9BD-4F0C-BA43-C17CBD013B28}" type="slidenum">
              <a:rPr lang="en-US"/>
              <a:pPr>
                <a:defRPr/>
              </a:pPr>
              <a:t>‹#›</a:t>
            </a:fld>
            <a:endParaRPr lang="en-US"/>
          </a:p>
        </p:txBody>
      </p:sp>
    </p:spTree>
    <p:extLst>
      <p:ext uri="{BB962C8B-B14F-4D97-AF65-F5344CB8AC3E}">
        <p14:creationId xmlns:p14="http://schemas.microsoft.com/office/powerpoint/2010/main" val="368396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9599C1-919B-4170-80DD-1AC0F75ED27B}" type="slidenum">
              <a:rPr lang="en-US"/>
              <a:pPr>
                <a:defRPr/>
              </a:pPr>
              <a:t>‹#›</a:t>
            </a:fld>
            <a:endParaRPr lang="en-US"/>
          </a:p>
        </p:txBody>
      </p:sp>
    </p:spTree>
    <p:extLst>
      <p:ext uri="{BB962C8B-B14F-4D97-AF65-F5344CB8AC3E}">
        <p14:creationId xmlns:p14="http://schemas.microsoft.com/office/powerpoint/2010/main" val="422351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59279AF5-C145-471B-9608-6566CD6D21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Alberto_Santos_Dumont_flying_the_Demoiselle_(1909).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mage:Bleriot_XI_Thulin_1.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Image:Bleriot_XI_Thulin_1.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en.wikipedia.org/wiki/Image:Bleriot_XI_Thulin_1.jpg"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upload.wikimedia.org/wikipedia/commons/8/83/Bulla_Vityaz.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en.wikipedia.org/wiki/Royal_Aircraft_Factory_F.E.2"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en.wikipedia.org/wiki/Image:Curtiss_NC-1_3_October_1918-_initial_three_engine_configuration.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pPr eaLnBrk="1" hangingPunct="1">
              <a:defRPr/>
            </a:pPr>
            <a:r>
              <a:rPr lang="en-US" dirty="0" smtClean="0"/>
              <a:t>Early Flight</a:t>
            </a:r>
          </a:p>
        </p:txBody>
      </p:sp>
      <p:sp>
        <p:nvSpPr>
          <p:cNvPr id="2051" name="Rectangle 3"/>
          <p:cNvSpPr>
            <a:spLocks noGrp="1" noRot="1" noChangeArrowheads="1"/>
          </p:cNvSpPr>
          <p:nvPr>
            <p:ph type="subTitle" idx="1"/>
          </p:nvPr>
        </p:nvSpPr>
        <p:spPr/>
        <p:txBody>
          <a:bodyPr/>
          <a:lstStyle/>
          <a:p>
            <a:pPr eaLnBrk="1" hangingPunct="1">
              <a:defRPr/>
            </a:pPr>
            <a:r>
              <a:rPr lang="en-US" dirty="0" smtClean="0"/>
              <a:t>1904 – 1914</a:t>
            </a:r>
          </a:p>
          <a:p>
            <a:pPr eaLnBrk="1" hangingPunct="1">
              <a:defRPr/>
            </a:pPr>
            <a:r>
              <a:rPr lang="en-US" dirty="0" smtClean="0"/>
              <a:t>“Passion for Wings”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additive="base">
                                        <p:cTn id="7"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dirty="0" smtClean="0"/>
              <a:t>Alberto Santos-Dumont</a:t>
            </a:r>
          </a:p>
        </p:txBody>
      </p:sp>
      <p:sp>
        <p:nvSpPr>
          <p:cNvPr id="23555"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First official recognized flight in Europe</a:t>
            </a:r>
          </a:p>
          <a:p>
            <a:pPr lvl="1" eaLnBrk="1" hangingPunct="1">
              <a:buFont typeface="Wingdings" pitchFamily="2" charset="2"/>
              <a:buChar char="Ø"/>
              <a:defRPr/>
            </a:pPr>
            <a:r>
              <a:rPr lang="en-US" dirty="0" smtClean="0"/>
              <a:t>12 November 1906</a:t>
            </a:r>
          </a:p>
          <a:p>
            <a:pPr lvl="1" eaLnBrk="1" hangingPunct="1">
              <a:buFont typeface="Wingdings" pitchFamily="2" charset="2"/>
              <a:buChar char="Ø"/>
              <a:defRPr/>
            </a:pPr>
            <a:r>
              <a:rPr lang="en-US" dirty="0" smtClean="0"/>
              <a:t>Several flights</a:t>
            </a:r>
          </a:p>
          <a:p>
            <a:pPr lvl="1" eaLnBrk="1" hangingPunct="1">
              <a:buFont typeface="Wingdings" pitchFamily="2" charset="2"/>
              <a:buChar char="Ø"/>
              <a:defRPr/>
            </a:pPr>
            <a:r>
              <a:rPr lang="en-US" dirty="0" smtClean="0"/>
              <a:t>Longest – 21 seconds /722 feet</a:t>
            </a:r>
          </a:p>
          <a:p>
            <a:pPr eaLnBrk="1" hangingPunct="1">
              <a:defRPr/>
            </a:pPr>
            <a:endParaRPr lang="en-US" dirty="0" smtClean="0"/>
          </a:p>
          <a:p>
            <a:pPr eaLnBrk="1" hangingPunct="1">
              <a:defRPr/>
            </a:pPr>
            <a:endParaRPr lang="en-US" dirty="0" smtClean="0"/>
          </a:p>
        </p:txBody>
      </p:sp>
      <p:pic>
        <p:nvPicPr>
          <p:cNvPr id="11268" name="Picture 4" descr="300px-14bi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0"/>
            <a:ext cx="43434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dirty="0" smtClean="0"/>
              <a:t>Alberto Santos-Dumont</a:t>
            </a:r>
          </a:p>
        </p:txBody>
      </p:sp>
      <p:sp>
        <p:nvSpPr>
          <p:cNvPr id="23555"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French Aero Club prize</a:t>
            </a:r>
          </a:p>
          <a:p>
            <a:pPr lvl="1" eaLnBrk="1" hangingPunct="1">
              <a:buFont typeface="Wingdings" pitchFamily="2" charset="2"/>
              <a:buChar char="Ø"/>
              <a:defRPr/>
            </a:pPr>
            <a:r>
              <a:rPr lang="en-US" dirty="0" smtClean="0"/>
              <a:t>First flight over 100 meters</a:t>
            </a:r>
          </a:p>
          <a:p>
            <a:pPr lvl="1" eaLnBrk="1" hangingPunct="1">
              <a:buFont typeface="Wingdings" pitchFamily="2" charset="2"/>
              <a:buChar char="Ø"/>
              <a:defRPr/>
            </a:pPr>
            <a:r>
              <a:rPr lang="en-US" dirty="0" smtClean="0"/>
              <a:t>Official Recognition</a:t>
            </a:r>
          </a:p>
          <a:p>
            <a:pPr lvl="2" eaLnBrk="1" hangingPunct="1">
              <a:buFont typeface="Wingdings" pitchFamily="2" charset="2"/>
              <a:buChar char="Ø"/>
              <a:defRPr/>
            </a:pPr>
            <a:r>
              <a:rPr lang="en-US" dirty="0" smtClean="0"/>
              <a:t>First manned powered flight in Europe</a:t>
            </a:r>
          </a:p>
          <a:p>
            <a:pPr lvl="2" eaLnBrk="1" hangingPunct="1">
              <a:buFont typeface="Wingdings" pitchFamily="2" charset="2"/>
              <a:buChar char="Ø"/>
              <a:defRPr/>
            </a:pPr>
            <a:r>
              <a:rPr lang="en-US" dirty="0" smtClean="0"/>
              <a:t>Recognized as:</a:t>
            </a:r>
          </a:p>
          <a:p>
            <a:pPr lvl="3" eaLnBrk="1" hangingPunct="1">
              <a:buFont typeface="Wingdings" pitchFamily="2" charset="2"/>
              <a:buChar char="Ø"/>
              <a:defRPr/>
            </a:pPr>
            <a:r>
              <a:rPr lang="en-US" dirty="0" smtClean="0"/>
              <a:t>First person to fly an airplane</a:t>
            </a:r>
            <a:endParaRPr lang="en-US" dirty="0"/>
          </a:p>
          <a:p>
            <a:pPr lvl="3" eaLnBrk="1" hangingPunct="1">
              <a:buFont typeface="Wingdings" pitchFamily="2" charset="2"/>
              <a:buChar char="Ø"/>
              <a:defRPr/>
            </a:pPr>
            <a:r>
              <a:rPr lang="en-US" dirty="0" smtClean="0"/>
              <a:t>Honored for two years</a:t>
            </a:r>
          </a:p>
          <a:p>
            <a:pPr lvl="3" eaLnBrk="1" hangingPunct="1">
              <a:buFont typeface="Wingdings" pitchFamily="2" charset="2"/>
              <a:buChar char="Ø"/>
              <a:defRPr/>
            </a:pPr>
            <a:r>
              <a:rPr lang="en-US" dirty="0" smtClean="0"/>
              <a:t>Wilbur Wright European tour</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Effect transition="in" filter="fade">
                                      <p:cBhvr>
                                        <p:cTn id="14" dur="1000"/>
                                        <p:tgtEl>
                                          <p:spTgt spid="23555">
                                            <p:txEl>
                                              <p:pRg st="1" end="1"/>
                                            </p:txEl>
                                          </p:spTgt>
                                        </p:tgtEl>
                                      </p:cBhvr>
                                    </p:animEffect>
                                    <p:anim calcmode="lin" valueType="num">
                                      <p:cBhvr>
                                        <p:cTn id="15"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1000"/>
                                        <p:tgtEl>
                                          <p:spTgt spid="23555">
                                            <p:txEl>
                                              <p:pRg st="2" end="2"/>
                                            </p:txEl>
                                          </p:spTgt>
                                        </p:tgtEl>
                                      </p:cBhvr>
                                    </p:animEffect>
                                    <p:anim calcmode="lin" valueType="num">
                                      <p:cBhvr>
                                        <p:cTn id="22"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3555">
                                            <p:txEl>
                                              <p:pRg st="3" end="3"/>
                                            </p:txEl>
                                          </p:spTgt>
                                        </p:tgtEl>
                                        <p:attrNameLst>
                                          <p:attrName>style.visibility</p:attrName>
                                        </p:attrNameLst>
                                      </p:cBhvr>
                                      <p:to>
                                        <p:strVal val="visible"/>
                                      </p:to>
                                    </p:set>
                                    <p:animEffect transition="in" filter="fade">
                                      <p:cBhvr>
                                        <p:cTn id="28" dur="1000"/>
                                        <p:tgtEl>
                                          <p:spTgt spid="23555">
                                            <p:txEl>
                                              <p:pRg st="3" end="3"/>
                                            </p:txEl>
                                          </p:spTgt>
                                        </p:tgtEl>
                                      </p:cBhvr>
                                    </p:animEffect>
                                    <p:anim calcmode="lin" valueType="num">
                                      <p:cBhvr>
                                        <p:cTn id="29"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3555">
                                            <p:txEl>
                                              <p:pRg st="4" end="4"/>
                                            </p:txEl>
                                          </p:spTgt>
                                        </p:tgtEl>
                                        <p:attrNameLst>
                                          <p:attrName>style.visibility</p:attrName>
                                        </p:attrNameLst>
                                      </p:cBhvr>
                                      <p:to>
                                        <p:strVal val="visible"/>
                                      </p:to>
                                    </p:set>
                                    <p:animEffect transition="in" filter="fade">
                                      <p:cBhvr>
                                        <p:cTn id="35" dur="1000"/>
                                        <p:tgtEl>
                                          <p:spTgt spid="23555">
                                            <p:txEl>
                                              <p:pRg st="4" end="4"/>
                                            </p:txEl>
                                          </p:spTgt>
                                        </p:tgtEl>
                                      </p:cBhvr>
                                    </p:animEffect>
                                    <p:anim calcmode="lin" valueType="num">
                                      <p:cBhvr>
                                        <p:cTn id="36"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5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555">
                                            <p:txEl>
                                              <p:pRg st="5" end="5"/>
                                            </p:txEl>
                                          </p:spTgt>
                                        </p:tgtEl>
                                        <p:attrNameLst>
                                          <p:attrName>style.visibility</p:attrName>
                                        </p:attrNameLst>
                                      </p:cBhvr>
                                      <p:to>
                                        <p:strVal val="visible"/>
                                      </p:to>
                                    </p:set>
                                    <p:animEffect transition="in" filter="fade">
                                      <p:cBhvr>
                                        <p:cTn id="42" dur="1000"/>
                                        <p:tgtEl>
                                          <p:spTgt spid="23555">
                                            <p:txEl>
                                              <p:pRg st="5" end="5"/>
                                            </p:txEl>
                                          </p:spTgt>
                                        </p:tgtEl>
                                      </p:cBhvr>
                                    </p:animEffect>
                                    <p:anim calcmode="lin" valueType="num">
                                      <p:cBhvr>
                                        <p:cTn id="43" dur="1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5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555">
                                            <p:txEl>
                                              <p:pRg st="6" end="6"/>
                                            </p:txEl>
                                          </p:spTgt>
                                        </p:tgtEl>
                                        <p:attrNameLst>
                                          <p:attrName>style.visibility</p:attrName>
                                        </p:attrNameLst>
                                      </p:cBhvr>
                                      <p:to>
                                        <p:strVal val="visible"/>
                                      </p:to>
                                    </p:set>
                                    <p:animEffect transition="in" filter="fade">
                                      <p:cBhvr>
                                        <p:cTn id="49" dur="1000"/>
                                        <p:tgtEl>
                                          <p:spTgt spid="23555">
                                            <p:txEl>
                                              <p:pRg st="6" end="6"/>
                                            </p:txEl>
                                          </p:spTgt>
                                        </p:tgtEl>
                                      </p:cBhvr>
                                    </p:animEffect>
                                    <p:anim calcmode="lin" valueType="num">
                                      <p:cBhvr>
                                        <p:cTn id="50" dur="1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5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555">
                                            <p:txEl>
                                              <p:pRg st="7" end="7"/>
                                            </p:txEl>
                                          </p:spTgt>
                                        </p:tgtEl>
                                        <p:attrNameLst>
                                          <p:attrName>style.visibility</p:attrName>
                                        </p:attrNameLst>
                                      </p:cBhvr>
                                      <p:to>
                                        <p:strVal val="visible"/>
                                      </p:to>
                                    </p:set>
                                    <p:animEffect transition="in" filter="fade">
                                      <p:cBhvr>
                                        <p:cTn id="56" dur="1000"/>
                                        <p:tgtEl>
                                          <p:spTgt spid="23555">
                                            <p:txEl>
                                              <p:pRg st="7" end="7"/>
                                            </p:txEl>
                                          </p:spTgt>
                                        </p:tgtEl>
                                      </p:cBhvr>
                                    </p:animEffect>
                                    <p:anim calcmode="lin" valueType="num">
                                      <p:cBhvr>
                                        <p:cTn id="57" dur="10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355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01625" y="228600"/>
            <a:ext cx="8510588" cy="762000"/>
          </a:xfrm>
        </p:spPr>
        <p:txBody>
          <a:bodyPr/>
          <a:lstStyle/>
          <a:p>
            <a:pPr eaLnBrk="1" hangingPunct="1">
              <a:defRPr/>
            </a:pPr>
            <a:r>
              <a:rPr lang="en-US" dirty="0" smtClean="0"/>
              <a:t>Alberto Santos-Dumont</a:t>
            </a:r>
          </a:p>
        </p:txBody>
      </p:sp>
      <p:sp>
        <p:nvSpPr>
          <p:cNvPr id="23555" name="Rectangle 3"/>
          <p:cNvSpPr>
            <a:spLocks noGrp="1" noRot="1" noChangeArrowheads="1"/>
          </p:cNvSpPr>
          <p:nvPr>
            <p:ph type="body" idx="1"/>
          </p:nvPr>
        </p:nvSpPr>
        <p:spPr>
          <a:xfrm>
            <a:off x="301625" y="1143000"/>
            <a:ext cx="8540750" cy="5562600"/>
          </a:xfrm>
        </p:spPr>
        <p:txBody>
          <a:bodyPr/>
          <a:lstStyle/>
          <a:p>
            <a:pPr eaLnBrk="1" hangingPunct="1">
              <a:buFont typeface="Wingdings" pitchFamily="2" charset="2"/>
              <a:buChar char="Ø"/>
              <a:defRPr/>
            </a:pPr>
            <a:r>
              <a:rPr lang="en-US" dirty="0" smtClean="0"/>
              <a:t>Demoiselle monoplane</a:t>
            </a:r>
          </a:p>
          <a:p>
            <a:pPr lvl="1" eaLnBrk="1" hangingPunct="1">
              <a:buFont typeface="Wingdings" pitchFamily="2" charset="2"/>
              <a:buChar char="Ø"/>
              <a:defRPr/>
            </a:pPr>
            <a:r>
              <a:rPr lang="en-US" dirty="0" smtClean="0"/>
              <a:t>Specially reinforce bamboo boom</a:t>
            </a:r>
          </a:p>
          <a:p>
            <a:pPr lvl="1" eaLnBrk="1" hangingPunct="1">
              <a:buFont typeface="Wingdings" pitchFamily="2" charset="2"/>
              <a:buChar char="Ø"/>
              <a:defRPr/>
            </a:pPr>
            <a:r>
              <a:rPr lang="en-US" dirty="0" smtClean="0"/>
              <a:t>Tail unit functioned as elevator and rudder</a:t>
            </a:r>
          </a:p>
          <a:p>
            <a:pPr eaLnBrk="1" hangingPunct="1">
              <a:defRPr/>
            </a:pPr>
            <a:endParaRPr lang="en-US" dirty="0" smtClean="0"/>
          </a:p>
        </p:txBody>
      </p:sp>
      <p:pic>
        <p:nvPicPr>
          <p:cNvPr id="13316" name="Picture 2" descr="http://upload.wikimedia.org/wikipedia/commons/thumb/9/9b/Alberto_Santos_Dumont_flying_the_Demoiselle_%281909%29.jpg/220px-Alberto_Santos_Dumont_flying_the_Demoiselle_%281909%2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Airplane Production</a:t>
            </a:r>
          </a:p>
        </p:txBody>
      </p:sp>
      <p:sp>
        <p:nvSpPr>
          <p:cNvPr id="7171" name="Rectangle 3"/>
          <p:cNvSpPr>
            <a:spLocks noGrp="1" noRot="1" noChangeArrowheads="1"/>
          </p:cNvSpPr>
          <p:nvPr>
            <p:ph type="body" idx="1"/>
          </p:nvPr>
        </p:nvSpPr>
        <p:spPr>
          <a:xfrm>
            <a:off x="301625" y="1371600"/>
            <a:ext cx="8540750" cy="4727575"/>
          </a:xfrm>
        </p:spPr>
        <p:txBody>
          <a:bodyPr/>
          <a:lstStyle/>
          <a:p>
            <a:pPr eaLnBrk="1" hangingPunct="1">
              <a:buFont typeface="Wingdings" pitchFamily="2" charset="2"/>
              <a:buChar char="Ø"/>
              <a:defRPr/>
            </a:pPr>
            <a:r>
              <a:rPr lang="en-US" dirty="0" smtClean="0"/>
              <a:t>Aviators made own aircraft</a:t>
            </a:r>
          </a:p>
          <a:p>
            <a:pPr eaLnBrk="1" hangingPunct="1">
              <a:buFont typeface="Wingdings" pitchFamily="2" charset="2"/>
              <a:buChar char="Ø"/>
              <a:defRPr/>
            </a:pPr>
            <a:r>
              <a:rPr lang="en-US" dirty="0" smtClean="0"/>
              <a:t>French turned production into business</a:t>
            </a:r>
          </a:p>
          <a:p>
            <a:pPr lvl="1" eaLnBrk="1" hangingPunct="1">
              <a:buFont typeface="Wingdings" pitchFamily="2" charset="2"/>
              <a:buChar char="Ø"/>
              <a:defRPr/>
            </a:pPr>
            <a:r>
              <a:rPr lang="en-US" dirty="0" smtClean="0"/>
              <a:t>Gabriel </a:t>
            </a:r>
            <a:r>
              <a:rPr lang="en-US" dirty="0" err="1" smtClean="0"/>
              <a:t>Voisin</a:t>
            </a:r>
            <a:endParaRPr lang="en-US" dirty="0" smtClean="0"/>
          </a:p>
          <a:p>
            <a:pPr lvl="1" eaLnBrk="1" hangingPunct="1">
              <a:buFont typeface="Wingdings" pitchFamily="2" charset="2"/>
              <a:buChar char="Ø"/>
              <a:defRPr/>
            </a:pPr>
            <a:r>
              <a:rPr lang="en-US" dirty="0" smtClean="0"/>
              <a:t>Influenced by Wright Brothers</a:t>
            </a:r>
          </a:p>
          <a:p>
            <a:pPr lvl="1" eaLnBrk="1" hangingPunct="1">
              <a:buFont typeface="Wingdings" pitchFamily="2" charset="2"/>
              <a:buChar char="Ø"/>
              <a:defRPr/>
            </a:pPr>
            <a:r>
              <a:rPr lang="en-US" dirty="0" smtClean="0"/>
              <a:t>Pusher planes</a:t>
            </a:r>
          </a:p>
          <a:p>
            <a:pPr lvl="1" eaLnBrk="1" hangingPunct="1">
              <a:buFont typeface="Wingdings" pitchFamily="2" charset="2"/>
              <a:buChar char="Ø"/>
              <a:defRPr/>
            </a:pPr>
            <a:r>
              <a:rPr lang="en-US" dirty="0" smtClean="0"/>
              <a:t>Produced about 20 by WWI</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Airplane Production</a:t>
            </a:r>
          </a:p>
        </p:txBody>
      </p:sp>
      <p:sp>
        <p:nvSpPr>
          <p:cNvPr id="7171" name="Rectangle 3"/>
          <p:cNvSpPr>
            <a:spLocks noGrp="1" noRot="1" noChangeArrowheads="1"/>
          </p:cNvSpPr>
          <p:nvPr>
            <p:ph type="body" idx="1"/>
          </p:nvPr>
        </p:nvSpPr>
        <p:spPr>
          <a:xfrm>
            <a:off x="301625" y="1371600"/>
            <a:ext cx="8540750" cy="4953000"/>
          </a:xfrm>
        </p:spPr>
        <p:txBody>
          <a:bodyPr/>
          <a:lstStyle/>
          <a:p>
            <a:pPr eaLnBrk="1" hangingPunct="1">
              <a:buFont typeface="Wingdings" pitchFamily="2" charset="2"/>
              <a:buChar char="Ø"/>
              <a:defRPr/>
            </a:pPr>
            <a:r>
              <a:rPr lang="en-US" dirty="0" smtClean="0"/>
              <a:t>Henry Farman – Englishman</a:t>
            </a:r>
          </a:p>
          <a:p>
            <a:pPr lvl="1" eaLnBrk="1" hangingPunct="1">
              <a:buFont typeface="Wingdings" pitchFamily="2" charset="2"/>
              <a:buChar char="Ø"/>
              <a:defRPr/>
            </a:pPr>
            <a:r>
              <a:rPr lang="en-US" dirty="0" smtClean="0"/>
              <a:t>Ordered airplane from </a:t>
            </a:r>
            <a:r>
              <a:rPr lang="en-US" dirty="0" err="1" smtClean="0"/>
              <a:t>Voisin</a:t>
            </a:r>
            <a:endParaRPr lang="en-US" dirty="0" smtClean="0"/>
          </a:p>
          <a:p>
            <a:pPr lvl="1" eaLnBrk="1" hangingPunct="1">
              <a:buFont typeface="Wingdings" pitchFamily="2" charset="2"/>
              <a:buChar char="Ø"/>
              <a:defRPr/>
            </a:pPr>
            <a:r>
              <a:rPr lang="en-US" dirty="0" smtClean="0"/>
              <a:t>Added ailerons/modified tail</a:t>
            </a:r>
          </a:p>
          <a:p>
            <a:pPr eaLnBrk="1" hangingPunct="1">
              <a:buFont typeface="Wingdings" pitchFamily="2" charset="2"/>
              <a:buChar char="Ø"/>
              <a:defRPr/>
            </a:pPr>
            <a:r>
              <a:rPr lang="en-US" dirty="0" smtClean="0"/>
              <a:t>1908 – Grand Prix d’ Aviation prize</a:t>
            </a:r>
          </a:p>
          <a:p>
            <a:pPr lvl="1" eaLnBrk="1" hangingPunct="1">
              <a:buFont typeface="Wingdings" pitchFamily="2" charset="2"/>
              <a:buChar char="Ø"/>
              <a:defRPr/>
            </a:pPr>
            <a:r>
              <a:rPr lang="en-US" dirty="0" smtClean="0"/>
              <a:t>50,000 francs</a:t>
            </a:r>
          </a:p>
          <a:p>
            <a:pPr lvl="1" eaLnBrk="1" hangingPunct="1">
              <a:buFont typeface="Wingdings" pitchFamily="2" charset="2"/>
              <a:buChar char="Ø"/>
              <a:defRPr/>
            </a:pPr>
            <a:r>
              <a:rPr lang="en-US" dirty="0" smtClean="0"/>
              <a:t>Made first flight around circular route</a:t>
            </a:r>
          </a:p>
          <a:p>
            <a:pPr eaLnBrk="1" hangingPunct="1">
              <a:buFont typeface="Wingdings" pitchFamily="2" charset="2"/>
              <a:buChar char="Ø"/>
              <a:defRPr/>
            </a:pPr>
            <a:r>
              <a:rPr lang="en-US" dirty="0" smtClean="0"/>
              <a:t>Ordered second airplane from </a:t>
            </a:r>
            <a:r>
              <a:rPr lang="en-US" dirty="0" err="1" smtClean="0"/>
              <a:t>Voisin</a:t>
            </a:r>
            <a:endParaRPr lang="en-US" dirty="0" smtClean="0"/>
          </a:p>
          <a:p>
            <a:pPr lvl="1" eaLnBrk="1" hangingPunct="1">
              <a:buFont typeface="Wingdings" pitchFamily="2" charset="2"/>
              <a:buChar char="Ø"/>
              <a:defRPr/>
            </a:pPr>
            <a:r>
              <a:rPr lang="en-US" dirty="0" err="1" smtClean="0"/>
              <a:t>Voisin</a:t>
            </a:r>
            <a:r>
              <a:rPr lang="en-US" dirty="0" smtClean="0"/>
              <a:t> sold to someone else</a:t>
            </a:r>
          </a:p>
          <a:p>
            <a:pPr lvl="1" eaLnBrk="1" hangingPunct="1">
              <a:buFont typeface="Wingdings" pitchFamily="2" charset="2"/>
              <a:buChar char="Ø"/>
              <a:defRPr/>
            </a:pPr>
            <a:r>
              <a:rPr lang="en-US" dirty="0" smtClean="0"/>
              <a:t>Established own production company</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Henry Farman</a:t>
            </a:r>
          </a:p>
        </p:txBody>
      </p:sp>
      <p:sp>
        <p:nvSpPr>
          <p:cNvPr id="7171" name="Rectangle 3"/>
          <p:cNvSpPr>
            <a:spLocks noGrp="1" noRot="1" noChangeArrowheads="1"/>
          </p:cNvSpPr>
          <p:nvPr>
            <p:ph type="body" idx="1"/>
          </p:nvPr>
        </p:nvSpPr>
        <p:spPr>
          <a:xfrm>
            <a:off x="301625" y="1371600"/>
            <a:ext cx="8540750" cy="4727575"/>
          </a:xfrm>
        </p:spPr>
        <p:txBody>
          <a:bodyPr/>
          <a:lstStyle/>
          <a:p>
            <a:pPr eaLnBrk="1" hangingPunct="1">
              <a:buFont typeface="Wingdings" pitchFamily="2" charset="2"/>
              <a:buChar char="Ø"/>
              <a:defRPr/>
            </a:pPr>
            <a:r>
              <a:rPr lang="en-US" dirty="0" smtClean="0"/>
              <a:t>Produced biplanes</a:t>
            </a:r>
          </a:p>
          <a:p>
            <a:pPr eaLnBrk="1" hangingPunct="1">
              <a:buFont typeface="Wingdings" pitchFamily="2" charset="2"/>
              <a:buChar char="Ø"/>
              <a:defRPr/>
            </a:pPr>
            <a:r>
              <a:rPr lang="en-US" dirty="0" smtClean="0"/>
              <a:t>Rheims International Air Meet</a:t>
            </a:r>
          </a:p>
          <a:p>
            <a:pPr lvl="1" eaLnBrk="1" hangingPunct="1">
              <a:buFont typeface="Wingdings" pitchFamily="2" charset="2"/>
              <a:buChar char="Ø"/>
              <a:defRPr/>
            </a:pPr>
            <a:r>
              <a:rPr lang="en-US" dirty="0" smtClean="0"/>
              <a:t>First pilot to fly over 100 miles</a:t>
            </a:r>
          </a:p>
          <a:p>
            <a:pPr lvl="1" eaLnBrk="1" hangingPunct="1">
              <a:buFont typeface="Wingdings" pitchFamily="2" charset="2"/>
              <a:buChar char="Ø"/>
              <a:defRPr/>
            </a:pPr>
            <a:r>
              <a:rPr lang="en-US" dirty="0" smtClean="0"/>
              <a:t>111.8 Miles – Closed circuit</a:t>
            </a:r>
          </a:p>
          <a:p>
            <a:pPr lvl="1" eaLnBrk="1" hangingPunct="1">
              <a:buFont typeface="Wingdings" pitchFamily="2" charset="2"/>
              <a:buChar char="Ø"/>
              <a:defRPr/>
            </a:pPr>
            <a:r>
              <a:rPr lang="en-US" dirty="0" smtClean="0"/>
              <a:t>Top Prize winner</a:t>
            </a:r>
          </a:p>
          <a:p>
            <a:pPr eaLnBrk="1" hangingPunct="1">
              <a:defRPr/>
            </a:pPr>
            <a:endParaRPr lang="en-US" dirty="0" smtClean="0"/>
          </a:p>
        </p:txBody>
      </p:sp>
      <p:pic>
        <p:nvPicPr>
          <p:cNvPr id="16388" name="Picture 4" descr="farman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67188"/>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farman_f40_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46550"/>
            <a:ext cx="3124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5791200" y="63246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t>Farman Type 40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arn(inVertic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arn(inVertical)">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arn(inVertical)">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arn(inVertical)">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Henry Farman</a:t>
            </a:r>
          </a:p>
        </p:txBody>
      </p:sp>
      <p:sp>
        <p:nvSpPr>
          <p:cNvPr id="7171" name="Rectangle 3"/>
          <p:cNvSpPr>
            <a:spLocks noGrp="1" noRot="1" noChangeArrowheads="1"/>
          </p:cNvSpPr>
          <p:nvPr>
            <p:ph type="body" idx="1"/>
          </p:nvPr>
        </p:nvSpPr>
        <p:spPr>
          <a:xfrm>
            <a:off x="301625" y="1371600"/>
            <a:ext cx="8540750" cy="5410200"/>
          </a:xfrm>
        </p:spPr>
        <p:txBody>
          <a:bodyPr/>
          <a:lstStyle/>
          <a:p>
            <a:pPr eaLnBrk="1" hangingPunct="1">
              <a:buFont typeface="Wingdings" pitchFamily="2" charset="2"/>
              <a:buChar char="Ø"/>
              <a:defRPr/>
            </a:pPr>
            <a:r>
              <a:rPr lang="en-US" dirty="0" smtClean="0"/>
              <a:t>First long-distance passenger airliner</a:t>
            </a:r>
          </a:p>
          <a:p>
            <a:pPr eaLnBrk="1" hangingPunct="1">
              <a:buFont typeface="Wingdings" pitchFamily="2" charset="2"/>
              <a:buChar char="Ø"/>
              <a:defRPr/>
            </a:pPr>
            <a:r>
              <a:rPr lang="en-US" dirty="0" smtClean="0"/>
              <a:t>Paris – London flights</a:t>
            </a:r>
          </a:p>
          <a:p>
            <a:pPr eaLnBrk="1" hangingPunct="1">
              <a:buFont typeface="Wingdings" pitchFamily="2" charset="2"/>
              <a:buChar char="Ø"/>
              <a:defRPr/>
            </a:pPr>
            <a:r>
              <a:rPr lang="en-US" dirty="0" smtClean="0"/>
              <a:t>8 February 1919</a:t>
            </a:r>
          </a:p>
          <a:p>
            <a:pPr eaLnBrk="1" hangingPunct="1">
              <a:buFont typeface="Wingdings" pitchFamily="2" charset="2"/>
              <a:buChar char="Ø"/>
              <a:defRPr/>
            </a:pPr>
            <a:endParaRPr lang="en-US" dirty="0" smtClean="0"/>
          </a:p>
        </p:txBody>
      </p:sp>
      <p:sp>
        <p:nvSpPr>
          <p:cNvPr id="17412" name="Text Box 6"/>
          <p:cNvSpPr txBox="1">
            <a:spLocks noChangeArrowheads="1"/>
          </p:cNvSpPr>
          <p:nvPr/>
        </p:nvSpPr>
        <p:spPr bwMode="auto">
          <a:xfrm>
            <a:off x="4648200" y="6324600"/>
            <a:ext cx="426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t>Farman Goliath</a:t>
            </a:r>
          </a:p>
        </p:txBody>
      </p:sp>
      <p:pic>
        <p:nvPicPr>
          <p:cNvPr id="17413" name="Picture 2" descr="C:\Documents and Settings\1096906524E\Desktop\Farman Goli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03550"/>
            <a:ext cx="5205413"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dirty="0" smtClean="0"/>
              <a:t>Short Brothers</a:t>
            </a:r>
          </a:p>
        </p:txBody>
      </p:sp>
      <p:sp>
        <p:nvSpPr>
          <p:cNvPr id="27651"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Experienced ballooners</a:t>
            </a:r>
          </a:p>
          <a:p>
            <a:pPr eaLnBrk="1" hangingPunct="1">
              <a:buFont typeface="Wingdings" pitchFamily="2" charset="2"/>
              <a:buChar char="Ø"/>
              <a:defRPr/>
            </a:pPr>
            <a:r>
              <a:rPr lang="en-US" dirty="0" smtClean="0"/>
              <a:t>First airplane manufacturing company</a:t>
            </a:r>
          </a:p>
          <a:p>
            <a:pPr lvl="1" eaLnBrk="1" hangingPunct="1">
              <a:buFont typeface="Wingdings" pitchFamily="2" charset="2"/>
              <a:buChar char="Ø"/>
              <a:defRPr/>
            </a:pPr>
            <a:r>
              <a:rPr lang="en-US" dirty="0" smtClean="0"/>
              <a:t>Britain</a:t>
            </a:r>
          </a:p>
          <a:p>
            <a:pPr lvl="1" eaLnBrk="1" hangingPunct="1">
              <a:buFont typeface="Wingdings" pitchFamily="2" charset="2"/>
              <a:buChar char="Ø"/>
              <a:defRPr/>
            </a:pPr>
            <a:r>
              <a:rPr lang="en-US" dirty="0" smtClean="0"/>
              <a:t>Obtained Wright license (6 aircraft)</a:t>
            </a:r>
          </a:p>
          <a:p>
            <a:pPr lvl="1" eaLnBrk="1" hangingPunct="1">
              <a:buFont typeface="Wingdings" pitchFamily="2" charset="2"/>
              <a:buChar char="Ø"/>
              <a:defRPr/>
            </a:pPr>
            <a:r>
              <a:rPr lang="en-US" dirty="0" smtClean="0"/>
              <a:t>First to produce airplanes in series</a:t>
            </a:r>
          </a:p>
          <a:p>
            <a:pPr lvl="1" eaLnBrk="1" hangingPunct="1">
              <a:buFont typeface="Wingdings" pitchFamily="2" charset="2"/>
              <a:buChar char="Ø"/>
              <a:defRPr/>
            </a:pPr>
            <a:r>
              <a:rPr lang="en-US" dirty="0" smtClean="0"/>
              <a:t>Designed own aircraft</a:t>
            </a:r>
          </a:p>
          <a:p>
            <a:pPr eaLnBrk="1" hangingPunct="1">
              <a:buFont typeface="Wingdings" pitchFamily="2" charset="2"/>
              <a:buChar char="Ø"/>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dirty="0" smtClean="0"/>
              <a:t>Short Brothers</a:t>
            </a:r>
          </a:p>
        </p:txBody>
      </p:sp>
      <p:sp>
        <p:nvSpPr>
          <p:cNvPr id="27651"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Short bi-plane #2</a:t>
            </a:r>
          </a:p>
          <a:p>
            <a:pPr eaLnBrk="1" hangingPunct="1">
              <a:buFont typeface="Wingdings" pitchFamily="2" charset="2"/>
              <a:buNone/>
              <a:defRPr/>
            </a:pPr>
            <a:endParaRPr lang="en-US" dirty="0" smtClean="0"/>
          </a:p>
          <a:p>
            <a:pPr eaLnBrk="1" hangingPunct="1">
              <a:defRPr/>
            </a:pPr>
            <a:endParaRPr lang="en-US" dirty="0" smtClean="0"/>
          </a:p>
        </p:txBody>
      </p:sp>
      <p:pic>
        <p:nvPicPr>
          <p:cNvPr id="19460" name="Picture 4" descr="short_bipla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5876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short_bom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3859213"/>
            <a:ext cx="49006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6019800" y="2895600"/>
            <a:ext cx="312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t>Short Bomber 1915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dirty="0" smtClean="0"/>
              <a:t>Louis Bleriot</a:t>
            </a:r>
          </a:p>
        </p:txBody>
      </p:sp>
      <p:sp>
        <p:nvSpPr>
          <p:cNvPr id="28675"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1909 – first successful airplane produced</a:t>
            </a:r>
          </a:p>
          <a:p>
            <a:pPr lvl="1" eaLnBrk="1" hangingPunct="1">
              <a:buFont typeface="Wingdings" pitchFamily="2" charset="2"/>
              <a:buChar char="Ø"/>
              <a:defRPr/>
            </a:pPr>
            <a:r>
              <a:rPr lang="en-US" dirty="0" smtClean="0"/>
              <a:t>Bleriot XI</a:t>
            </a:r>
          </a:p>
          <a:p>
            <a:pPr lvl="1" eaLnBrk="1" hangingPunct="1">
              <a:buFont typeface="Wingdings" pitchFamily="2" charset="2"/>
              <a:buChar char="Ø"/>
              <a:defRPr/>
            </a:pPr>
            <a:r>
              <a:rPr lang="en-US" dirty="0" smtClean="0"/>
              <a:t>Monoplane</a:t>
            </a:r>
          </a:p>
          <a:p>
            <a:pPr lvl="2" eaLnBrk="1" hangingPunct="1">
              <a:buFont typeface="Wingdings" pitchFamily="2" charset="2"/>
              <a:buChar char="Ø"/>
              <a:defRPr/>
            </a:pPr>
            <a:r>
              <a:rPr lang="en-US" dirty="0" smtClean="0"/>
              <a:t>Three-wheel undercarriage</a:t>
            </a:r>
          </a:p>
          <a:p>
            <a:pPr lvl="2" eaLnBrk="1" hangingPunct="1">
              <a:buFont typeface="Wingdings" pitchFamily="2" charset="2"/>
              <a:buChar char="Ø"/>
              <a:defRPr/>
            </a:pPr>
            <a:r>
              <a:rPr lang="en-US" dirty="0" smtClean="0"/>
              <a:t>Pylons supporting wings</a:t>
            </a:r>
          </a:p>
          <a:p>
            <a:pPr lvl="2" eaLnBrk="1" hangingPunct="1">
              <a:buFont typeface="Wingdings" pitchFamily="2" charset="2"/>
              <a:buChar char="Ø"/>
              <a:defRPr/>
            </a:pPr>
            <a:r>
              <a:rPr lang="en-US" dirty="0" smtClean="0"/>
              <a:t>Rectangular fuselage</a:t>
            </a:r>
          </a:p>
          <a:p>
            <a:pPr lvl="2" eaLnBrk="1" hangingPunct="1">
              <a:buFont typeface="Wingdings" pitchFamily="2" charset="2"/>
              <a:buChar char="Ø"/>
              <a:defRPr/>
            </a:pPr>
            <a:r>
              <a:rPr lang="en-US" dirty="0" smtClean="0"/>
              <a:t>Small rudder and rear elevator</a:t>
            </a:r>
          </a:p>
          <a:p>
            <a:pPr lvl="2" eaLnBrk="1" hangingPunct="1">
              <a:buFont typeface="Wingdings" pitchFamily="2" charset="2"/>
              <a:buChar char="Ø"/>
              <a:defRPr/>
            </a:pPr>
            <a:r>
              <a:rPr lang="en-US" dirty="0" smtClean="0"/>
              <a:t>Used wing warping</a:t>
            </a:r>
          </a:p>
          <a:p>
            <a:pPr lvl="2" eaLnBrk="1" hangingPunct="1">
              <a:buFont typeface="Wingdings" pitchFamily="2" charset="2"/>
              <a:buChar char="Ø"/>
              <a:defRPr/>
            </a:pPr>
            <a:endParaRPr lang="en-US" dirty="0" smtClean="0"/>
          </a:p>
        </p:txBody>
      </p:sp>
      <p:sp>
        <p:nvSpPr>
          <p:cNvPr id="20484" name="Text Box 7"/>
          <p:cNvSpPr txBox="1">
            <a:spLocks noChangeArrowheads="1"/>
          </p:cNvSpPr>
          <p:nvPr/>
        </p:nvSpPr>
        <p:spPr bwMode="auto">
          <a:xfrm>
            <a:off x="457200" y="4800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hlinkClick r:id="rId3" tooltip="Enlarge"/>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fade">
                                      <p:cBhvr>
                                        <p:cTn id="37" dur="500"/>
                                        <p:tgtEl>
                                          <p:spTgt spid="286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8675">
                                            <p:txEl>
                                              <p:pRg st="7" end="7"/>
                                            </p:txEl>
                                          </p:spTgt>
                                        </p:tgtEl>
                                        <p:attrNameLst>
                                          <p:attrName>style.visibility</p:attrName>
                                        </p:attrNameLst>
                                      </p:cBhvr>
                                      <p:to>
                                        <p:strVal val="visible"/>
                                      </p:to>
                                    </p:set>
                                    <p:animEffect transition="in" filter="fade">
                                      <p:cBhvr>
                                        <p:cTn id="42"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dirty="0" smtClean="0"/>
              <a:t>Octave Chanute</a:t>
            </a:r>
          </a:p>
        </p:txBody>
      </p:sp>
      <p:sp>
        <p:nvSpPr>
          <p:cNvPr id="6147"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Successful engineer</a:t>
            </a:r>
          </a:p>
          <a:p>
            <a:pPr lvl="1" eaLnBrk="1" hangingPunct="1">
              <a:buFont typeface="Wingdings" pitchFamily="2" charset="2"/>
              <a:buChar char="Ø"/>
              <a:defRPr/>
            </a:pPr>
            <a:r>
              <a:rPr lang="en-US" dirty="0" smtClean="0"/>
              <a:t>Authority in iron bridges</a:t>
            </a:r>
          </a:p>
          <a:p>
            <a:pPr lvl="1" eaLnBrk="1" hangingPunct="1">
              <a:buFont typeface="Wingdings" pitchFamily="2" charset="2"/>
              <a:buChar char="Ø"/>
              <a:defRPr/>
            </a:pPr>
            <a:r>
              <a:rPr lang="en-US" dirty="0" smtClean="0"/>
              <a:t>Truss construction techniques</a:t>
            </a:r>
          </a:p>
          <a:p>
            <a:pPr lvl="1" eaLnBrk="1" hangingPunct="1">
              <a:buFont typeface="Wingdings" pitchFamily="2" charset="2"/>
              <a:buChar char="Ø"/>
              <a:defRPr/>
            </a:pPr>
            <a:r>
              <a:rPr lang="en-US" dirty="0" smtClean="0"/>
              <a:t>Wood preservation</a:t>
            </a:r>
          </a:p>
          <a:p>
            <a:pPr eaLnBrk="1" hangingPunct="1">
              <a:buFont typeface="Wingdings" pitchFamily="2" charset="2"/>
              <a:buChar char="Ø"/>
              <a:defRPr/>
            </a:pPr>
            <a:r>
              <a:rPr lang="en-US" dirty="0" smtClean="0"/>
              <a:t>Retired early</a:t>
            </a:r>
          </a:p>
          <a:p>
            <a:pPr eaLnBrk="1" hangingPunct="1">
              <a:buFont typeface="Wingdings" pitchFamily="2" charset="2"/>
              <a:buChar char="Ø"/>
              <a:defRPr/>
            </a:pPr>
            <a:r>
              <a:rPr lang="en-US" dirty="0" smtClean="0"/>
              <a:t>Aviation Interest</a:t>
            </a:r>
          </a:p>
        </p:txBody>
      </p:sp>
      <p:pic>
        <p:nvPicPr>
          <p:cNvPr id="3076" name="Picture 4" descr="chan_p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67025"/>
            <a:ext cx="27098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dirty="0" smtClean="0"/>
              <a:t>Louis Bleriot</a:t>
            </a:r>
          </a:p>
        </p:txBody>
      </p:sp>
      <p:sp>
        <p:nvSpPr>
          <p:cNvPr id="28675"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London Daily Mail prize</a:t>
            </a:r>
          </a:p>
          <a:p>
            <a:pPr lvl="1" eaLnBrk="1" hangingPunct="1">
              <a:buFont typeface="Wingdings" pitchFamily="2" charset="2"/>
              <a:buChar char="Ø"/>
              <a:defRPr/>
            </a:pPr>
            <a:r>
              <a:rPr lang="en-US" dirty="0" smtClean="0"/>
              <a:t>Fly airplane across English Channel</a:t>
            </a:r>
          </a:p>
          <a:p>
            <a:pPr lvl="1" eaLnBrk="1" hangingPunct="1">
              <a:buFont typeface="Wingdings" pitchFamily="2" charset="2"/>
              <a:buChar char="Ø"/>
              <a:defRPr/>
            </a:pPr>
            <a:r>
              <a:rPr lang="en-US" dirty="0" smtClean="0"/>
              <a:t>25 May 1909</a:t>
            </a:r>
          </a:p>
          <a:p>
            <a:pPr lvl="1" eaLnBrk="1" hangingPunct="1">
              <a:buFont typeface="Wingdings" pitchFamily="2" charset="2"/>
              <a:buChar char="Ø"/>
              <a:defRPr/>
            </a:pPr>
            <a:r>
              <a:rPr lang="en-US" dirty="0" smtClean="0"/>
              <a:t>36 minutes 30 seconds</a:t>
            </a:r>
          </a:p>
          <a:p>
            <a:pPr eaLnBrk="1" hangingPunct="1">
              <a:buFont typeface="Wingdings" pitchFamily="2" charset="2"/>
              <a:buChar char="Ø"/>
              <a:defRPr/>
            </a:pPr>
            <a:r>
              <a:rPr lang="en-US" dirty="0" smtClean="0"/>
              <a:t>Flew demonstration flights</a:t>
            </a:r>
          </a:p>
          <a:p>
            <a:pPr eaLnBrk="1" hangingPunct="1">
              <a:buFont typeface="Wingdings" pitchFamily="2" charset="2"/>
              <a:buChar char="Ø"/>
              <a:defRPr/>
            </a:pPr>
            <a:r>
              <a:rPr lang="en-US" dirty="0" smtClean="0"/>
              <a:t>Crash</a:t>
            </a:r>
          </a:p>
          <a:p>
            <a:pPr lvl="1" eaLnBrk="1" hangingPunct="1">
              <a:buFont typeface="Wingdings" pitchFamily="2" charset="2"/>
              <a:buChar char="Ø"/>
              <a:defRPr/>
            </a:pPr>
            <a:r>
              <a:rPr lang="en-US" dirty="0" smtClean="0"/>
              <a:t>Romania – December 1909</a:t>
            </a:r>
          </a:p>
          <a:p>
            <a:pPr lvl="1" eaLnBrk="1" hangingPunct="1">
              <a:buFont typeface="Wingdings" pitchFamily="2" charset="2"/>
              <a:buChar char="Ø"/>
              <a:defRPr/>
            </a:pPr>
            <a:r>
              <a:rPr lang="en-US" dirty="0" smtClean="0"/>
              <a:t>32</a:t>
            </a:r>
            <a:r>
              <a:rPr lang="en-US" baseline="30000" dirty="0" smtClean="0"/>
              <a:t>nd</a:t>
            </a:r>
            <a:r>
              <a:rPr lang="en-US" dirty="0" smtClean="0"/>
              <a:t> crash</a:t>
            </a:r>
          </a:p>
        </p:txBody>
      </p:sp>
      <p:sp>
        <p:nvSpPr>
          <p:cNvPr id="21508" name="Text Box 7"/>
          <p:cNvSpPr txBox="1">
            <a:spLocks noChangeArrowheads="1"/>
          </p:cNvSpPr>
          <p:nvPr/>
        </p:nvSpPr>
        <p:spPr bwMode="auto">
          <a:xfrm>
            <a:off x="457200" y="4800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hlinkClick r:id="rId3" tooltip="Enlarge"/>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fade">
                                      <p:cBhvr>
                                        <p:cTn id="37" dur="500"/>
                                        <p:tgtEl>
                                          <p:spTgt spid="286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8675">
                                            <p:txEl>
                                              <p:pRg st="7" end="7"/>
                                            </p:txEl>
                                          </p:spTgt>
                                        </p:tgtEl>
                                        <p:attrNameLst>
                                          <p:attrName>style.visibility</p:attrName>
                                        </p:attrNameLst>
                                      </p:cBhvr>
                                      <p:to>
                                        <p:strVal val="visible"/>
                                      </p:to>
                                    </p:set>
                                    <p:animEffect transition="in" filter="fade">
                                      <p:cBhvr>
                                        <p:cTn id="42"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dirty="0" smtClean="0"/>
              <a:t>Louis Bleriot</a:t>
            </a:r>
          </a:p>
        </p:txBody>
      </p:sp>
      <p:sp>
        <p:nvSpPr>
          <p:cNvPr id="28675" name="Rectangle 3"/>
          <p:cNvSpPr>
            <a:spLocks noGrp="1" noRot="1" noChangeArrowheads="1"/>
          </p:cNvSpPr>
          <p:nvPr>
            <p:ph type="body" idx="1"/>
          </p:nvPr>
        </p:nvSpPr>
        <p:spPr/>
        <p:txBody>
          <a:bodyPr/>
          <a:lstStyle/>
          <a:p>
            <a:pPr eaLnBrk="1" hangingPunct="1">
              <a:buFont typeface="Wingdings" pitchFamily="2" charset="2"/>
              <a:buChar char="Ø"/>
              <a:defRPr/>
            </a:pPr>
            <a:r>
              <a:rPr lang="en-US" dirty="0" err="1" smtClean="0"/>
              <a:t>Blériot</a:t>
            </a:r>
            <a:r>
              <a:rPr lang="en-US" dirty="0" smtClean="0"/>
              <a:t> XI</a:t>
            </a:r>
            <a:endParaRPr lang="en-US" dirty="0"/>
          </a:p>
        </p:txBody>
      </p:sp>
      <p:pic>
        <p:nvPicPr>
          <p:cNvPr id="22532" name="Picture 4" descr="270px-Bleriot%27s_Accident_at_Reims_%28August_1909%29_-_George_Grantham_Bain_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3810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4419600" y="4876800"/>
            <a:ext cx="4724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t>Wreckage of Blériot's plane, Air Meet, August 1909</a:t>
            </a:r>
            <a:endParaRPr lang="en-US"/>
          </a:p>
        </p:txBody>
      </p:sp>
      <p:pic>
        <p:nvPicPr>
          <p:cNvPr id="22534" name="Picture 6" descr="300px-Bleriot_XI_Thulin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43200"/>
            <a:ext cx="40386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457200" y="4800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hlinkClick r:id="rId5" tooltip="Enlarge"/>
              </a:rPr>
              <a:t> </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dirty="0" smtClean="0"/>
              <a:t>Igor Sikorsky</a:t>
            </a:r>
          </a:p>
        </p:txBody>
      </p:sp>
      <p:sp>
        <p:nvSpPr>
          <p:cNvPr id="29699" name="Rectangle 3"/>
          <p:cNvSpPr>
            <a:spLocks noGrp="1" noRot="1" noChangeArrowheads="1"/>
          </p:cNvSpPr>
          <p:nvPr>
            <p:ph type="body" idx="1"/>
          </p:nvPr>
        </p:nvSpPr>
        <p:spPr>
          <a:xfrm>
            <a:off x="304800" y="1447800"/>
            <a:ext cx="8534400" cy="5105400"/>
          </a:xfrm>
        </p:spPr>
        <p:txBody>
          <a:bodyPr/>
          <a:lstStyle/>
          <a:p>
            <a:pPr eaLnBrk="1" hangingPunct="1">
              <a:buFont typeface="Wingdings" pitchFamily="2" charset="2"/>
              <a:buChar char="Ø"/>
              <a:defRPr/>
            </a:pPr>
            <a:r>
              <a:rPr lang="en-US" dirty="0" smtClean="0"/>
              <a:t>Russian born</a:t>
            </a:r>
          </a:p>
          <a:p>
            <a:pPr eaLnBrk="1" hangingPunct="1">
              <a:buFont typeface="Wingdings" pitchFamily="2" charset="2"/>
              <a:buChar char="Ø"/>
              <a:defRPr/>
            </a:pPr>
            <a:r>
              <a:rPr lang="en-US" dirty="0" smtClean="0"/>
              <a:t>Flying machine lifted by the propeller</a:t>
            </a:r>
          </a:p>
          <a:p>
            <a:pPr lvl="1" eaLnBrk="1" hangingPunct="1">
              <a:buFont typeface="Wingdings" pitchFamily="2" charset="2"/>
              <a:buChar char="Ø"/>
              <a:defRPr/>
            </a:pPr>
            <a:r>
              <a:rPr lang="en-US" dirty="0" smtClean="0"/>
              <a:t>Built two helicopters (1909/1910)</a:t>
            </a:r>
          </a:p>
          <a:p>
            <a:pPr lvl="1" eaLnBrk="1" hangingPunct="1">
              <a:buFont typeface="Wingdings" pitchFamily="2" charset="2"/>
              <a:buChar char="Ø"/>
              <a:defRPr/>
            </a:pPr>
            <a:r>
              <a:rPr lang="en-US" dirty="0" smtClean="0"/>
              <a:t>Neither flew</a:t>
            </a:r>
          </a:p>
          <a:p>
            <a:pPr lvl="1" eaLnBrk="1" hangingPunct="1">
              <a:buFont typeface="Wingdings" pitchFamily="2" charset="2"/>
              <a:buChar char="Ø"/>
              <a:defRPr/>
            </a:pPr>
            <a:r>
              <a:rPr lang="en-US" dirty="0" smtClean="0"/>
              <a:t>Attention turned to airplanes</a:t>
            </a:r>
          </a:p>
          <a:p>
            <a:pPr eaLnBrk="1" hangingPunct="1">
              <a:buFont typeface="Wingdings" pitchFamily="2" charset="2"/>
              <a:buChar char="Ø"/>
              <a:defRPr/>
            </a:pPr>
            <a:r>
              <a:rPr lang="en-US" dirty="0" smtClean="0"/>
              <a:t>Taught himself to fly</a:t>
            </a:r>
          </a:p>
          <a:p>
            <a:pPr eaLnBrk="1" hangingPunct="1">
              <a:buFont typeface="Wingdings" pitchFamily="2" charset="2"/>
              <a:buChar char="Ø"/>
              <a:defRPr/>
            </a:pPr>
            <a:r>
              <a:rPr lang="en-US" dirty="0" smtClean="0"/>
              <a:t>S-5</a:t>
            </a:r>
          </a:p>
          <a:p>
            <a:pPr lvl="1" eaLnBrk="1" hangingPunct="1">
              <a:buFont typeface="Wingdings" pitchFamily="2" charset="2"/>
              <a:buChar char="Ø"/>
              <a:defRPr/>
            </a:pPr>
            <a:r>
              <a:rPr lang="en-US" dirty="0" smtClean="0"/>
              <a:t>Rudders controlled by pedals</a:t>
            </a:r>
          </a:p>
          <a:p>
            <a:pPr lvl="1" eaLnBrk="1" hangingPunct="1">
              <a:buFont typeface="Wingdings" pitchFamily="2" charset="2"/>
              <a:buChar char="Ø"/>
              <a:defRPr/>
            </a:pPr>
            <a:r>
              <a:rPr lang="en-US" dirty="0" smtClean="0"/>
              <a:t>Single wheel for ailerons and elevator</a:t>
            </a:r>
          </a:p>
          <a:p>
            <a:pPr eaLnBrk="1" hangingPunct="1">
              <a:defRPr/>
            </a:pPr>
            <a:endParaRPr lang="en-US" sz="2800" dirty="0" smtClean="0"/>
          </a:p>
          <a:p>
            <a:pPr eaLnBrk="1" hangingPunct="1">
              <a:defRPr/>
            </a:pPr>
            <a:endParaRPr lang="en-US" sz="2800" dirty="0" smtClean="0"/>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fade">
                                      <p:cBhvr>
                                        <p:cTn id="32" dur="500"/>
                                        <p:tgtEl>
                                          <p:spTgt spid="296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fade">
                                      <p:cBhvr>
                                        <p:cTn id="37" dur="500"/>
                                        <p:tgtEl>
                                          <p:spTgt spid="296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Effect transition="in" filter="fade">
                                      <p:cBhvr>
                                        <p:cTn id="42" dur="500"/>
                                        <p:tgtEl>
                                          <p:spTgt spid="2969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9699">
                                            <p:txEl>
                                              <p:pRg st="8" end="8"/>
                                            </p:txEl>
                                          </p:spTgt>
                                        </p:tgtEl>
                                        <p:attrNameLst>
                                          <p:attrName>style.visibility</p:attrName>
                                        </p:attrNameLst>
                                      </p:cBhvr>
                                      <p:to>
                                        <p:strVal val="visible"/>
                                      </p:to>
                                    </p:set>
                                    <p:animEffect transition="in" filter="fade">
                                      <p:cBhvr>
                                        <p:cTn id="47"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228600" y="228600"/>
            <a:ext cx="8510588" cy="1325563"/>
          </a:xfrm>
        </p:spPr>
        <p:txBody>
          <a:bodyPr/>
          <a:lstStyle/>
          <a:p>
            <a:pPr eaLnBrk="1" hangingPunct="1">
              <a:defRPr/>
            </a:pPr>
            <a:r>
              <a:rPr lang="en-US" dirty="0" smtClean="0"/>
              <a:t>Igor Sikorsky</a:t>
            </a:r>
          </a:p>
        </p:txBody>
      </p:sp>
      <p:sp>
        <p:nvSpPr>
          <p:cNvPr id="29699" name="Rectangle 3"/>
          <p:cNvSpPr>
            <a:spLocks noGrp="1" noRot="1" noChangeArrowheads="1"/>
          </p:cNvSpPr>
          <p:nvPr>
            <p:ph type="body" idx="1"/>
          </p:nvPr>
        </p:nvSpPr>
        <p:spPr>
          <a:xfrm>
            <a:off x="228600" y="1447800"/>
            <a:ext cx="8763000" cy="5384800"/>
          </a:xfrm>
        </p:spPr>
        <p:txBody>
          <a:bodyPr/>
          <a:lstStyle/>
          <a:p>
            <a:pPr eaLnBrk="1" hangingPunct="1">
              <a:buFont typeface="Wingdings" pitchFamily="2" charset="2"/>
              <a:buChar char="Ø"/>
              <a:defRPr/>
            </a:pPr>
            <a:r>
              <a:rPr lang="en-US" dirty="0" smtClean="0"/>
              <a:t>S-21 Grand</a:t>
            </a:r>
          </a:p>
          <a:p>
            <a:pPr lvl="1" eaLnBrk="1" hangingPunct="1">
              <a:buFont typeface="Wingdings" pitchFamily="2" charset="2"/>
              <a:buChar char="Ø"/>
              <a:defRPr/>
            </a:pPr>
            <a:r>
              <a:rPr lang="en-US" dirty="0" smtClean="0"/>
              <a:t>Four engine</a:t>
            </a:r>
          </a:p>
          <a:p>
            <a:pPr lvl="1" eaLnBrk="1" hangingPunct="1">
              <a:buFont typeface="Wingdings" pitchFamily="2" charset="2"/>
              <a:buChar char="Ø"/>
              <a:defRPr/>
            </a:pPr>
            <a:r>
              <a:rPr lang="en-US" dirty="0" smtClean="0"/>
              <a:t>Enclosed cabin</a:t>
            </a:r>
          </a:p>
          <a:p>
            <a:pPr lvl="1" eaLnBrk="1" hangingPunct="1">
              <a:buFont typeface="Wingdings" pitchFamily="2" charset="2"/>
              <a:buChar char="Ø"/>
              <a:defRPr/>
            </a:pPr>
            <a:r>
              <a:rPr lang="en-US" dirty="0" smtClean="0"/>
              <a:t>Observation platform</a:t>
            </a:r>
          </a:p>
          <a:p>
            <a:pPr eaLnBrk="1" hangingPunct="1">
              <a:defRPr/>
            </a:pPr>
            <a:endParaRPr lang="en-US" sz="2800" dirty="0" smtClean="0"/>
          </a:p>
          <a:p>
            <a:pPr eaLnBrk="1" hangingPunct="1">
              <a:defRPr/>
            </a:pPr>
            <a:endParaRPr lang="en-US" sz="2800" dirty="0" smtClean="0"/>
          </a:p>
          <a:p>
            <a:pPr eaLnBrk="1" hangingPunct="1">
              <a:buFont typeface="Wingdings" pitchFamily="2" charset="2"/>
              <a:buNone/>
              <a:defRPr/>
            </a:pPr>
            <a:endParaRPr lang="en-US" sz="2800" dirty="0" smtClean="0"/>
          </a:p>
        </p:txBody>
      </p:sp>
      <p:pic>
        <p:nvPicPr>
          <p:cNvPr id="24580" name="Picture 4" descr="ig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3659188"/>
            <a:ext cx="22606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File:Bulla Vityaz.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3255963"/>
            <a:ext cx="469265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Vertic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arn(inVertical)">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arn(inVertical)">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arn(inVertical)">
                                      <p:cBhvr>
                                        <p:cTn id="22"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a:defRPr/>
            </a:pPr>
            <a:r>
              <a:rPr lang="en-US" smtClean="0"/>
              <a:t>Igor Sikorsky</a:t>
            </a:r>
          </a:p>
        </p:txBody>
      </p:sp>
      <p:sp>
        <p:nvSpPr>
          <p:cNvPr id="12291" name="Rectangle 3"/>
          <p:cNvSpPr>
            <a:spLocks noGrp="1" noRot="1" noChangeArrowheads="1"/>
          </p:cNvSpPr>
          <p:nvPr>
            <p:ph type="body" idx="1"/>
          </p:nvPr>
        </p:nvSpPr>
        <p:spPr>
          <a:xfrm>
            <a:off x="301625" y="1447800"/>
            <a:ext cx="8540750" cy="52578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dirty="0" smtClean="0">
                <a:effectLst/>
              </a:rPr>
              <a:t>Russian Civil War</a:t>
            </a:r>
          </a:p>
          <a:p>
            <a:pPr lvl="1">
              <a:buFont typeface="Wingdings" pitchFamily="2" charset="2"/>
              <a:buChar char="Ø"/>
            </a:pPr>
            <a:r>
              <a:rPr lang="en-US" dirty="0" smtClean="0">
                <a:effectLst/>
              </a:rPr>
              <a:t>Emigrates to United States (1919)</a:t>
            </a:r>
          </a:p>
          <a:p>
            <a:pPr>
              <a:buFont typeface="Wingdings" pitchFamily="2" charset="2"/>
              <a:buChar char="Ø"/>
            </a:pPr>
            <a:r>
              <a:rPr lang="en-US" dirty="0" smtClean="0">
                <a:effectLst/>
              </a:rPr>
              <a:t>Sikorsky Manufacturing Company</a:t>
            </a:r>
          </a:p>
          <a:p>
            <a:pPr lvl="1">
              <a:buFont typeface="Wingdings" pitchFamily="2" charset="2"/>
              <a:buChar char="Ø"/>
            </a:pPr>
            <a:r>
              <a:rPr lang="en-US" dirty="0" smtClean="0">
                <a:effectLst/>
              </a:rPr>
              <a:t>S-29 One of first twin-engine aircraft in America</a:t>
            </a:r>
          </a:p>
          <a:p>
            <a:pPr lvl="2">
              <a:buFont typeface="Wingdings" pitchFamily="2" charset="2"/>
              <a:buChar char="Ø"/>
            </a:pPr>
            <a:r>
              <a:rPr lang="en-US" dirty="0" smtClean="0">
                <a:effectLst/>
              </a:rPr>
              <a:t>14 passenger capacity</a:t>
            </a:r>
          </a:p>
          <a:p>
            <a:pPr lvl="2">
              <a:buFont typeface="Wingdings" pitchFamily="2" charset="2"/>
              <a:buChar char="Ø"/>
            </a:pPr>
            <a:r>
              <a:rPr lang="en-US" dirty="0" smtClean="0">
                <a:effectLst/>
              </a:rPr>
              <a:t>115 MPH</a:t>
            </a:r>
          </a:p>
          <a:p>
            <a:pPr>
              <a:buFont typeface="Wingdings" pitchFamily="2" charset="2"/>
              <a:buChar char="Ø"/>
            </a:pPr>
            <a:r>
              <a:rPr lang="en-US" dirty="0" smtClean="0">
                <a:effectLst/>
              </a:rPr>
              <a:t>Aviation Achievements</a:t>
            </a:r>
          </a:p>
          <a:p>
            <a:pPr lvl="1">
              <a:buFont typeface="Wingdings" pitchFamily="2" charset="2"/>
              <a:buChar char="Ø"/>
            </a:pPr>
            <a:r>
              <a:rPr lang="en-US" dirty="0" smtClean="0">
                <a:effectLst/>
              </a:rPr>
              <a:t>American Clipper – largest airliner produced</a:t>
            </a:r>
          </a:p>
          <a:p>
            <a:pPr lvl="1">
              <a:buFont typeface="Wingdings" pitchFamily="2" charset="2"/>
              <a:buChar char="Ø"/>
            </a:pPr>
            <a:r>
              <a:rPr lang="en-US" dirty="0" smtClean="0">
                <a:effectLst/>
              </a:rPr>
              <a:t>Wing flaps (1934)</a:t>
            </a:r>
          </a:p>
          <a:p>
            <a:pPr>
              <a:buFont typeface="Wingdings" pitchFamily="2" charset="2"/>
              <a:buChar char="Ø"/>
            </a:pPr>
            <a:endParaRPr lang="en-US"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arn(inVertic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arn(inVertical)">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arn(inVertical)">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arn(inVertical)">
                                      <p:cBhvr>
                                        <p:cTn id="32" dur="5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barn(inVertical)">
                                      <p:cBhvr>
                                        <p:cTn id="37" dur="500"/>
                                        <p:tgtEl>
                                          <p:spTgt spid="122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barn(inVertical)">
                                      <p:cBhvr>
                                        <p:cTn id="42" dur="500"/>
                                        <p:tgtEl>
                                          <p:spTgt spid="122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Effect transition="in" filter="barn(inVertical)">
                                      <p:cBhvr>
                                        <p:cTn id="4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a:defRPr/>
            </a:pPr>
            <a:r>
              <a:rPr lang="en-US" smtClean="0"/>
              <a:t>Igor Sikorsky</a:t>
            </a:r>
          </a:p>
        </p:txBody>
      </p:sp>
      <p:sp>
        <p:nvSpPr>
          <p:cNvPr id="12291" name="Rectangle 3"/>
          <p:cNvSpPr>
            <a:spLocks noGrp="1" noRot="1" noChangeArrowheads="1"/>
          </p:cNvSpPr>
          <p:nvPr>
            <p:ph type="body" idx="1"/>
          </p:nvPr>
        </p:nvSpPr>
        <p:spPr>
          <a:xfrm>
            <a:off x="301625" y="1447800"/>
            <a:ext cx="8540750" cy="5400675"/>
          </a:xfrm>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defRPr/>
            </a:pPr>
            <a:r>
              <a:rPr lang="en-US" dirty="0" smtClean="0">
                <a:effectLst/>
              </a:rPr>
              <a:t>Helicopters</a:t>
            </a:r>
          </a:p>
          <a:p>
            <a:pPr lvl="1">
              <a:buFont typeface="Wingdings" pitchFamily="2" charset="2"/>
              <a:buChar char="Ø"/>
              <a:defRPr/>
            </a:pPr>
            <a:r>
              <a:rPr lang="en-US" dirty="0" smtClean="0">
                <a:effectLst/>
              </a:rPr>
              <a:t>VS-300</a:t>
            </a:r>
          </a:p>
          <a:p>
            <a:pPr lvl="2">
              <a:buFont typeface="Wingdings" pitchFamily="2" charset="2"/>
              <a:buChar char="Ø"/>
              <a:defRPr/>
            </a:pPr>
            <a:r>
              <a:rPr lang="en-US" dirty="0" smtClean="0">
                <a:effectLst/>
              </a:rPr>
              <a:t>First tethered flight (14 Sep 1935)</a:t>
            </a:r>
          </a:p>
          <a:p>
            <a:pPr lvl="2">
              <a:buFont typeface="Wingdings" pitchFamily="2" charset="2"/>
              <a:buChar char="Ø"/>
              <a:defRPr/>
            </a:pPr>
            <a:r>
              <a:rPr lang="en-US" dirty="0" smtClean="0">
                <a:effectLst/>
              </a:rPr>
              <a:t>First free flight (24 May 1940)</a:t>
            </a:r>
          </a:p>
          <a:p>
            <a:pPr lvl="1">
              <a:buFont typeface="Wingdings" pitchFamily="2" charset="2"/>
              <a:buChar char="Ø"/>
              <a:defRPr/>
            </a:pPr>
            <a:r>
              <a:rPr lang="en-US" dirty="0" smtClean="0">
                <a:effectLst/>
              </a:rPr>
              <a:t>R-4</a:t>
            </a:r>
          </a:p>
          <a:p>
            <a:pPr lvl="2">
              <a:buFont typeface="Wingdings" pitchFamily="2" charset="2"/>
              <a:buChar char="Ø"/>
              <a:defRPr/>
            </a:pPr>
            <a:r>
              <a:rPr lang="en-US" dirty="0" smtClean="0">
                <a:effectLst/>
              </a:rPr>
              <a:t>First mass produced </a:t>
            </a:r>
          </a:p>
          <a:p>
            <a:pPr marL="914400" lvl="2" indent="0">
              <a:buFont typeface="Wingdings" pitchFamily="2" charset="2"/>
              <a:buNone/>
              <a:defRPr/>
            </a:pPr>
            <a:r>
              <a:rPr lang="en-US" dirty="0">
                <a:effectLst/>
              </a:rPr>
              <a:t> </a:t>
            </a:r>
            <a:r>
              <a:rPr lang="en-US" dirty="0" smtClean="0">
                <a:effectLst/>
              </a:rPr>
              <a:t>  helicopter (1942)</a:t>
            </a:r>
          </a:p>
          <a:p>
            <a:pPr lvl="2">
              <a:buFont typeface="Wingdings" pitchFamily="2" charset="2"/>
              <a:buChar char="Ø"/>
              <a:defRPr/>
            </a:pPr>
            <a:r>
              <a:rPr lang="en-US" dirty="0" smtClean="0">
                <a:effectLst/>
              </a:rPr>
              <a:t>Configuration still used</a:t>
            </a:r>
          </a:p>
          <a:p>
            <a:pPr marL="914400" lvl="2" indent="0">
              <a:buFont typeface="Wingdings" pitchFamily="2" charset="2"/>
              <a:buNone/>
              <a:defRPr/>
            </a:pPr>
            <a:r>
              <a:rPr lang="en-US" dirty="0">
                <a:effectLst/>
              </a:rPr>
              <a:t> </a:t>
            </a:r>
            <a:r>
              <a:rPr lang="en-US" dirty="0" smtClean="0">
                <a:effectLst/>
              </a:rPr>
              <a:t>  today</a:t>
            </a:r>
          </a:p>
          <a:p>
            <a:pPr>
              <a:buFont typeface="Wingdings" pitchFamily="2" charset="2"/>
              <a:buChar char="Ø"/>
              <a:defRPr/>
            </a:pPr>
            <a:endParaRPr lang="en-US" dirty="0" smtClean="0">
              <a:effectLst/>
            </a:endParaRPr>
          </a:p>
        </p:txBody>
      </p:sp>
      <p:pic>
        <p:nvPicPr>
          <p:cNvPr id="26628" name="Picture 5" descr="sikorsky h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68713"/>
            <a:ext cx="44958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arn(inVertic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arn(inVertical)">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arn(inVertical)">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arn(inVertical)">
                                      <p:cBhvr>
                                        <p:cTn id="32" dur="5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barn(inVertical)">
                                      <p:cBhvr>
                                        <p:cTn id="37" dur="500"/>
                                        <p:tgtEl>
                                          <p:spTgt spid="122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barn(inVertical)">
                                      <p:cBhvr>
                                        <p:cTn id="42" dur="500"/>
                                        <p:tgtEl>
                                          <p:spTgt spid="122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Effect transition="in" filter="barn(inVertical)">
                                      <p:cBhvr>
                                        <p:cTn id="4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228600" y="228600"/>
            <a:ext cx="8510588" cy="1325563"/>
          </a:xfrm>
        </p:spPr>
        <p:txBody>
          <a:bodyPr/>
          <a:lstStyle/>
          <a:p>
            <a:pPr eaLnBrk="1" hangingPunct="1">
              <a:defRPr/>
            </a:pPr>
            <a:r>
              <a:rPr lang="en-US" dirty="0" smtClean="0"/>
              <a:t>Igor Sikorsky</a:t>
            </a:r>
          </a:p>
        </p:txBody>
      </p:sp>
      <p:sp>
        <p:nvSpPr>
          <p:cNvPr id="29699" name="Rectangle 3"/>
          <p:cNvSpPr>
            <a:spLocks noGrp="1" noRot="1" noChangeArrowheads="1"/>
          </p:cNvSpPr>
          <p:nvPr>
            <p:ph type="body" idx="1"/>
          </p:nvPr>
        </p:nvSpPr>
        <p:spPr>
          <a:xfrm>
            <a:off x="228600" y="1447800"/>
            <a:ext cx="8763000" cy="5384800"/>
          </a:xfrm>
        </p:spPr>
        <p:txBody>
          <a:bodyPr/>
          <a:lstStyle/>
          <a:p>
            <a:pPr eaLnBrk="1" hangingPunct="1">
              <a:buFont typeface="Wingdings" pitchFamily="2" charset="2"/>
              <a:buChar char="Ø"/>
              <a:defRPr/>
            </a:pPr>
            <a:r>
              <a:rPr lang="en-US" dirty="0" smtClean="0"/>
              <a:t>Blackhawk</a:t>
            </a:r>
          </a:p>
        </p:txBody>
      </p:sp>
      <p:pic>
        <p:nvPicPr>
          <p:cNvPr id="27652" name="Picture 8" descr="http://www.accesskansas.org/ksadjutantgeneral/Disaster-Emergency/2007/Greensburg%20tornado/May%2010%20-%20Mathewson/images/010%20UH-60%20Black%20Hawk%20helicop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6096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German Airplanes</a:t>
            </a:r>
          </a:p>
        </p:txBody>
      </p:sp>
      <p:sp>
        <p:nvSpPr>
          <p:cNvPr id="33795" name="Rectangle 3"/>
          <p:cNvSpPr>
            <a:spLocks noGrp="1" noRot="1" noChangeArrowheads="1"/>
          </p:cNvSpPr>
          <p:nvPr>
            <p:ph type="body" idx="1"/>
          </p:nvPr>
        </p:nvSpPr>
        <p:spPr>
          <a:xfrm>
            <a:off x="301625" y="1143000"/>
            <a:ext cx="8842375" cy="5562600"/>
          </a:xfrm>
        </p:spPr>
        <p:txBody>
          <a:bodyPr/>
          <a:lstStyle/>
          <a:p>
            <a:pPr eaLnBrk="1" hangingPunct="1">
              <a:buFont typeface="Wingdings" pitchFamily="2" charset="2"/>
              <a:buChar char="Ø"/>
              <a:defRPr/>
            </a:pPr>
            <a:r>
              <a:rPr lang="en-US" dirty="0" smtClean="0"/>
              <a:t>Lagged behind world</a:t>
            </a:r>
          </a:p>
          <a:p>
            <a:pPr lvl="1" eaLnBrk="1" hangingPunct="1">
              <a:buFont typeface="Wingdings" pitchFamily="2" charset="2"/>
              <a:buChar char="Ø"/>
              <a:defRPr/>
            </a:pPr>
            <a:r>
              <a:rPr lang="en-US" dirty="0" smtClean="0"/>
              <a:t>Obtained licenses for foreign design production</a:t>
            </a:r>
          </a:p>
          <a:p>
            <a:pPr eaLnBrk="1" hangingPunct="1">
              <a:buFont typeface="Wingdings" pitchFamily="2" charset="2"/>
              <a:buChar char="Ø"/>
              <a:defRPr/>
            </a:pPr>
            <a:r>
              <a:rPr lang="en-US" dirty="0"/>
              <a:t>German airplane works</a:t>
            </a:r>
          </a:p>
          <a:p>
            <a:pPr lvl="1" eaLnBrk="1" hangingPunct="1">
              <a:buFont typeface="Wingdings" pitchFamily="2" charset="2"/>
              <a:buChar char="Ø"/>
              <a:defRPr/>
            </a:pPr>
            <a:r>
              <a:rPr lang="en-US" dirty="0"/>
              <a:t>E. </a:t>
            </a:r>
            <a:r>
              <a:rPr lang="en-US" dirty="0" err="1"/>
              <a:t>Rumpler</a:t>
            </a:r>
            <a:r>
              <a:rPr lang="en-US" dirty="0"/>
              <a:t> founded with an </a:t>
            </a:r>
            <a:r>
              <a:rPr lang="en-US" dirty="0" err="1"/>
              <a:t>Etrich</a:t>
            </a:r>
            <a:r>
              <a:rPr lang="en-US" dirty="0"/>
              <a:t> license</a:t>
            </a:r>
          </a:p>
          <a:p>
            <a:pPr lvl="1" eaLnBrk="1" hangingPunct="1">
              <a:buFont typeface="Wingdings" pitchFamily="2" charset="2"/>
              <a:buChar char="Ø"/>
              <a:defRPr/>
            </a:pPr>
            <a:r>
              <a:rPr lang="en-US" dirty="0"/>
              <a:t>Bird-like design called Taube (Dove)</a:t>
            </a:r>
          </a:p>
          <a:p>
            <a:pPr lvl="1" eaLnBrk="1" hangingPunct="1">
              <a:buFont typeface="Wingdings" pitchFamily="2" charset="2"/>
              <a:buChar char="Ø"/>
              <a:defRPr/>
            </a:pPr>
            <a:r>
              <a:rPr lang="en-US" dirty="0" smtClean="0"/>
              <a:t>License waived</a:t>
            </a:r>
          </a:p>
          <a:p>
            <a:pPr lvl="1" eaLnBrk="1" hangingPunct="1">
              <a:buFont typeface="Wingdings" pitchFamily="2" charset="2"/>
              <a:buChar char="Ø"/>
              <a:defRPr/>
            </a:pPr>
            <a:r>
              <a:rPr lang="en-US" dirty="0" smtClean="0"/>
              <a:t>Basic German design</a:t>
            </a:r>
          </a:p>
        </p:txBody>
      </p:sp>
      <p:pic>
        <p:nvPicPr>
          <p:cNvPr id="28676" name="Picture 4" descr="300px-RumplerTaubeInF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0"/>
            <a:ext cx="42672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3795">
                                            <p:txEl>
                                              <p:pRg st="5" end="5"/>
                                            </p:txEl>
                                          </p:spTgt>
                                        </p:tgtEl>
                                        <p:attrNameLst>
                                          <p:attrName>style.visibility</p:attrName>
                                        </p:attrNameLst>
                                      </p:cBhvr>
                                      <p:to>
                                        <p:strVal val="visible"/>
                                      </p:to>
                                    </p:set>
                                    <p:animEffect transition="in" filter="fade">
                                      <p:cBhvr>
                                        <p:cTn id="26" dur="500"/>
                                        <p:tgtEl>
                                          <p:spTgt spid="33795">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Effect transition="in" filter="fade">
                                      <p:cBhvr>
                                        <p:cTn id="31"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1625" y="228600"/>
            <a:ext cx="8510588" cy="838200"/>
          </a:xfrm>
        </p:spPr>
        <p:txBody>
          <a:bodyPr/>
          <a:lstStyle/>
          <a:p>
            <a:pPr eaLnBrk="1" hangingPunct="1">
              <a:defRPr/>
            </a:pPr>
            <a:r>
              <a:rPr lang="en-US" dirty="0" smtClean="0"/>
              <a:t>German Airplanes</a:t>
            </a:r>
          </a:p>
        </p:txBody>
      </p:sp>
      <p:sp>
        <p:nvSpPr>
          <p:cNvPr id="33795" name="Rectangle 3"/>
          <p:cNvSpPr>
            <a:spLocks noGrp="1" noRot="1" noChangeArrowheads="1"/>
          </p:cNvSpPr>
          <p:nvPr>
            <p:ph type="body" idx="1"/>
          </p:nvPr>
        </p:nvSpPr>
        <p:spPr>
          <a:xfrm>
            <a:off x="301625" y="1066800"/>
            <a:ext cx="8842375" cy="5791200"/>
          </a:xfrm>
        </p:spPr>
        <p:txBody>
          <a:bodyPr/>
          <a:lstStyle/>
          <a:p>
            <a:pPr eaLnBrk="1" hangingPunct="1">
              <a:buFont typeface="Wingdings" pitchFamily="2" charset="2"/>
              <a:buChar char="Ø"/>
              <a:defRPr/>
            </a:pPr>
            <a:r>
              <a:rPr lang="en-US" dirty="0" smtClean="0"/>
              <a:t>Before war, 25 aircraft production companies</a:t>
            </a:r>
          </a:p>
          <a:p>
            <a:pPr lvl="1" eaLnBrk="1" hangingPunct="1">
              <a:buFont typeface="Wingdings" pitchFamily="2" charset="2"/>
              <a:buChar char="Ø"/>
              <a:defRPr/>
            </a:pPr>
            <a:r>
              <a:rPr lang="en-US" dirty="0" smtClean="0"/>
              <a:t>French influence</a:t>
            </a:r>
          </a:p>
          <a:p>
            <a:pPr lvl="1" eaLnBrk="1" hangingPunct="1">
              <a:buFont typeface="Wingdings" pitchFamily="2" charset="2"/>
              <a:buChar char="Ø"/>
              <a:defRPr/>
            </a:pPr>
            <a:r>
              <a:rPr lang="en-US" dirty="0" smtClean="0"/>
              <a:t>Albatross design</a:t>
            </a:r>
          </a:p>
          <a:p>
            <a:pPr lvl="1" eaLnBrk="1" hangingPunct="1">
              <a:buFont typeface="Wingdings" pitchFamily="2" charset="2"/>
              <a:buChar char="Ø"/>
              <a:defRPr/>
            </a:pPr>
            <a:r>
              <a:rPr lang="en-US" dirty="0" smtClean="0"/>
              <a:t>Farman </a:t>
            </a:r>
            <a:r>
              <a:rPr lang="en-US" dirty="0" err="1" smtClean="0"/>
              <a:t>boxkite</a:t>
            </a:r>
            <a:r>
              <a:rPr lang="en-US" dirty="0" smtClean="0"/>
              <a:t> type</a:t>
            </a:r>
          </a:p>
          <a:p>
            <a:pPr lvl="1" eaLnBrk="1" hangingPunct="1">
              <a:buFont typeface="Wingdings" pitchFamily="2" charset="2"/>
              <a:buChar char="Ø"/>
              <a:defRPr/>
            </a:pPr>
            <a:r>
              <a:rPr lang="en-US" dirty="0" smtClean="0"/>
              <a:t>Government backing</a:t>
            </a:r>
          </a:p>
          <a:p>
            <a:pPr eaLnBrk="1" hangingPunct="1">
              <a:buFont typeface="Wingdings" pitchFamily="2" charset="2"/>
              <a:buChar char="Ø"/>
              <a:defRPr/>
            </a:pPr>
            <a:r>
              <a:rPr lang="en-US" dirty="0" smtClean="0"/>
              <a:t>H. </a:t>
            </a:r>
            <a:r>
              <a:rPr lang="en-US" dirty="0" err="1" smtClean="0"/>
              <a:t>Oelerich</a:t>
            </a:r>
            <a:endParaRPr lang="en-US" dirty="0" smtClean="0"/>
          </a:p>
          <a:p>
            <a:pPr lvl="1" eaLnBrk="1" hangingPunct="1">
              <a:buFont typeface="Wingdings" pitchFamily="2" charset="2"/>
              <a:buChar char="Ø"/>
              <a:defRPr/>
            </a:pPr>
            <a:r>
              <a:rPr lang="en-US" dirty="0" smtClean="0"/>
              <a:t>Altitude Record</a:t>
            </a:r>
          </a:p>
          <a:p>
            <a:pPr lvl="1" eaLnBrk="1" hangingPunct="1">
              <a:buFont typeface="Wingdings" pitchFamily="2" charset="2"/>
              <a:buChar char="Ø"/>
              <a:defRPr/>
            </a:pPr>
            <a:r>
              <a:rPr lang="en-US" dirty="0" smtClean="0"/>
              <a:t>26,740 feet</a:t>
            </a:r>
          </a:p>
          <a:p>
            <a:pPr eaLnBrk="1" hangingPunct="1">
              <a:buFont typeface="Wingdings" pitchFamily="2" charset="2"/>
              <a:buChar char="Ø"/>
              <a:defRPr/>
            </a:pPr>
            <a:endParaRPr lang="en-US" dirty="0" smtClean="0"/>
          </a:p>
        </p:txBody>
      </p:sp>
      <p:sp>
        <p:nvSpPr>
          <p:cNvPr id="29700" name="AutoShape 2" descr="data:image/jpeg;base64,/9j/4AAQSkZJRgABAQAAAQABAAD/2wCEAAkGBhQSERUUExQTFRUWGBsYFRgXFhgXGhUWFhYYFRUYFRoXGyYfFxkjHBIVHy8gJScqLCwuFx41NTAqNSYrLCkBCQoKDgwOGg8PGiwkHSQsLy8qLCwyLCwsKSwsLywsLCksLC4sLCksLCwsLCwsLCwpLCwsLCwsKSwsLCwsLCwsLP/AABEIAJ8BPgMBIgACEQEDEQH/xAAcAAEAAgMBAQEAAAAAAAAAAAAABQYDBAcCAQj/xABHEAABAwIDBAcDCQUGBgMAAAABAAIDBBEFEiEGMUFRBxMiYXGBkTKhsRQjQnKSssHR8BUzYrPhJVJTk6LxJDVDY3ODFiaC/8QAGQEBAAMBAQAAAAAAAAAAAAAAAAECAwQF/8QAKhEBAAICAQMDAwQDAQAAAAAAAAECAxEhEjFRBEFxEyIyFFJh8MHR8ZH/2gAMAwEAAhEDEQA/AO4IiICIiAiIgIiICIiAiIgIiICIiAiIgIiICIiAiIgIiICIiAiIgIiICIiAiIgIiICIiAiIgKNlxa1UyEAWc1xJ5FtiB6H4KSVY6y+IxfVm+DVlktqYjzLSld7WdERasxERARFBbTxB/VtLrAOJdcua0NA3ucNAQbWueJtuUTOhOA3X1c4pttBTSsa+rpnU7GluRj4i82FmEuc/hZTDuk2lt2XRu7uujv7iR71T6tf7taKzK3oqszpCg3lsgHMZXC9zp2T3A+akaTa6kk3TsHc45fvWVotEqphF5jlDhdpBHMG49y9KwIiICIiAiIgIiICIiAiIgIiICIiAiIgIiICIiAiIgIiIPjzYFVRgtiMH1JfusKtMxs13gfgqjG++KRfVl/lsXNl/Ovy2x/jb4XFFr/tCPrepzDrMpfl1vlBAJ5fTb6hbC6WIiIgKndIDaa0YmYxz5XCMFwzZW3uSGm4B0Otr6FWeqxWGP25GN8XD4KjxR/tDFDLvp6XQE7nSkCw1+sD5nmsrzuNQnUtXYQCkqfk72t6upDnxEtGksZcHNGm5zG3HfGea6JLh0ThZ0cbhyLGke8Kj43hDpMPimiNpYHF7Hci2Vxb5Aj0JVrwfH2VFLHOB7Y1aN4kvldH4hwIU0n2lX30qPSJgFK2JrIqanZNIbhzYmNcGt1cSQNy2tl+jyl+RwFwk6x0THPe2aVuZz2hxu1rsv0rbuCjMdqnS14b7RayRz7bmtZG5oA7s8gHfqVetmz/wdP8A+GP+W1VrbqtMe3/f9JjspFBs+wYs+ma+ZkbIOsGSQtcZA+LtFzQCRaUi3dddHjZYAa6C2pJOnMnUnvVJonf/AGCUc6V3udTfmrwtYiIBERSCIiAiIgIiICIiAiIgLHLO1ou4gKLxLHLHLHa/E/koZ85dqSSea5cnqYjirauKZ5lu4/t1FSgXjlkvuyts3zc4qFoekx07wyKJjXuNmh773vy3Araks4WIBB4Hd5qExXYWxzw9h7XXBFyzM033i+U3THm6454/mEzj1ZNnHcUuR8mpbd8o946zRauJ9I09GWGrpGhrzYGOYOdpa5ykbhfnvXIukzBHSYpCWtymtbEbA3+ccRE8i3eAfVX3EKdtTM6nhie9sDeoZaNxaxsXZBzWyjUE711b17bZxHVPPDo+z21VPWtzQPuQLuYRle3UjVp8N4uFLr89Y5DNh00dngSZQ8OYfZzXsAeO7wK7HsJtUK+lbIbCRvYlHJ4G8dzgb+o4K0142r7QsSIiqgREQEREGGsHzb/qu+BVSiI/asf1Zb/5bFbqodh31T8CqK/E4YcUzSvawNzjW5JL2xtAsBf/AGXPl/Kvy1xzqJVF3SfLNVS1FLTykN+ZB6sPIa4A69r2iYi4HgN4KkanpNxCwtSlpIsQ1oky9+a4Acd/EDTS976e1MTKqjEIsHgizzcZALnS2p1cdN2qinYBTupo4XtF2AXlYBHI8gWJLhwPI3V7Wn20pE099prEulHEG5bwFhd9GNgkF92XNc68SRpYjkVrT7X1znND6aWW+9occt9OyXNe2w4F1iOS+04hY67WNDrWzWBdawFr8tBp+a3G4tb+mirEzMfdpabVift3phO1VRFnJpGU7MpOYRi7iQA2NjycxJJAOm+5FhZYdkMPxKKphDnvbC6UPlYJGZSS4ueS0G51tu5BYsQretnjYfZjtK/x16pp97vIKfwfFvn49fpj4qOrvLLe52q+LPxMdYY5pW0+d2VomY0BpeRa172uo6WasbNF1U00LZjcsZKWhklgJDYG13NBOmtvNT9XX5g5l+yHm/8AEetOngP1xWjWVwDHEXzN7TLi/aGgFt+tyFlfLMWiI8Nfpzak3jvDNhT531rpWuPU2dG/tfvMjHHUfS7Z4/3Vq0U+J5GhtTIGWGQCZzbMsA0ADdYd6lcAe2MMaCCcrr6g3cWOLjpzJKw0NaBGwZm+yL/ZCwjPaszr+929cFfxlL7C1bhijOvfeR1I9l3OuXvD6fQE7zYe5dXXA5pWurWXtYwybjxD4dx4HTerbR7Z1UYsJo5Bw61t3D/9McM3muuPURHFvCn0Znmrp6hDtjT5nAOc7IcpIaSLjfY8VR6/auomFnztY3i2EZL+Li4u9CFoQV0bQGNIFtw0/V1nf1X7Fq+n/c6R/wDLoOb/ALBWQbU0/F5Hix/5LnPy8f3v15L5LiTRx5fELL9Vf+F/09XTGbQ05/6rR43HxC2I8TiduljPg9v5rm4r2n6XvC9GpH8PdxVo9Xbwj9PHl01rwdxB8CvS5eKyxNjyPx5eAW/RVs7rhkkmgue3YAcT2jayvX1W+NKT6fXu6CipseL1Y1DmuAuTrG6wG89k3svUe2kg9psZ9W/iVr+orHeJhT6Np7crgoXaLEiwBjd7tSeQWrFtqz6UZHg4H0vZQeLYy2SVzgH20tdu6ze4njdZ5s1ZpqsrY8Uxb7ofesvwuvokWmytaeNvH+qyiTkvPdbcjfcjXiPiuX4hgmLuxStkoBURsNRJ85n6qJ3a5vIa/dyK6M2a3luWx8qfI4XJcSQB57rLpw5oxxPDHJj6pch2lpsUFfQtqJY3VhI+TuBjIbeQCPMWty+0CdxWztTh+0DmP6588sYvnFPI17Ra+YObAb233uE6S62U4sySGOVwpSxrXBjjcxEOcRpxdm1UntK+SnxB8kbnsbUAVETgS02k7RHC1jcW7gvTrG3H8M20OGn5PSOO4UdO1zToR2PzKs/RDRiGSUNeXNlja4Ai1iw2O46/vLLnePbVVM7wZnXs0N3ABwbexNuOv9Ff+h+kc6R0x9jqyLX3Oc4AH0Y5TbqiOZaWvx0zHaHVURFDIREQEREFS6QdrhSRdW3WWUG2vst3F3jyXGpsXDnNcdXZ7knUk2dqTxU303VL2V4vfKY25eVhe9vMlc3+WZiNf1que0TM7Vna5S46SLXWJuKE7rnwBPwVWMqscM/ZHgPgs7TNWuLH1tr5U/kfMgfjdZYJn3F8tuVz6XsoSbHC2QtDRlFgeeoB04cVMMlPP8FS1rQ6aYcc7Zmtdmc4u7T3ZnaWGugA5NAsB3BSOFFgeC81D3ZrNjhyhziOJe9zWtHhcqL6zSx4gG1+Dhce4qV2VbmrYGk3vIL37ruPmqbt2WnFSI3Dw/aCMEiKhDbOIIkmDzcONxY5mjVfZ8da8dqiY0/3mGMG3kGhR+IyZZpDew6xwP2zY/h6LEZO8eqi3fsvSkRDeOLM3iCVp3bmkcdbtkJ3G27gtaGtiLRYuj0HttdrpvzZAPetrA2B8zRe+j/cxx/BaFPJ2W25fgp3GtaUikxbiZeZpB10bhIzRj26PYSS5zCLAHUWadeGi3hV/wARPr+Cjql/z8P/AI5fvxLauUyRzHw0xdp35bbZh3+9eRUWdoOGp8x3LXz23n3ox/aGvA/ELHpa7SAqLDivvWk7ty0hJ3heut7x6qvSlIRznisnWnu8wCoxs3ePJe2zeadKEpRszyRtv7T2t9kcdOXepPCxTySuZHU08rCXwysL2xvDHZo5A6N9jpc7r3tooPDKwNnhLrACVhPcAbkrTo+jvD5Kg9ZJUzmSRznOaWwRsaSXvNiHPcAL6m17cF04K17z39nNmm3aOzX6J8JEUNbIXxNd1jafM6RkdmMzPlN3EaEiMaclbA6F0RkhnbPlk6t2Rxc0OyZ7Bx0doRqLjvXOtjNlKGqpamWUT3ina1vVyNaWRSNJjJD2ODjdjt9lbMOw6CjoTFBUdbmqTIMzMj2NMQZZwuQdW7wbarb1FazEzPfTLD1bjwkop9TqRa3LjfuWQudra9+N2/7KAFcQ49ocPxXw1zuEsjeQbIQPRef0y7ZhYml/K/Psu/NexG7+56XHwCrba9/GeX/M/osv7Ud/jSebx+SnpVmJT+WQcH+Wo/1Be46mVpBGcEHeGjT0N1Xv2w7/ABZPtf0WucflLiAZS3g7O0X8iFMVlEwslViFU4ksmlZcWIzP3jjfTVQGJVEj3NZVSGWSx6u+YuAdvDSW8xzXhuMS85f8wD4Beji0h/rM78FvXNevDP6cezVwvZmaola0MAZxc4szAcwxzhc79Lrsux+Gw08HUxZgWG0mfKHZt9yGkgAi1raWVIwHY6oqWdY9xjafYu91yOJ1adOXr43HB9jYo2uMjc0jjqeseSGjRjc3ZLrDu3krure943MOXJrq3tY0UaNnYP8AD9XOPxct2npGxizBYclflnwyoiKUCIiCr9IOxkOIUzhJdr4wXRyDe0gEkHm08l+cMb2Ylo5pGu7TY3Fpe29r8L6aXX6uxL9zJ9R33SqFgbP7XlBAs50wcCAQ4BkLgCPEBYXtMWiPLStYmsy/P/WqZjqyAF3vHOiTDqq5MHVOP0oD1f8ApHYP2VTcW6CZW601Q144NlBaftMuD6BL0lOK0V3tzbrGlwcW6jcd624qgm5AJsLk2Ogva55C5UhiPRziMPtU0jgOMdpBuv8AQJPuWlhDZqaob1kMwDrtLXMc0kP0HtADfb0WXR5dPXqNw1MUxCTKMp5NJAFwGizfyup7YGrd8tpC72usaDw0JI+B/W5ViqjMT3Mc2xa4gAkE23t8dCFObBTf2lSaH96PgbKNK73G48PeNSfPzCw/eP8AvFabJ7aHy7wvG0E1qqcf9x/3io98/jcKvS0rbiFu2Sn/AOKYN4LZB6xPUVHU2AWXYmYOrGXv7Mm/n1T1G00D5JAxl7k+jb6uPIKuuZj4/wAom8b226uf5ynPNkv3mfksxqVo4vKzNTmMvyBsoBcAC6zmgkjgCQSPJazqkcz6rTJXmPhGO3E/KX+VfrRYKnEsljlLr3Frget+Gi0evHf6/wBVljpXSaNhkf4MLvwKzirS0zrhuU2IZwSWgEG2+/f+KyCo7gvtNs1VEWZST27oX2+6pGDo+r3jSleL7s2RnrmcLJ0b7Ii+o5lG/K+Rssja0c/1xVlo+iWvd7Qhj+tJcj7DT8VL0nQzL/1Kpg7mMc73lzfgpjFbwic1fKiCu1G/TlfkVLYTjbIxKJIpXiWN0XYeIy0PFnkEg2JGl+8q90nQ7ANXzzv8MjRp4gnjzUrTdGNCzfG9/wBaR/waQFpXDeJ3DO2akxpy3Bquio2zNhpagCdmR2eoa4aHM11urGoPxPNRbZHuPZFzyF3E+i71TbI0cfs00OnEsDj6uuVJw07WCzWtaOTQB8FpbFa35SpXNWn4w/P9Ps3WSexTzEH/ALRA073aKTg6NMQeR801g/jkYPcy5Hou4okenj3RPqLezktN0OTn95PEzuaHP+OVYsX6KKmIXic2cDh7D/Qmx+0uvorfQqr9e785VtLNCbSxvjP8QLTa9uOvotcVFzxX6PqqRkjS2RjXtOhDgCPQqn4v0T0ktzFngdwynM2/e12vkCFnbB4aVz/uciEh3rpGw2wJdlnqm9neyMjfyc8cuTfXkdbC9hH0FR10sLqqNureqIJDgey/qyQXAcuB11XRsJxiOoZmjzWGhDmOYQeRDhvCY8PP3GTNOvtbwCIi6nKIiICIiAiIg18RHzUn1HfdKoWDf84d9eb+VGr9XC8bx/C77pVBwX/nDvrzfyovzXNl/OrbH2t8OioiLpYi+ObcWK+og53guFQsxKaCaGKQSsJZ1kbXdqI7hmH0o5Af/WVY6nY+kjHWQ0lO2VmsZbGxhzDdY23qH27Hyeogqx9BwLu8MuHjzie8eSsOL1lI9uSeWOx4dblvfnlcDZY1jiaorMxwqrdkcObGHVlOBM4kyaykkucSPYNtxG5YTszg1iRTk8famv5XcrJRbGYY4Zo6WkkB3uyMkue8m+qyVWyOHMY5z6Oka0DU9RGPQht7p9OfMf8AjWL6UqtwvDofnaaF0b7HKSXgNNsrrlzi2zmvPm3xUJgmzYqpWwMAp4cjDUyF4zzG3aZGSTe5ve2g9FldgkeIVnUUUXydjCDPLG54EbAfZADsrpHbrWsPVXk9FlKDdslS08fnA+/lK1wVK06vuZ76lZp9mqZuOx0/UsMLIJS1jhnA7MBv2r3N3H1XR49nKVu6ngH/AKmfkq9B0btjkEkdTOx4BAeGxZg02uL5LWOUbhwHJWykhLGBrnukI3ucGgu8coA9y3iPMJ3LzDh8bPZjjb4NaPgFsWRFZAiIgIiICIiAiIgIiICLyJQSRfUWuOV93wPovjJQW5gbg6gjiO5B7RY46hrmB4N2kXB7t915p6xkl8rgbWvwIzC7TY8CNxQZkXmSQNBcTYAEk8gNSV6ugIiICIiAiIgIiIPE7MzXDmCPUWXO9n5M2LF1rZjIbciYIbjyNwujqkU1AI8ZsB7TZZPJzYx6X0WGWPurP8tcc8T8LuiIt2QiIg5f0n7XkyMo6dofKXceDgDc34NaCblU6bZV7W5pZ5HOO/KcjR4C1z5n0XiirP7RqJH+2AAL8Mz3Of7wB5Lex/aNoj7+H6suPLkt1dNWdpneoQtJis9DIJIpXWG88QP4wNHs56K5VW1tRi7o6anb1byLynUsgA0fITxJ+iO/mudSV2Ya8Rr5rpPQLISKrTS0OvG/zot6AFa03aNSmOe7omzOzkVFAIYRpvc4+1I7i554k+5SyItojULiIikEREBERAREQEREBERAWpV4cJHNcXOGXl438j3rbRBo4hhDZSCXPaQLXaba72nxbd1vrFbUMOVtgdB7OnsjcB5LIiDVpaLJEIy4uAblBsAQA0NG7wWlHs8G2yyPboAcnYvlAAOn0rNtfvKl0QRcmBlwIdNKbgtOuliA3cNL6b+8pLgdzcTTtGoDQ82FxbTW/M633qURB4hiDRYXt3kk+pJK9oiAiIgIiICIiAsPyNnWCTKM4aW5ra5SQSL8rgLMiAiIgIiIOGdKGzUlJVmqjaTFKTe267jmcw8je5HMG3Aqlz4m149ryOhHkV+o6imbI0se1r2uFnNcAQRyIO9Uyv6HcPldmySM7mSG3kHA28llbHEztEw4B1heQ1l3FxsMoJJJ0AaB7TjwAX6I6Mtk3UNGBILTSnrJBvyaBrI7jflaBfvLlvbPbB0dEc0EID93WOJe8A7wHOvlHhZWBXrXpIjQiIrJEREBERAREQEREBERAREQEREBERAREQEREBERAREQEREBERAREQEREBERAREQEREBERAREQEREBERAREQEREBERAREQEREBERAREQEREBERAREQf/2Q=="/>
          <p:cNvSpPr>
            <a:spLocks noChangeAspect="1" noChangeArrowheads="1"/>
          </p:cNvSpPr>
          <p:nvPr/>
        </p:nvSpPr>
        <p:spPr bwMode="auto">
          <a:xfrm>
            <a:off x="0" y="-733425"/>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9701" name="Picture 4" descr="http://www.wwiaviation.com/drawings/Albatros_Dr-I-6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343400"/>
            <a:ext cx="502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dirty="0" smtClean="0"/>
              <a:t>German Albatross</a:t>
            </a:r>
          </a:p>
        </p:txBody>
      </p:sp>
      <p:sp>
        <p:nvSpPr>
          <p:cNvPr id="33795" name="Rectangle 3"/>
          <p:cNvSpPr>
            <a:spLocks noGrp="1" noRot="1" noChangeArrowheads="1"/>
          </p:cNvSpPr>
          <p:nvPr>
            <p:ph type="body" idx="1"/>
          </p:nvPr>
        </p:nvSpPr>
        <p:spPr>
          <a:xfrm>
            <a:off x="301625" y="1676400"/>
            <a:ext cx="8842375" cy="4422775"/>
          </a:xfrm>
        </p:spPr>
        <p:txBody>
          <a:bodyPr/>
          <a:lstStyle/>
          <a:p>
            <a:pPr eaLnBrk="1" hangingPunct="1">
              <a:buFont typeface="Wingdings" pitchFamily="2" charset="2"/>
              <a:buNone/>
              <a:defRPr/>
            </a:pPr>
            <a:endParaRPr lang="en-US" dirty="0" smtClean="0"/>
          </a:p>
        </p:txBody>
      </p:sp>
      <p:pic>
        <p:nvPicPr>
          <p:cNvPr id="30724" name="Picture 2" descr="C:\Documents and Settings\1096906524E\Desktop\Albat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6096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dirty="0" smtClean="0"/>
              <a:t>Octave Chanute</a:t>
            </a:r>
          </a:p>
        </p:txBody>
      </p:sp>
      <p:sp>
        <p:nvSpPr>
          <p:cNvPr id="6147" name="Rectangle 3"/>
          <p:cNvSpPr>
            <a:spLocks noGrp="1" noRot="1" noChangeArrowheads="1"/>
          </p:cNvSpPr>
          <p:nvPr>
            <p:ph type="body" idx="1"/>
          </p:nvPr>
        </p:nvSpPr>
        <p:spPr>
          <a:xfrm>
            <a:off x="301625" y="1676400"/>
            <a:ext cx="8540750" cy="4953000"/>
          </a:xfrm>
        </p:spPr>
        <p:txBody>
          <a:bodyPr/>
          <a:lstStyle/>
          <a:p>
            <a:pPr eaLnBrk="1" hangingPunct="1">
              <a:buFont typeface="Wingdings" pitchFamily="2" charset="2"/>
              <a:buChar char="Ø"/>
              <a:defRPr/>
            </a:pPr>
            <a:r>
              <a:rPr lang="en-US" dirty="0" smtClean="0"/>
              <a:t>Progress in Flying Machines</a:t>
            </a:r>
          </a:p>
          <a:p>
            <a:pPr lvl="1" eaLnBrk="1" hangingPunct="1">
              <a:buFont typeface="Wingdings" pitchFamily="2" charset="2"/>
              <a:buChar char="Ø"/>
              <a:defRPr/>
            </a:pPr>
            <a:r>
              <a:rPr lang="en-US" dirty="0" smtClean="0"/>
              <a:t>Written in 1894</a:t>
            </a:r>
          </a:p>
          <a:p>
            <a:pPr lvl="1" eaLnBrk="1" hangingPunct="1">
              <a:buFont typeface="Wingdings" pitchFamily="2" charset="2"/>
              <a:buChar char="Ø"/>
              <a:defRPr/>
            </a:pPr>
            <a:r>
              <a:rPr lang="en-US" dirty="0" smtClean="0"/>
              <a:t>Widely read and respected</a:t>
            </a:r>
          </a:p>
          <a:p>
            <a:pPr lvl="1" eaLnBrk="1" hangingPunct="1">
              <a:buFont typeface="Wingdings" pitchFamily="2" charset="2"/>
              <a:buChar char="Ø"/>
              <a:defRPr/>
            </a:pPr>
            <a:r>
              <a:rPr lang="en-US" dirty="0" smtClean="0"/>
              <a:t>Guidebook for others</a:t>
            </a:r>
          </a:p>
          <a:p>
            <a:pPr eaLnBrk="1" hangingPunct="1">
              <a:buFont typeface="Wingdings" pitchFamily="2" charset="2"/>
              <a:buChar char="Ø"/>
              <a:defRPr/>
            </a:pPr>
            <a:r>
              <a:rPr lang="en-US" dirty="0" smtClean="0"/>
              <a:t>Constructed several craft</a:t>
            </a:r>
          </a:p>
          <a:p>
            <a:pPr lvl="1" eaLnBrk="1" hangingPunct="1">
              <a:buFont typeface="Wingdings" pitchFamily="2" charset="2"/>
              <a:buChar char="Ø"/>
              <a:defRPr/>
            </a:pPr>
            <a:r>
              <a:rPr lang="en-US" dirty="0" smtClean="0"/>
              <a:t>Herring/Chanute biplane glider</a:t>
            </a:r>
          </a:p>
          <a:p>
            <a:pPr lvl="1" eaLnBrk="1" hangingPunct="1">
              <a:buFont typeface="Wingdings" pitchFamily="2" charset="2"/>
              <a:buChar char="Ø"/>
              <a:defRPr/>
            </a:pPr>
            <a:r>
              <a:rPr lang="en-US" dirty="0" smtClean="0"/>
              <a:t>Basis of Wright biplane design</a:t>
            </a:r>
          </a:p>
          <a:p>
            <a:pPr lvl="1" eaLnBrk="1" hangingPunct="1">
              <a:buFont typeface="Wingdings" pitchFamily="2" charset="2"/>
              <a:buChar char="Ø"/>
              <a:defRPr/>
            </a:pPr>
            <a:r>
              <a:rPr lang="en-US" dirty="0" smtClean="0"/>
              <a:t>Never flew</a:t>
            </a:r>
          </a:p>
          <a:p>
            <a:pPr lvl="1" eaLnBrk="1" hangingPunct="1">
              <a:buFont typeface="Wingdings" pitchFamily="2" charset="2"/>
              <a:buChar char="Ø"/>
              <a:defRPr/>
            </a:pPr>
            <a:r>
              <a:rPr lang="en-US" dirty="0" smtClean="0"/>
              <a:t>Inspired others to fly</a:t>
            </a:r>
          </a:p>
        </p:txBody>
      </p:sp>
      <p:pic>
        <p:nvPicPr>
          <p:cNvPr id="4100" name="Picture 4" descr="chan_p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67025"/>
            <a:ext cx="27098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fade">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Aerial Experiment Association</a:t>
            </a:r>
          </a:p>
        </p:txBody>
      </p:sp>
      <p:sp>
        <p:nvSpPr>
          <p:cNvPr id="8195" name="Rectangle 3"/>
          <p:cNvSpPr>
            <a:spLocks noGrp="1" noRot="1" noChangeArrowheads="1"/>
          </p:cNvSpPr>
          <p:nvPr>
            <p:ph type="body" idx="1"/>
          </p:nvPr>
        </p:nvSpPr>
        <p:spPr>
          <a:xfrm>
            <a:off x="301625" y="1219200"/>
            <a:ext cx="8540750" cy="5486400"/>
          </a:xfrm>
        </p:spPr>
        <p:txBody>
          <a:bodyPr/>
          <a:lstStyle/>
          <a:p>
            <a:pPr eaLnBrk="1" hangingPunct="1">
              <a:lnSpc>
                <a:spcPct val="90000"/>
              </a:lnSpc>
              <a:buFont typeface="Wingdings" pitchFamily="2" charset="2"/>
              <a:buChar char="Ø"/>
              <a:defRPr/>
            </a:pPr>
            <a:r>
              <a:rPr lang="en-US" dirty="0" smtClean="0"/>
              <a:t>Alexander Graham Bell organized in1907</a:t>
            </a:r>
          </a:p>
          <a:p>
            <a:pPr lvl="1" eaLnBrk="1" hangingPunct="1">
              <a:lnSpc>
                <a:spcPct val="90000"/>
              </a:lnSpc>
              <a:buFont typeface="Wingdings" pitchFamily="2" charset="2"/>
              <a:buChar char="Ø"/>
              <a:defRPr/>
            </a:pPr>
            <a:r>
              <a:rPr lang="en-US" dirty="0" smtClean="0"/>
              <a:t>J.A.D. McCurdy</a:t>
            </a:r>
          </a:p>
          <a:p>
            <a:pPr lvl="1" eaLnBrk="1" hangingPunct="1">
              <a:lnSpc>
                <a:spcPct val="90000"/>
              </a:lnSpc>
              <a:buFont typeface="Wingdings" pitchFamily="2" charset="2"/>
              <a:buChar char="Ø"/>
              <a:defRPr/>
            </a:pPr>
            <a:r>
              <a:rPr lang="en-US" dirty="0" smtClean="0"/>
              <a:t>Lt. Thomas Selfridge</a:t>
            </a:r>
          </a:p>
          <a:p>
            <a:pPr lvl="1" eaLnBrk="1" hangingPunct="1">
              <a:lnSpc>
                <a:spcPct val="90000"/>
              </a:lnSpc>
              <a:buFont typeface="Wingdings" pitchFamily="2" charset="2"/>
              <a:buChar char="Ø"/>
              <a:defRPr/>
            </a:pPr>
            <a:r>
              <a:rPr lang="en-US" dirty="0" smtClean="0"/>
              <a:t>Thomas Baldwin</a:t>
            </a:r>
          </a:p>
          <a:p>
            <a:pPr lvl="1" eaLnBrk="1" hangingPunct="1">
              <a:lnSpc>
                <a:spcPct val="90000"/>
              </a:lnSpc>
              <a:buFont typeface="Wingdings" pitchFamily="2" charset="2"/>
              <a:buChar char="Ø"/>
              <a:defRPr/>
            </a:pPr>
            <a:r>
              <a:rPr lang="en-US" dirty="0" smtClean="0"/>
              <a:t>Glenn Curtiss</a:t>
            </a:r>
          </a:p>
          <a:p>
            <a:pPr eaLnBrk="1" hangingPunct="1">
              <a:lnSpc>
                <a:spcPct val="90000"/>
              </a:lnSpc>
              <a:buFont typeface="Wingdings" pitchFamily="2" charset="2"/>
              <a:buChar char="Ø"/>
              <a:defRPr/>
            </a:pPr>
            <a:r>
              <a:rPr lang="en-US" dirty="0" smtClean="0"/>
              <a:t>Purpose – build a practical aircraft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fade">
                                      <p:cBhvr>
                                        <p:cTn id="32"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Aerial Experiment Association</a:t>
            </a:r>
          </a:p>
        </p:txBody>
      </p:sp>
      <p:sp>
        <p:nvSpPr>
          <p:cNvPr id="8195" name="Rectangle 3"/>
          <p:cNvSpPr>
            <a:spLocks noGrp="1" noRot="1" noChangeArrowheads="1"/>
          </p:cNvSpPr>
          <p:nvPr>
            <p:ph type="body" idx="1"/>
          </p:nvPr>
        </p:nvSpPr>
        <p:spPr>
          <a:xfrm>
            <a:off x="301625" y="1219200"/>
            <a:ext cx="8540750" cy="5486400"/>
          </a:xfrm>
        </p:spPr>
        <p:txBody>
          <a:bodyPr/>
          <a:lstStyle/>
          <a:p>
            <a:pPr eaLnBrk="1" hangingPunct="1">
              <a:lnSpc>
                <a:spcPct val="90000"/>
              </a:lnSpc>
              <a:buFont typeface="Wingdings" pitchFamily="2" charset="2"/>
              <a:buChar char="Ø"/>
              <a:defRPr/>
            </a:pPr>
            <a:r>
              <a:rPr lang="en-US" dirty="0" smtClean="0"/>
              <a:t>Built 4 airplanes in 1908</a:t>
            </a:r>
          </a:p>
          <a:p>
            <a:pPr lvl="1" eaLnBrk="1" hangingPunct="1">
              <a:lnSpc>
                <a:spcPct val="90000"/>
              </a:lnSpc>
              <a:buFont typeface="Wingdings" pitchFamily="2" charset="2"/>
              <a:buChar char="Ø"/>
              <a:defRPr/>
            </a:pPr>
            <a:r>
              <a:rPr lang="en-US" dirty="0" smtClean="0"/>
              <a:t>#1 Red Wing</a:t>
            </a:r>
          </a:p>
          <a:p>
            <a:pPr lvl="2" eaLnBrk="1" hangingPunct="1">
              <a:lnSpc>
                <a:spcPct val="90000"/>
              </a:lnSpc>
              <a:buFont typeface="Wingdings" pitchFamily="2" charset="2"/>
              <a:buChar char="Ø"/>
              <a:defRPr/>
            </a:pPr>
            <a:r>
              <a:rPr lang="en-US" dirty="0" smtClean="0"/>
              <a:t>Biplane</a:t>
            </a:r>
          </a:p>
          <a:p>
            <a:pPr lvl="2" eaLnBrk="1" hangingPunct="1">
              <a:lnSpc>
                <a:spcPct val="90000"/>
              </a:lnSpc>
              <a:buFont typeface="Wingdings" pitchFamily="2" charset="2"/>
              <a:buChar char="Ø"/>
              <a:defRPr/>
            </a:pPr>
            <a:r>
              <a:rPr lang="en-US" dirty="0" smtClean="0"/>
              <a:t>Forward elevator</a:t>
            </a:r>
          </a:p>
          <a:p>
            <a:pPr lvl="2" eaLnBrk="1" hangingPunct="1">
              <a:lnSpc>
                <a:spcPct val="90000"/>
              </a:lnSpc>
              <a:buFont typeface="Wingdings" pitchFamily="2" charset="2"/>
              <a:buChar char="Ø"/>
              <a:defRPr/>
            </a:pPr>
            <a:r>
              <a:rPr lang="en-US" dirty="0" smtClean="0"/>
              <a:t>Fixed rear stabilizer and movable rear rudder</a:t>
            </a:r>
          </a:p>
          <a:p>
            <a:pPr lvl="2" eaLnBrk="1" hangingPunct="1">
              <a:lnSpc>
                <a:spcPct val="90000"/>
              </a:lnSpc>
              <a:buFont typeface="Wingdings" pitchFamily="2" charset="2"/>
              <a:buChar char="Ø"/>
              <a:defRPr/>
            </a:pPr>
            <a:r>
              <a:rPr lang="en-US" dirty="0" smtClean="0"/>
              <a:t>No wing warping or ailerons</a:t>
            </a:r>
          </a:p>
          <a:p>
            <a:pPr lvl="2" eaLnBrk="1" hangingPunct="1">
              <a:lnSpc>
                <a:spcPct val="90000"/>
              </a:lnSpc>
              <a:buFont typeface="Wingdings" pitchFamily="2" charset="2"/>
              <a:buChar char="Ø"/>
              <a:defRPr/>
            </a:pPr>
            <a:r>
              <a:rPr lang="en-US" dirty="0" smtClean="0"/>
              <a:t>Ice skids</a:t>
            </a:r>
          </a:p>
          <a:p>
            <a:pPr lvl="1" eaLnBrk="1" hangingPunct="1">
              <a:lnSpc>
                <a:spcPct val="90000"/>
              </a:lnSpc>
              <a:buFont typeface="Wingdings" pitchFamily="2" charset="2"/>
              <a:buChar char="Ø"/>
              <a:defRPr/>
            </a:pPr>
            <a:r>
              <a:rPr lang="en-US" dirty="0" smtClean="0"/>
              <a:t>Thomas Baldwin flew twice</a:t>
            </a:r>
          </a:p>
          <a:p>
            <a:pPr lvl="2" eaLnBrk="1" hangingPunct="1">
              <a:lnSpc>
                <a:spcPct val="90000"/>
              </a:lnSpc>
              <a:buFont typeface="Wingdings" pitchFamily="2" charset="2"/>
              <a:buChar char="Ø"/>
              <a:defRPr/>
            </a:pPr>
            <a:r>
              <a:rPr lang="en-US" dirty="0" smtClean="0"/>
              <a:t>Crash landed both times</a:t>
            </a:r>
          </a:p>
          <a:p>
            <a:pPr lvl="1" eaLnBrk="1" hangingPunct="1">
              <a:lnSpc>
                <a:spcPct val="90000"/>
              </a:lnSpc>
              <a:buFont typeface="Wingdings" pitchFamily="2" charset="2"/>
              <a:buChar char="Ø"/>
              <a:defRPr/>
            </a:pPr>
            <a:endParaRPr lang="en-US" dirty="0" smtClean="0"/>
          </a:p>
          <a:p>
            <a:pPr lvl="1" eaLnBrk="1" hangingPunct="1">
              <a:lnSpc>
                <a:spcPct val="90000"/>
              </a:lnSpc>
              <a:buFont typeface="Wingdings" pitchFamily="2" charset="2"/>
              <a:buChar char="Ø"/>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arn(inVertic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arn(inVertic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arn(inVertical)">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arn(inVertical)">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arn(inVertical)">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barn(inVertical)">
                                      <p:cBhvr>
                                        <p:cTn id="37" dur="500"/>
                                        <p:tgtEl>
                                          <p:spTgt spid="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barn(inVertical)">
                                      <p:cBhvr>
                                        <p:cTn id="42" dur="500"/>
                                        <p:tgtEl>
                                          <p:spTgt spid="8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barn(inVertical)">
                                      <p:cBhvr>
                                        <p:cTn id="47"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Aerial Experiment Association</a:t>
            </a:r>
          </a:p>
        </p:txBody>
      </p:sp>
      <p:sp>
        <p:nvSpPr>
          <p:cNvPr id="8195" name="Rectangle 3"/>
          <p:cNvSpPr>
            <a:spLocks noGrp="1" noRot="1" noChangeArrowheads="1"/>
          </p:cNvSpPr>
          <p:nvPr>
            <p:ph type="body" idx="1"/>
          </p:nvPr>
        </p:nvSpPr>
        <p:spPr>
          <a:xfrm>
            <a:off x="301625" y="1219200"/>
            <a:ext cx="8540750" cy="5486400"/>
          </a:xfrm>
        </p:spPr>
        <p:txBody>
          <a:bodyPr/>
          <a:lstStyle/>
          <a:p>
            <a:pPr eaLnBrk="1" hangingPunct="1">
              <a:lnSpc>
                <a:spcPct val="90000"/>
              </a:lnSpc>
              <a:buFont typeface="Wingdings" pitchFamily="2" charset="2"/>
              <a:buChar char="Ø"/>
              <a:defRPr/>
            </a:pPr>
            <a:r>
              <a:rPr lang="en-US" dirty="0" smtClean="0"/>
              <a:t>#2 White Wing</a:t>
            </a:r>
          </a:p>
          <a:p>
            <a:pPr lvl="1" eaLnBrk="1" hangingPunct="1">
              <a:lnSpc>
                <a:spcPct val="90000"/>
              </a:lnSpc>
              <a:buFont typeface="Wingdings" pitchFamily="2" charset="2"/>
              <a:buChar char="Ø"/>
              <a:defRPr/>
            </a:pPr>
            <a:r>
              <a:rPr lang="en-US" dirty="0" smtClean="0"/>
              <a:t>Biplane</a:t>
            </a:r>
          </a:p>
          <a:p>
            <a:pPr lvl="1" eaLnBrk="1" hangingPunct="1">
              <a:lnSpc>
                <a:spcPct val="90000"/>
              </a:lnSpc>
              <a:buFont typeface="Wingdings" pitchFamily="2" charset="2"/>
              <a:buChar char="Ø"/>
              <a:defRPr/>
            </a:pPr>
            <a:r>
              <a:rPr lang="en-US" dirty="0" smtClean="0"/>
              <a:t>Tricycle landing gear</a:t>
            </a:r>
          </a:p>
          <a:p>
            <a:pPr lvl="1" eaLnBrk="1" hangingPunct="1">
              <a:lnSpc>
                <a:spcPct val="90000"/>
              </a:lnSpc>
              <a:buFont typeface="Wingdings" pitchFamily="2" charset="2"/>
              <a:buChar char="Ø"/>
              <a:defRPr/>
            </a:pPr>
            <a:r>
              <a:rPr lang="en-US" dirty="0" smtClean="0"/>
              <a:t>Ailerons</a:t>
            </a:r>
          </a:p>
          <a:p>
            <a:pPr lvl="2" eaLnBrk="1" hangingPunct="1">
              <a:lnSpc>
                <a:spcPct val="90000"/>
              </a:lnSpc>
              <a:buFont typeface="Wingdings" pitchFamily="2" charset="2"/>
              <a:buChar char="Ø"/>
              <a:defRPr/>
            </a:pPr>
            <a:r>
              <a:rPr lang="en-US" dirty="0" smtClean="0"/>
              <a:t>Movable control surfaces on four wingtips</a:t>
            </a:r>
          </a:p>
          <a:p>
            <a:pPr lvl="1" eaLnBrk="1" hangingPunct="1">
              <a:lnSpc>
                <a:spcPct val="90000"/>
              </a:lnSpc>
              <a:buFont typeface="Wingdings" pitchFamily="2" charset="2"/>
              <a:buChar char="Ø"/>
              <a:defRPr/>
            </a:pPr>
            <a:r>
              <a:rPr lang="en-US" dirty="0" smtClean="0"/>
              <a:t>Baldwin, Curtiss, McCurdy successful flights</a:t>
            </a:r>
          </a:p>
          <a:p>
            <a:pPr lvl="2" eaLnBrk="1" hangingPunct="1">
              <a:lnSpc>
                <a:spcPct val="90000"/>
              </a:lnSpc>
              <a:buFont typeface="Wingdings" pitchFamily="2" charset="2"/>
              <a:buChar char="Ø"/>
              <a:defRPr/>
            </a:pPr>
            <a:r>
              <a:rPr lang="en-US" dirty="0" smtClean="0"/>
              <a:t>McCurdy crashed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fade">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fade">
                                      <p:cBhvr>
                                        <p:cTn id="3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Aerial Experiment Association</a:t>
            </a:r>
          </a:p>
        </p:txBody>
      </p:sp>
      <p:sp>
        <p:nvSpPr>
          <p:cNvPr id="8195" name="Rectangle 3"/>
          <p:cNvSpPr>
            <a:spLocks noGrp="1" noRot="1" noChangeArrowheads="1"/>
          </p:cNvSpPr>
          <p:nvPr>
            <p:ph type="body" idx="1"/>
          </p:nvPr>
        </p:nvSpPr>
        <p:spPr>
          <a:xfrm>
            <a:off x="301625" y="1219200"/>
            <a:ext cx="8540750" cy="5486400"/>
          </a:xfrm>
          <a:ln>
            <a:solidFill>
              <a:schemeClr val="accent1"/>
            </a:solidFill>
          </a:ln>
        </p:spPr>
        <p:txBody>
          <a:bodyPr/>
          <a:lstStyle/>
          <a:p>
            <a:pPr eaLnBrk="1" hangingPunct="1">
              <a:lnSpc>
                <a:spcPct val="90000"/>
              </a:lnSpc>
              <a:buFont typeface="Wingdings" pitchFamily="2" charset="2"/>
              <a:buChar char="Ø"/>
              <a:defRPr/>
            </a:pPr>
            <a:r>
              <a:rPr lang="en-US" dirty="0" smtClean="0"/>
              <a:t>#3 June Bug/Loon</a:t>
            </a:r>
          </a:p>
          <a:p>
            <a:pPr lvl="1" eaLnBrk="1" hangingPunct="1">
              <a:lnSpc>
                <a:spcPct val="90000"/>
              </a:lnSpc>
              <a:buFont typeface="Wingdings" pitchFamily="2" charset="2"/>
              <a:buChar char="Ø"/>
              <a:defRPr/>
            </a:pPr>
            <a:r>
              <a:rPr lang="en-US" dirty="0" smtClean="0"/>
              <a:t>Improved on #1 and #2</a:t>
            </a:r>
          </a:p>
          <a:p>
            <a:pPr lvl="1" eaLnBrk="1" hangingPunct="1">
              <a:lnSpc>
                <a:spcPct val="90000"/>
              </a:lnSpc>
              <a:buFont typeface="Wingdings" pitchFamily="2" charset="2"/>
              <a:buChar char="Ø"/>
              <a:defRPr/>
            </a:pPr>
            <a:r>
              <a:rPr lang="en-US" dirty="0" smtClean="0"/>
              <a:t>Numerous flights</a:t>
            </a:r>
          </a:p>
          <a:p>
            <a:pPr lvl="1" eaLnBrk="1" hangingPunct="1">
              <a:lnSpc>
                <a:spcPct val="90000"/>
              </a:lnSpc>
              <a:buFont typeface="Wingdings" pitchFamily="2" charset="2"/>
              <a:buChar char="Ø"/>
              <a:defRPr/>
            </a:pPr>
            <a:r>
              <a:rPr lang="en-US" dirty="0" smtClean="0"/>
              <a:t>Scientific American Trophy</a:t>
            </a:r>
          </a:p>
          <a:p>
            <a:pPr lvl="2" eaLnBrk="1" hangingPunct="1">
              <a:lnSpc>
                <a:spcPct val="90000"/>
              </a:lnSpc>
              <a:buFont typeface="Wingdings" pitchFamily="2" charset="2"/>
              <a:buChar char="Ø"/>
              <a:defRPr/>
            </a:pPr>
            <a:r>
              <a:rPr lang="en-US" dirty="0" smtClean="0"/>
              <a:t>Won by Curtiss</a:t>
            </a:r>
          </a:p>
          <a:p>
            <a:pPr lvl="2" eaLnBrk="1" hangingPunct="1">
              <a:lnSpc>
                <a:spcPct val="90000"/>
              </a:lnSpc>
              <a:buFont typeface="Wingdings" pitchFamily="2" charset="2"/>
              <a:buChar char="Ø"/>
              <a:defRPr/>
            </a:pPr>
            <a:r>
              <a:rPr lang="en-US" dirty="0" smtClean="0"/>
              <a:t>Fly one kilometer in a straight line</a:t>
            </a:r>
          </a:p>
          <a:p>
            <a:pPr lvl="1" eaLnBrk="1" hangingPunct="1">
              <a:lnSpc>
                <a:spcPct val="90000"/>
              </a:lnSpc>
              <a:buFont typeface="Wingdings" pitchFamily="2" charset="2"/>
              <a:buChar char="Ø"/>
              <a:defRPr/>
            </a:pPr>
            <a:r>
              <a:rPr lang="en-US" dirty="0" smtClean="0"/>
              <a:t>Loon</a:t>
            </a:r>
            <a:endParaRPr lang="en-US" dirty="0"/>
          </a:p>
          <a:p>
            <a:pPr lvl="2" eaLnBrk="1" hangingPunct="1">
              <a:lnSpc>
                <a:spcPct val="90000"/>
              </a:lnSpc>
              <a:buFont typeface="Wingdings" pitchFamily="2" charset="2"/>
              <a:buChar char="Ø"/>
              <a:defRPr/>
            </a:pPr>
            <a:r>
              <a:rPr lang="en-US" dirty="0" smtClean="0"/>
              <a:t>Equipped with pontoons</a:t>
            </a:r>
          </a:p>
          <a:p>
            <a:pPr lvl="2" eaLnBrk="1" hangingPunct="1">
              <a:lnSpc>
                <a:spcPct val="90000"/>
              </a:lnSpc>
              <a:buFont typeface="Wingdings" pitchFamily="2" charset="2"/>
              <a:buChar char="Ø"/>
              <a:defRPr/>
            </a:pPr>
            <a:r>
              <a:rPr lang="en-US" dirty="0" smtClean="0"/>
              <a:t>Sank during taxi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arn(inVertic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arn(inVertic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arn(inVertical)">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arn(inVertical)">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arn(inVertical)">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barn(inVertical)">
                                      <p:cBhvr>
                                        <p:cTn id="37" dur="500"/>
                                        <p:tgtEl>
                                          <p:spTgt spid="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barn(inVertical)">
                                      <p:cBhvr>
                                        <p:cTn id="42" dur="500"/>
                                        <p:tgtEl>
                                          <p:spTgt spid="8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barn(inVertical)">
                                      <p:cBhvr>
                                        <p:cTn id="47"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1625" y="228600"/>
            <a:ext cx="8510588" cy="914400"/>
          </a:xfrm>
        </p:spPr>
        <p:txBody>
          <a:bodyPr/>
          <a:lstStyle/>
          <a:p>
            <a:pPr eaLnBrk="1" hangingPunct="1">
              <a:defRPr/>
            </a:pPr>
            <a:r>
              <a:rPr lang="en-US" dirty="0" smtClean="0"/>
              <a:t>Aerial Experiment Association</a:t>
            </a:r>
          </a:p>
        </p:txBody>
      </p:sp>
      <p:sp>
        <p:nvSpPr>
          <p:cNvPr id="8195" name="Rectangle 3"/>
          <p:cNvSpPr>
            <a:spLocks noGrp="1" noRot="1" noChangeArrowheads="1"/>
          </p:cNvSpPr>
          <p:nvPr>
            <p:ph type="body" idx="1"/>
          </p:nvPr>
        </p:nvSpPr>
        <p:spPr>
          <a:xfrm>
            <a:off x="301625" y="1219200"/>
            <a:ext cx="8540750" cy="5486400"/>
          </a:xfrm>
          <a:ln>
            <a:solidFill>
              <a:schemeClr val="accent1"/>
            </a:solidFill>
          </a:ln>
        </p:spPr>
        <p:txBody>
          <a:bodyPr/>
          <a:lstStyle/>
          <a:p>
            <a:pPr eaLnBrk="1" hangingPunct="1">
              <a:lnSpc>
                <a:spcPct val="90000"/>
              </a:lnSpc>
              <a:buFont typeface="Wingdings" pitchFamily="2" charset="2"/>
              <a:buChar char="Ø"/>
              <a:defRPr/>
            </a:pPr>
            <a:r>
              <a:rPr lang="en-US" dirty="0" smtClean="0"/>
              <a:t>#4 Silver Dart</a:t>
            </a:r>
          </a:p>
          <a:p>
            <a:pPr lvl="1" eaLnBrk="1" hangingPunct="1">
              <a:lnSpc>
                <a:spcPct val="90000"/>
              </a:lnSpc>
              <a:buFont typeface="Wingdings" pitchFamily="2" charset="2"/>
              <a:buChar char="Ø"/>
              <a:defRPr/>
            </a:pPr>
            <a:r>
              <a:rPr lang="en-US" dirty="0" smtClean="0"/>
              <a:t>50 HP water-cooled engine</a:t>
            </a:r>
          </a:p>
          <a:p>
            <a:pPr lvl="1" eaLnBrk="1" hangingPunct="1">
              <a:lnSpc>
                <a:spcPct val="90000"/>
              </a:lnSpc>
              <a:buFont typeface="Wingdings" pitchFamily="2" charset="2"/>
              <a:buChar char="Ø"/>
              <a:defRPr/>
            </a:pPr>
            <a:r>
              <a:rPr lang="en-US" dirty="0" smtClean="0"/>
              <a:t>First flight in Canada</a:t>
            </a:r>
          </a:p>
          <a:p>
            <a:pPr lvl="2" eaLnBrk="1" hangingPunct="1">
              <a:lnSpc>
                <a:spcPct val="90000"/>
              </a:lnSpc>
              <a:buFont typeface="Wingdings" pitchFamily="2" charset="2"/>
              <a:buChar char="Ø"/>
              <a:defRPr/>
            </a:pPr>
            <a:r>
              <a:rPr lang="en-US" dirty="0" smtClean="0"/>
              <a:t>McCurdy flew</a:t>
            </a:r>
          </a:p>
          <a:p>
            <a:pPr eaLnBrk="1" hangingPunct="1">
              <a:lnSpc>
                <a:spcPct val="90000"/>
              </a:lnSpc>
              <a:buFont typeface="Wingdings" pitchFamily="2" charset="2"/>
              <a:buChar char="Ø"/>
              <a:defRPr/>
            </a:pPr>
            <a:r>
              <a:rPr lang="en-US" dirty="0" smtClean="0"/>
              <a:t>AEA disbanded in 1909</a:t>
            </a:r>
          </a:p>
          <a:p>
            <a:pPr lvl="1" eaLnBrk="1" hangingPunct="1">
              <a:lnSpc>
                <a:spcPct val="90000"/>
              </a:lnSpc>
              <a:buFont typeface="Wingdings" pitchFamily="2" charset="2"/>
              <a:buChar char="Ø"/>
              <a:defRPr/>
            </a:pPr>
            <a:r>
              <a:rPr lang="en-US" dirty="0" smtClean="0"/>
              <a:t>Completed agenda</a:t>
            </a:r>
          </a:p>
          <a:p>
            <a:pPr lvl="1" eaLnBrk="1" hangingPunct="1">
              <a:lnSpc>
                <a:spcPct val="90000"/>
              </a:lnSpc>
              <a:buFont typeface="Wingdings" pitchFamily="2" charset="2"/>
              <a:buChar char="Ø"/>
              <a:defRPr/>
            </a:pPr>
            <a:r>
              <a:rPr lang="en-US" dirty="0" smtClean="0"/>
              <a:t>Applied for many patents</a:t>
            </a:r>
          </a:p>
          <a:p>
            <a:pPr eaLnBrk="1" hangingPunct="1">
              <a:lnSpc>
                <a:spcPct val="90000"/>
              </a:lnSpc>
              <a:buFont typeface="Wingdings" pitchFamily="2" charset="2"/>
              <a:buChar char="Ø"/>
              <a:defRPr/>
            </a:pPr>
            <a:r>
              <a:rPr lang="en-US" dirty="0" smtClean="0"/>
              <a:t>Legacy – Herring-Curtiss aircraft manufacturing company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fade">
                                      <p:cBhvr>
                                        <p:cTn id="26" dur="1000"/>
                                        <p:tgtEl>
                                          <p:spTgt spid="8195">
                                            <p:txEl>
                                              <p:pRg st="3" end="3"/>
                                            </p:txEl>
                                          </p:spTgt>
                                        </p:tgtEl>
                                      </p:cBhvr>
                                    </p:animEffect>
                                    <p:anim calcmode="lin" valueType="num">
                                      <p:cBhvr>
                                        <p:cTn id="27"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195">
                                            <p:txEl>
                                              <p:pRg st="4" end="4"/>
                                            </p:txEl>
                                          </p:spTgt>
                                        </p:tgtEl>
                                        <p:attrNameLst>
                                          <p:attrName>style.visibility</p:attrName>
                                        </p:attrNameLst>
                                      </p:cBhvr>
                                      <p:to>
                                        <p:strVal val="visible"/>
                                      </p:to>
                                    </p:set>
                                    <p:animEffect transition="in" filter="fade">
                                      <p:cBhvr>
                                        <p:cTn id="33" dur="1000"/>
                                        <p:tgtEl>
                                          <p:spTgt spid="8195">
                                            <p:txEl>
                                              <p:pRg st="4" end="4"/>
                                            </p:txEl>
                                          </p:spTgt>
                                        </p:tgtEl>
                                      </p:cBhvr>
                                    </p:animEffect>
                                    <p:anim calcmode="lin" valueType="num">
                                      <p:cBhvr>
                                        <p:cTn id="34"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195">
                                            <p:txEl>
                                              <p:pRg st="5" end="5"/>
                                            </p:txEl>
                                          </p:spTgt>
                                        </p:tgtEl>
                                        <p:attrNameLst>
                                          <p:attrName>style.visibility</p:attrName>
                                        </p:attrNameLst>
                                      </p:cBhvr>
                                      <p:to>
                                        <p:strVal val="visible"/>
                                      </p:to>
                                    </p:set>
                                    <p:animEffect transition="in" filter="fade">
                                      <p:cBhvr>
                                        <p:cTn id="40" dur="1000"/>
                                        <p:tgtEl>
                                          <p:spTgt spid="8195">
                                            <p:txEl>
                                              <p:pRg st="5" end="5"/>
                                            </p:txEl>
                                          </p:spTgt>
                                        </p:tgtEl>
                                      </p:cBhvr>
                                    </p:animEffect>
                                    <p:anim calcmode="lin" valueType="num">
                                      <p:cBhvr>
                                        <p:cTn id="41"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195">
                                            <p:txEl>
                                              <p:pRg st="6" end="6"/>
                                            </p:txEl>
                                          </p:spTgt>
                                        </p:tgtEl>
                                        <p:attrNameLst>
                                          <p:attrName>style.visibility</p:attrName>
                                        </p:attrNameLst>
                                      </p:cBhvr>
                                      <p:to>
                                        <p:strVal val="visible"/>
                                      </p:to>
                                    </p:set>
                                    <p:animEffect transition="in" filter="fade">
                                      <p:cBhvr>
                                        <p:cTn id="47" dur="1000"/>
                                        <p:tgtEl>
                                          <p:spTgt spid="8195">
                                            <p:txEl>
                                              <p:pRg st="6" end="6"/>
                                            </p:txEl>
                                          </p:spTgt>
                                        </p:tgtEl>
                                      </p:cBhvr>
                                    </p:animEffect>
                                    <p:anim calcmode="lin" valueType="num">
                                      <p:cBhvr>
                                        <p:cTn id="48"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195">
                                            <p:txEl>
                                              <p:pRg st="7" end="7"/>
                                            </p:txEl>
                                          </p:spTgt>
                                        </p:tgtEl>
                                        <p:attrNameLst>
                                          <p:attrName>style.visibility</p:attrName>
                                        </p:attrNameLst>
                                      </p:cBhvr>
                                      <p:to>
                                        <p:strVal val="visible"/>
                                      </p:to>
                                    </p:set>
                                    <p:animEffect transition="in" filter="fade">
                                      <p:cBhvr>
                                        <p:cTn id="54" dur="1000"/>
                                        <p:tgtEl>
                                          <p:spTgt spid="8195">
                                            <p:txEl>
                                              <p:pRg st="7" end="7"/>
                                            </p:txEl>
                                          </p:spTgt>
                                        </p:tgtEl>
                                      </p:cBhvr>
                                    </p:animEffect>
                                    <p:anim calcmode="lin" valueType="num">
                                      <p:cBhvr>
                                        <p:cTn id="55"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smtClean="0"/>
              <a:t>Glen Curtiss</a:t>
            </a:r>
          </a:p>
        </p:txBody>
      </p:sp>
      <p:sp>
        <p:nvSpPr>
          <p:cNvPr id="9219" name="Rectangle 3"/>
          <p:cNvSpPr>
            <a:spLocks noGrp="1" noRot="1" noChangeArrowheads="1"/>
          </p:cNvSpPr>
          <p:nvPr>
            <p:ph type="body" idx="1"/>
          </p:nvPr>
        </p:nvSpPr>
        <p:spPr/>
        <p:txBody>
          <a:bodyPr/>
          <a:lstStyle/>
          <a:p>
            <a:pPr eaLnBrk="1" hangingPunct="1">
              <a:defRPr/>
            </a:pPr>
            <a:endParaRPr lang="en-US" smtClean="0"/>
          </a:p>
        </p:txBody>
      </p:sp>
      <p:pic>
        <p:nvPicPr>
          <p:cNvPr id="36868" name="Picture 4" descr="curt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5715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250px-Curtiss_Fr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752600"/>
            <a:ext cx="21002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p:cNvSpPr txBox="1">
            <a:spLocks noChangeArrowheads="1"/>
          </p:cNvSpPr>
          <p:nvPr/>
        </p:nvSpPr>
        <p:spPr bwMode="auto">
          <a:xfrm>
            <a:off x="6096000" y="5334000"/>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Glenn H. Curtiss at the </a:t>
            </a:r>
            <a:r>
              <a:rPr lang="en-US" i="1"/>
              <a:t>Grande Semaine d'Aviation</a:t>
            </a:r>
            <a:r>
              <a:rPr lang="en-US"/>
              <a:t> in France in 1909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301625" y="228600"/>
            <a:ext cx="8510588" cy="990600"/>
          </a:xfrm>
        </p:spPr>
        <p:txBody>
          <a:bodyPr/>
          <a:lstStyle/>
          <a:p>
            <a:pPr>
              <a:defRPr/>
            </a:pPr>
            <a:r>
              <a:rPr lang="en-US" dirty="0" smtClean="0"/>
              <a:t>Glen Curtiss</a:t>
            </a:r>
          </a:p>
        </p:txBody>
      </p:sp>
      <p:sp>
        <p:nvSpPr>
          <p:cNvPr id="35843" name="Rectangle 3"/>
          <p:cNvSpPr>
            <a:spLocks noGrp="1" noRot="1" noChangeArrowheads="1"/>
          </p:cNvSpPr>
          <p:nvPr>
            <p:ph type="body" idx="1"/>
          </p:nvPr>
        </p:nvSpPr>
        <p:spPr>
          <a:xfrm>
            <a:off x="301625" y="1143000"/>
            <a:ext cx="8540750" cy="55626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Char char="Ø"/>
            </a:pPr>
            <a:r>
              <a:rPr lang="en-US" dirty="0" smtClean="0">
                <a:effectLst/>
              </a:rPr>
              <a:t>Manufactured motorcycles and bicycles</a:t>
            </a:r>
          </a:p>
          <a:p>
            <a:pPr>
              <a:lnSpc>
                <a:spcPct val="90000"/>
              </a:lnSpc>
              <a:buFont typeface="Wingdings" pitchFamily="2" charset="2"/>
              <a:buChar char="Ø"/>
            </a:pPr>
            <a:r>
              <a:rPr lang="en-US" dirty="0" smtClean="0">
                <a:effectLst/>
              </a:rPr>
              <a:t>Built motor for Baldwin dirigibles</a:t>
            </a:r>
          </a:p>
          <a:p>
            <a:pPr>
              <a:lnSpc>
                <a:spcPct val="90000"/>
              </a:lnSpc>
              <a:buFont typeface="Wingdings" pitchFamily="2" charset="2"/>
              <a:buChar char="Ø"/>
            </a:pPr>
            <a:r>
              <a:rPr lang="en-US" dirty="0" smtClean="0">
                <a:effectLst/>
              </a:rPr>
              <a:t>Joined AEA</a:t>
            </a:r>
          </a:p>
          <a:p>
            <a:pPr lvl="1">
              <a:lnSpc>
                <a:spcPct val="90000"/>
              </a:lnSpc>
              <a:buFont typeface="Wingdings" pitchFamily="2" charset="2"/>
              <a:buChar char="Ø"/>
            </a:pPr>
            <a:r>
              <a:rPr lang="en-US" dirty="0" smtClean="0">
                <a:effectLst/>
              </a:rPr>
              <a:t>Scientific knowledge/practical experience</a:t>
            </a:r>
          </a:p>
          <a:p>
            <a:pPr>
              <a:lnSpc>
                <a:spcPct val="90000"/>
              </a:lnSpc>
              <a:buFont typeface="Wingdings" pitchFamily="2" charset="2"/>
              <a:buChar char="Ø"/>
            </a:pPr>
            <a:r>
              <a:rPr lang="en-US" dirty="0" smtClean="0">
                <a:effectLst/>
              </a:rPr>
              <a:t>First aircraft manufacturing company</a:t>
            </a:r>
          </a:p>
          <a:p>
            <a:pPr>
              <a:lnSpc>
                <a:spcPct val="90000"/>
              </a:lnSpc>
              <a:buFont typeface="Wingdings" pitchFamily="2" charset="2"/>
              <a:buChar char="Ø"/>
            </a:pPr>
            <a:r>
              <a:rPr lang="en-US" dirty="0" smtClean="0">
                <a:effectLst/>
              </a:rPr>
              <a:t>Pusher bi-planes</a:t>
            </a:r>
          </a:p>
          <a:p>
            <a:pPr lvl="1">
              <a:lnSpc>
                <a:spcPct val="90000"/>
              </a:lnSpc>
              <a:buFont typeface="Wingdings" pitchFamily="2" charset="2"/>
              <a:buChar char="Ø"/>
            </a:pPr>
            <a:r>
              <a:rPr lang="en-US" dirty="0" smtClean="0">
                <a:effectLst/>
              </a:rPr>
              <a:t>Used ailerons – patent dispute with Wright Bros.</a:t>
            </a:r>
          </a:p>
          <a:p>
            <a:pPr lvl="1">
              <a:lnSpc>
                <a:spcPct val="90000"/>
              </a:lnSpc>
              <a:buFont typeface="Wingdings" pitchFamily="2" charset="2"/>
              <a:buChar char="Ø"/>
            </a:pPr>
            <a:r>
              <a:rPr lang="en-US" dirty="0" smtClean="0">
                <a:effectLst/>
              </a:rPr>
              <a:t>Designed aircraft for US Navy</a:t>
            </a:r>
          </a:p>
          <a:p>
            <a:pPr lvl="1">
              <a:lnSpc>
                <a:spcPct val="90000"/>
              </a:lnSpc>
              <a:buFont typeface="Wingdings" pitchFamily="2" charset="2"/>
              <a:buChar char="Ø"/>
            </a:pPr>
            <a:r>
              <a:rPr lang="en-US" dirty="0" smtClean="0">
                <a:effectLst/>
              </a:rPr>
              <a:t>Take off from and land on ships</a:t>
            </a:r>
          </a:p>
          <a:p>
            <a:pPr lvl="1">
              <a:lnSpc>
                <a:spcPct val="90000"/>
              </a:lnSpc>
              <a:buFont typeface="Wingdings" pitchFamily="2" charset="2"/>
              <a:buChar char="Ø"/>
            </a:pPr>
            <a:r>
              <a:rPr lang="en-US" dirty="0" smtClean="0">
                <a:effectLst/>
              </a:rPr>
              <a:t>Flying boats in 1912</a:t>
            </a:r>
          </a:p>
          <a:p>
            <a:pPr>
              <a:lnSpc>
                <a:spcPct val="90000"/>
              </a:lnSpc>
              <a:buFont typeface="Wingdings" pitchFamily="2" charset="2"/>
              <a:buChar char="Ø"/>
            </a:pPr>
            <a:r>
              <a:rPr lang="en-US" dirty="0" smtClean="0">
                <a:effectLst/>
              </a:rPr>
              <a:t>Second only to Wright Bros. in influence</a:t>
            </a:r>
          </a:p>
          <a:p>
            <a:pPr>
              <a:lnSpc>
                <a:spcPct val="90000"/>
              </a:lnSpc>
            </a:pPr>
            <a:endParaRPr lang="en-US"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fade">
                                      <p:cBhvr>
                                        <p:cTn id="32" dur="500"/>
                                        <p:tgtEl>
                                          <p:spTgt spid="35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fade">
                                      <p:cBhvr>
                                        <p:cTn id="37" dur="500"/>
                                        <p:tgtEl>
                                          <p:spTgt spid="358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fade">
                                      <p:cBhvr>
                                        <p:cTn id="42" dur="500"/>
                                        <p:tgtEl>
                                          <p:spTgt spid="358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5843">
                                            <p:txEl>
                                              <p:pRg st="8" end="8"/>
                                            </p:txEl>
                                          </p:spTgt>
                                        </p:tgtEl>
                                        <p:attrNameLst>
                                          <p:attrName>style.visibility</p:attrName>
                                        </p:attrNameLst>
                                      </p:cBhvr>
                                      <p:to>
                                        <p:strVal val="visible"/>
                                      </p:to>
                                    </p:set>
                                    <p:animEffect transition="in" filter="fade">
                                      <p:cBhvr>
                                        <p:cTn id="47" dur="500"/>
                                        <p:tgtEl>
                                          <p:spTgt spid="358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5843">
                                            <p:txEl>
                                              <p:pRg st="9" end="9"/>
                                            </p:txEl>
                                          </p:spTgt>
                                        </p:tgtEl>
                                        <p:attrNameLst>
                                          <p:attrName>style.visibility</p:attrName>
                                        </p:attrNameLst>
                                      </p:cBhvr>
                                      <p:to>
                                        <p:strVal val="visible"/>
                                      </p:to>
                                    </p:set>
                                    <p:animEffect transition="in" filter="fade">
                                      <p:cBhvr>
                                        <p:cTn id="52" dur="500"/>
                                        <p:tgtEl>
                                          <p:spTgt spid="3584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5843">
                                            <p:txEl>
                                              <p:pRg st="10" end="10"/>
                                            </p:txEl>
                                          </p:spTgt>
                                        </p:tgtEl>
                                        <p:attrNameLst>
                                          <p:attrName>style.visibility</p:attrName>
                                        </p:attrNameLst>
                                      </p:cBhvr>
                                      <p:to>
                                        <p:strVal val="visible"/>
                                      </p:to>
                                    </p:set>
                                    <p:animEffect transition="in" filter="fade">
                                      <p:cBhvr>
                                        <p:cTn id="57" dur="500"/>
                                        <p:tgtEl>
                                          <p:spTgt spid="358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smtClean="0"/>
              <a:t>Pusher Airplanes</a:t>
            </a:r>
          </a:p>
        </p:txBody>
      </p:sp>
      <p:sp>
        <p:nvSpPr>
          <p:cNvPr id="35843" name="Rectangle 3"/>
          <p:cNvSpPr>
            <a:spLocks noGrp="1" noRot="1" noChangeArrowheads="1"/>
          </p:cNvSpPr>
          <p:nvPr>
            <p:ph type="body" idx="1"/>
          </p:nvPr>
        </p:nvSpPr>
        <p:spPr>
          <a:xfrm>
            <a:off x="301625" y="1676400"/>
            <a:ext cx="8540750" cy="4800600"/>
          </a:xfrm>
        </p:spPr>
        <p:txBody>
          <a:bodyPr/>
          <a:lstStyle/>
          <a:p>
            <a:pPr eaLnBrk="1" hangingPunct="1">
              <a:defRPr/>
            </a:pPr>
            <a:endParaRPr lang="en-US" smtClean="0"/>
          </a:p>
        </p:txBody>
      </p:sp>
      <p:pic>
        <p:nvPicPr>
          <p:cNvPr id="38916" name="Picture 4" descr="180px-Royal_Aircraft_Factory_FE2b_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419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228600" y="4648200"/>
            <a:ext cx="495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t>A British WWI-era </a:t>
            </a:r>
            <a:r>
              <a:rPr lang="en-US" sz="3200">
                <a:hlinkClick r:id="rId4" tooltip="Royal Aircraft Factory F.E.2"/>
              </a:rPr>
              <a:t>F.E.2b</a:t>
            </a:r>
            <a:r>
              <a:rPr lang="en-US" sz="3200"/>
              <a:t> pusher. The propeller is just behind the wing </a:t>
            </a:r>
          </a:p>
        </p:txBody>
      </p:sp>
      <p:pic>
        <p:nvPicPr>
          <p:cNvPr id="38918" name="Picture 6" descr="180px-Rutan_long-EZ_g-wily_a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4478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p:cNvSpPr txBox="1">
            <a:spLocks noChangeArrowheads="1"/>
          </p:cNvSpPr>
          <p:nvPr/>
        </p:nvSpPr>
        <p:spPr bwMode="auto">
          <a:xfrm>
            <a:off x="5410200" y="3962400"/>
            <a:ext cx="3124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t>The pusher configuration on a Rutan Long-EZ home-built aircraft</a:t>
            </a:r>
            <a:r>
              <a:rPr lang="en-US"/>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1625" y="228600"/>
            <a:ext cx="8510588" cy="990600"/>
          </a:xfrm>
        </p:spPr>
        <p:txBody>
          <a:bodyPr/>
          <a:lstStyle/>
          <a:p>
            <a:pPr eaLnBrk="1" hangingPunct="1">
              <a:defRPr/>
            </a:pPr>
            <a:r>
              <a:rPr lang="en-US" dirty="0" smtClean="0"/>
              <a:t>Curtiss Airplanes</a:t>
            </a:r>
          </a:p>
        </p:txBody>
      </p:sp>
      <p:sp>
        <p:nvSpPr>
          <p:cNvPr id="39939" name="Rectangle 3"/>
          <p:cNvSpPr>
            <a:spLocks noGrp="1" noRot="1" noChangeArrowheads="1"/>
          </p:cNvSpPr>
          <p:nvPr>
            <p:ph type="body" idx="1"/>
          </p:nvPr>
        </p:nvSpPr>
        <p:spPr>
          <a:xfrm>
            <a:off x="301625" y="1219200"/>
            <a:ext cx="8540750" cy="5486400"/>
          </a:xfrm>
        </p:spPr>
        <p:txBody>
          <a:bodyPr/>
          <a:lstStyle/>
          <a:p>
            <a:pPr eaLnBrk="1" hangingPunct="1">
              <a:defRPr/>
            </a:pPr>
            <a:endParaRPr lang="en-US" dirty="0" smtClean="0"/>
          </a:p>
        </p:txBody>
      </p:sp>
      <p:pic>
        <p:nvPicPr>
          <p:cNvPr id="39940" name="Picture 5" descr="300px-Curtiss_NC-1_3_October_1918-_initial_three_engine_configu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989013"/>
            <a:ext cx="64770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6"/>
          <p:cNvSpPr txBox="1">
            <a:spLocks noChangeArrowheads="1"/>
          </p:cNvSpPr>
          <p:nvPr/>
        </p:nvSpPr>
        <p:spPr bwMode="auto">
          <a:xfrm>
            <a:off x="630238" y="59436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hlinkClick r:id="rId4" tooltip="Enlarge"/>
              </a:rPr>
              <a:t> </a:t>
            </a:r>
            <a:endParaRPr lang="en-US"/>
          </a:p>
          <a:p>
            <a:r>
              <a:rPr lang="en-US"/>
              <a:t>"NC-1" after completion, in 3 engine configuration, 3 October, 1918.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01625" y="228600"/>
            <a:ext cx="8510588" cy="990600"/>
          </a:xfrm>
        </p:spPr>
        <p:txBody>
          <a:bodyPr/>
          <a:lstStyle/>
          <a:p>
            <a:pPr eaLnBrk="1" hangingPunct="1">
              <a:defRPr/>
            </a:pPr>
            <a:r>
              <a:rPr lang="en-US" smtClean="0"/>
              <a:t>Curtiss Flight School</a:t>
            </a:r>
          </a:p>
        </p:txBody>
      </p:sp>
      <p:sp>
        <p:nvSpPr>
          <p:cNvPr id="11267" name="Rectangle 3"/>
          <p:cNvSpPr>
            <a:spLocks noGrp="1" noRot="1" noChangeArrowheads="1"/>
          </p:cNvSpPr>
          <p:nvPr>
            <p:ph type="body" idx="1"/>
          </p:nvPr>
        </p:nvSpPr>
        <p:spPr/>
        <p:txBody>
          <a:bodyPr/>
          <a:lstStyle/>
          <a:p>
            <a:pPr eaLnBrk="1" hangingPunct="1">
              <a:defRPr/>
            </a:pPr>
            <a:endParaRPr lang="en-US" smtClean="0"/>
          </a:p>
        </p:txBody>
      </p:sp>
      <p:pic>
        <p:nvPicPr>
          <p:cNvPr id="40964" name="Picture 4" descr="CurtSc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620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flight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00400"/>
            <a:ext cx="46482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z="4000" b="1" smtClean="0"/>
              <a:t>Chanute-Herring </a:t>
            </a:r>
            <a:br>
              <a:rPr lang="en-US" sz="4000" b="1" smtClean="0"/>
            </a:br>
            <a:r>
              <a:rPr lang="en-US" sz="4000" b="1" smtClean="0"/>
              <a:t>Two Surfaced Glider</a:t>
            </a:r>
          </a:p>
        </p:txBody>
      </p:sp>
      <p:sp>
        <p:nvSpPr>
          <p:cNvPr id="20483" name="Rectangle 3"/>
          <p:cNvSpPr>
            <a:spLocks noGrp="1" noRot="1" noChangeArrowheads="1"/>
          </p:cNvSpPr>
          <p:nvPr>
            <p:ph type="body" idx="1"/>
          </p:nvPr>
        </p:nvSpPr>
        <p:spPr/>
        <p:txBody>
          <a:bodyPr/>
          <a:lstStyle/>
          <a:p>
            <a:pPr eaLnBrk="1" hangingPunct="1">
              <a:defRPr/>
            </a:pPr>
            <a:endParaRPr lang="en-US" smtClean="0"/>
          </a:p>
        </p:txBody>
      </p:sp>
      <p:pic>
        <p:nvPicPr>
          <p:cNvPr id="5124" name="Picture 4" descr="fly_n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85913"/>
            <a:ext cx="74676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n-US" smtClean="0"/>
              <a:t>Naval Flight Training</a:t>
            </a:r>
          </a:p>
        </p:txBody>
      </p:sp>
      <p:pic>
        <p:nvPicPr>
          <p:cNvPr id="41987" name="Picture 4" descr="250px-Ely-takeoff"/>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28800" y="1371600"/>
            <a:ext cx="4772025" cy="3835400"/>
          </a:xfrm>
          <a:noFill/>
          <a:extLst>
            <a:ext uri="{909E8E84-426E-40DD-AFC4-6F175D3DCCD1}">
              <a14:hiddenFill xmlns:a14="http://schemas.microsoft.com/office/drawing/2010/main">
                <a:solidFill>
                  <a:srgbClr val="FFFFFF"/>
                </a:solidFill>
              </a14:hiddenFill>
            </a:ext>
          </a:extLst>
        </p:spPr>
      </p:pic>
      <p:sp>
        <p:nvSpPr>
          <p:cNvPr id="41988" name="Text Box 5"/>
          <p:cNvSpPr txBox="1">
            <a:spLocks noChangeArrowheads="1"/>
          </p:cNvSpPr>
          <p:nvPr/>
        </p:nvSpPr>
        <p:spPr bwMode="auto">
          <a:xfrm>
            <a:off x="1600200" y="5486400"/>
            <a:ext cx="502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Ely takes off from the USS </a:t>
            </a:r>
            <a:r>
              <a:rPr lang="en-US" i="1"/>
              <a:t>Birmingham</a:t>
            </a:r>
            <a:r>
              <a:rPr lang="en-US"/>
              <a:t>, Hampton Roads, Virginia, November 14, 1910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914400"/>
          </a:xfrm>
        </p:spPr>
        <p:txBody>
          <a:bodyPr/>
          <a:lstStyle/>
          <a:p>
            <a:pPr eaLnBrk="1" hangingPunct="1">
              <a:defRPr/>
            </a:pPr>
            <a:r>
              <a:rPr lang="en-US" sz="4000" dirty="0" smtClean="0"/>
              <a:t>Exhibition/Stunt Flying</a:t>
            </a:r>
          </a:p>
        </p:txBody>
      </p:sp>
      <p:sp>
        <p:nvSpPr>
          <p:cNvPr id="13315" name="Rectangle 3"/>
          <p:cNvSpPr>
            <a:spLocks noGrp="1" noRot="1" noChangeArrowheads="1"/>
          </p:cNvSpPr>
          <p:nvPr>
            <p:ph type="body" idx="1"/>
          </p:nvPr>
        </p:nvSpPr>
        <p:spPr>
          <a:xfrm>
            <a:off x="301625" y="1219200"/>
            <a:ext cx="8540750" cy="5334000"/>
          </a:xfrm>
        </p:spPr>
        <p:txBody>
          <a:bodyPr/>
          <a:lstStyle/>
          <a:p>
            <a:pPr eaLnBrk="1" hangingPunct="1">
              <a:buFont typeface="Wingdings" pitchFamily="2" charset="2"/>
              <a:buChar char="Ø"/>
              <a:defRPr/>
            </a:pPr>
            <a:r>
              <a:rPr lang="en-US" dirty="0" smtClean="0"/>
              <a:t>Crowds came to airplane flights</a:t>
            </a:r>
          </a:p>
          <a:p>
            <a:pPr lvl="1" eaLnBrk="1" hangingPunct="1">
              <a:buFont typeface="Wingdings" pitchFamily="2" charset="2"/>
              <a:buChar char="Ø"/>
              <a:defRPr/>
            </a:pPr>
            <a:r>
              <a:rPr lang="en-US" dirty="0" smtClean="0"/>
              <a:t>Speed races</a:t>
            </a:r>
          </a:p>
          <a:p>
            <a:pPr lvl="1" eaLnBrk="1" hangingPunct="1">
              <a:buFont typeface="Wingdings" pitchFamily="2" charset="2"/>
              <a:buChar char="Ø"/>
              <a:defRPr/>
            </a:pPr>
            <a:r>
              <a:rPr lang="en-US" dirty="0" smtClean="0"/>
              <a:t>Exhibitions</a:t>
            </a:r>
          </a:p>
          <a:p>
            <a:pPr lvl="1" eaLnBrk="1" hangingPunct="1">
              <a:buFont typeface="Wingdings" pitchFamily="2" charset="2"/>
              <a:buChar char="Ø"/>
              <a:defRPr/>
            </a:pPr>
            <a:r>
              <a:rPr lang="en-US" dirty="0" smtClean="0"/>
              <a:t>Crashes</a:t>
            </a:r>
          </a:p>
          <a:p>
            <a:pPr eaLnBrk="1" hangingPunct="1">
              <a:buFont typeface="Wingdings" pitchFamily="2" charset="2"/>
              <a:buChar char="Ø"/>
              <a:defRPr/>
            </a:pPr>
            <a:r>
              <a:rPr lang="en-US" dirty="0" smtClean="0"/>
              <a:t>First exhibition flyers?</a:t>
            </a:r>
          </a:p>
          <a:p>
            <a:pPr lvl="1" eaLnBrk="1" hangingPunct="1">
              <a:buFont typeface="Wingdings" pitchFamily="2" charset="2"/>
              <a:buChar char="Ø"/>
              <a:defRPr/>
            </a:pPr>
            <a:r>
              <a:rPr lang="en-US" dirty="0" smtClean="0"/>
              <a:t>Wright Bros.</a:t>
            </a:r>
          </a:p>
          <a:p>
            <a:pPr lvl="1" eaLnBrk="1" hangingPunct="1">
              <a:buFont typeface="Wingdings" pitchFamily="2" charset="2"/>
              <a:buChar char="Ø"/>
              <a:defRPr/>
            </a:pPr>
            <a:r>
              <a:rPr lang="en-US" dirty="0" smtClean="0"/>
              <a:t>Glenn Curtiss</a:t>
            </a:r>
          </a:p>
          <a:p>
            <a:pPr lvl="1" eaLnBrk="1" hangingPunct="1">
              <a:buFont typeface="Wingdings" pitchFamily="2" charset="2"/>
              <a:buChar char="Ø"/>
              <a:defRPr/>
            </a:pPr>
            <a:r>
              <a:rPr lang="en-US" dirty="0" smtClean="0"/>
              <a:t>Alberto Santos Dumont</a:t>
            </a:r>
          </a:p>
          <a:p>
            <a:pPr lvl="1" eaLnBrk="1" hangingPunct="1">
              <a:buFont typeface="Wingdings" pitchFamily="2" charset="2"/>
              <a:buChar char="Ø"/>
              <a:defRPr/>
            </a:pPr>
            <a:r>
              <a:rPr lang="en-US" dirty="0" smtClean="0"/>
              <a:t>Louis Bleriot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arn(inVertical)">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arn(inVertical)">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barn(inVertical)">
                                      <p:cBhvr>
                                        <p:cTn id="17" dur="5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barn(inVertical)">
                                      <p:cBhvr>
                                        <p:cTn id="22" dur="500"/>
                                        <p:tgtEl>
                                          <p:spTgt spid="133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barn(inVertical)">
                                      <p:cBhvr>
                                        <p:cTn id="27" dur="500"/>
                                        <p:tgtEl>
                                          <p:spTgt spid="133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3315">
                                            <p:txEl>
                                              <p:pRg st="6" end="6"/>
                                            </p:txEl>
                                          </p:spTgt>
                                        </p:tgtEl>
                                        <p:attrNameLst>
                                          <p:attrName>style.visibility</p:attrName>
                                        </p:attrNameLst>
                                      </p:cBhvr>
                                      <p:to>
                                        <p:strVal val="visible"/>
                                      </p:to>
                                    </p:set>
                                    <p:animEffect transition="in" filter="barn(inVertical)">
                                      <p:cBhvr>
                                        <p:cTn id="32" dur="500"/>
                                        <p:tgtEl>
                                          <p:spTgt spid="1331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3315">
                                            <p:txEl>
                                              <p:pRg st="7" end="7"/>
                                            </p:txEl>
                                          </p:spTgt>
                                        </p:tgtEl>
                                        <p:attrNameLst>
                                          <p:attrName>style.visibility</p:attrName>
                                        </p:attrNameLst>
                                      </p:cBhvr>
                                      <p:to>
                                        <p:strVal val="visible"/>
                                      </p:to>
                                    </p:set>
                                    <p:animEffect transition="in" filter="barn(inVertical)">
                                      <p:cBhvr>
                                        <p:cTn id="37" dur="500"/>
                                        <p:tgtEl>
                                          <p:spTgt spid="1331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3315">
                                            <p:txEl>
                                              <p:pRg st="8" end="8"/>
                                            </p:txEl>
                                          </p:spTgt>
                                        </p:tgtEl>
                                        <p:attrNameLst>
                                          <p:attrName>style.visibility</p:attrName>
                                        </p:attrNameLst>
                                      </p:cBhvr>
                                      <p:to>
                                        <p:strVal val="visible"/>
                                      </p:to>
                                    </p:set>
                                    <p:animEffect transition="in" filter="barn(inVertical)">
                                      <p:cBhvr>
                                        <p:cTn id="42"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914400"/>
          </a:xfrm>
        </p:spPr>
        <p:txBody>
          <a:bodyPr/>
          <a:lstStyle/>
          <a:p>
            <a:pPr eaLnBrk="1" hangingPunct="1">
              <a:defRPr/>
            </a:pPr>
            <a:r>
              <a:rPr lang="en-US" sz="4000" dirty="0" smtClean="0"/>
              <a:t>Exhibition/Stunt Flying</a:t>
            </a:r>
          </a:p>
        </p:txBody>
      </p:sp>
      <p:sp>
        <p:nvSpPr>
          <p:cNvPr id="13315" name="Rectangle 3"/>
          <p:cNvSpPr>
            <a:spLocks noGrp="1" noRot="1" noChangeArrowheads="1"/>
          </p:cNvSpPr>
          <p:nvPr>
            <p:ph type="body" idx="1"/>
          </p:nvPr>
        </p:nvSpPr>
        <p:spPr>
          <a:xfrm>
            <a:off x="301625" y="1219200"/>
            <a:ext cx="8540750" cy="5334000"/>
          </a:xfrm>
        </p:spPr>
        <p:txBody>
          <a:bodyPr/>
          <a:lstStyle/>
          <a:p>
            <a:pPr eaLnBrk="1" hangingPunct="1">
              <a:buFont typeface="Wingdings" pitchFamily="2" charset="2"/>
              <a:buChar char="Ø"/>
              <a:defRPr/>
            </a:pPr>
            <a:r>
              <a:rPr lang="en-US" dirty="0" smtClean="0"/>
              <a:t>Hudson-Fulton Tercentenary Celebration</a:t>
            </a:r>
          </a:p>
          <a:p>
            <a:pPr lvl="1" eaLnBrk="1" hangingPunct="1">
              <a:buFont typeface="Wingdings" pitchFamily="2" charset="2"/>
              <a:buChar char="Ø"/>
              <a:defRPr/>
            </a:pPr>
            <a:r>
              <a:rPr lang="en-US" dirty="0" smtClean="0"/>
              <a:t>New York – 1909</a:t>
            </a:r>
          </a:p>
          <a:p>
            <a:pPr lvl="1" eaLnBrk="1" hangingPunct="1">
              <a:buFont typeface="Wingdings" pitchFamily="2" charset="2"/>
              <a:buChar char="Ø"/>
              <a:defRPr/>
            </a:pPr>
            <a:r>
              <a:rPr lang="en-US" dirty="0" smtClean="0"/>
              <a:t>Winds grounded flights</a:t>
            </a:r>
          </a:p>
          <a:p>
            <a:pPr lvl="1" eaLnBrk="1" hangingPunct="1">
              <a:buFont typeface="Wingdings" pitchFamily="2" charset="2"/>
              <a:buChar char="Ø"/>
              <a:defRPr/>
            </a:pPr>
            <a:r>
              <a:rPr lang="en-US" dirty="0" smtClean="0"/>
              <a:t>Curtiss left for engagement</a:t>
            </a:r>
          </a:p>
          <a:p>
            <a:pPr lvl="1" eaLnBrk="1" hangingPunct="1">
              <a:buFont typeface="Wingdings" pitchFamily="2" charset="2"/>
              <a:buChar char="Ø"/>
              <a:defRPr/>
            </a:pPr>
            <a:r>
              <a:rPr lang="en-US" dirty="0" smtClean="0"/>
              <a:t>Wrights flew two days later</a:t>
            </a:r>
          </a:p>
          <a:p>
            <a:pPr lvl="2" eaLnBrk="1" hangingPunct="1">
              <a:buFont typeface="Wingdings" pitchFamily="2" charset="2"/>
              <a:buChar char="Ø"/>
              <a:defRPr/>
            </a:pPr>
            <a:r>
              <a:rPr lang="en-US" dirty="0" smtClean="0"/>
              <a:t>Publicity bonanza</a:t>
            </a:r>
          </a:p>
          <a:p>
            <a:pPr lvl="2" eaLnBrk="1" hangingPunct="1">
              <a:buFont typeface="Wingdings" pitchFamily="2" charset="2"/>
              <a:buChar char="Ø"/>
              <a:defRPr/>
            </a:pPr>
            <a:r>
              <a:rPr lang="en-US" dirty="0" smtClean="0"/>
              <a:t>Disaster for Curtiss</a:t>
            </a:r>
          </a:p>
          <a:p>
            <a:pPr eaLnBrk="1" hangingPunct="1">
              <a:buFont typeface="Wingdings" pitchFamily="2" charset="2"/>
              <a:buChar char="Ø"/>
              <a:defRPr/>
            </a:pPr>
            <a:r>
              <a:rPr lang="en-US" dirty="0" smtClean="0"/>
              <a:t>Curtiss forms exhibition team</a:t>
            </a:r>
          </a:p>
          <a:p>
            <a:pPr eaLnBrk="1" hangingPunct="1">
              <a:buFont typeface="Wingdings" pitchFamily="2" charset="2"/>
              <a:buChar char="Ø"/>
              <a:defRPr/>
            </a:pPr>
            <a:r>
              <a:rPr lang="en-US" dirty="0" smtClean="0"/>
              <a:t>Wrights react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914400"/>
          </a:xfrm>
        </p:spPr>
        <p:txBody>
          <a:bodyPr/>
          <a:lstStyle/>
          <a:p>
            <a:pPr eaLnBrk="1" hangingPunct="1">
              <a:defRPr/>
            </a:pPr>
            <a:r>
              <a:rPr lang="en-US" sz="4000" dirty="0" smtClean="0"/>
              <a:t>Exhibition/Stunt Flying</a:t>
            </a:r>
          </a:p>
        </p:txBody>
      </p:sp>
      <p:sp>
        <p:nvSpPr>
          <p:cNvPr id="13315" name="Rectangle 3"/>
          <p:cNvSpPr>
            <a:spLocks noGrp="1" noRot="1" noChangeArrowheads="1"/>
          </p:cNvSpPr>
          <p:nvPr>
            <p:ph type="body" idx="1"/>
          </p:nvPr>
        </p:nvSpPr>
        <p:spPr>
          <a:xfrm>
            <a:off x="301625" y="1219200"/>
            <a:ext cx="8540750" cy="5334000"/>
          </a:xfrm>
        </p:spPr>
        <p:txBody>
          <a:bodyPr/>
          <a:lstStyle/>
          <a:p>
            <a:pPr eaLnBrk="1" hangingPunct="1">
              <a:buFont typeface="Wingdings" pitchFamily="2" charset="2"/>
              <a:buChar char="Ø"/>
              <a:defRPr/>
            </a:pPr>
            <a:r>
              <a:rPr lang="en-US" dirty="0" smtClean="0"/>
              <a:t>Cromwell Dixon</a:t>
            </a:r>
          </a:p>
          <a:p>
            <a:pPr lvl="1" eaLnBrk="1" hangingPunct="1">
              <a:buFont typeface="Wingdings" pitchFamily="2" charset="2"/>
              <a:buChar char="Ø"/>
              <a:defRPr/>
            </a:pPr>
            <a:r>
              <a:rPr lang="en-US" dirty="0" smtClean="0"/>
              <a:t>Curtiss exhibition flyer</a:t>
            </a:r>
          </a:p>
          <a:p>
            <a:pPr lvl="1" eaLnBrk="1" hangingPunct="1">
              <a:buFont typeface="Wingdings" pitchFamily="2" charset="2"/>
              <a:buChar char="Ø"/>
              <a:defRPr/>
            </a:pPr>
            <a:r>
              <a:rPr lang="en-US" dirty="0" smtClean="0"/>
              <a:t>First to fly across continental divide</a:t>
            </a:r>
          </a:p>
          <a:p>
            <a:pPr lvl="1" eaLnBrk="1" hangingPunct="1">
              <a:buFont typeface="Wingdings" pitchFamily="2" charset="2"/>
              <a:buChar char="Ø"/>
              <a:defRPr/>
            </a:pPr>
            <a:r>
              <a:rPr lang="en-US" dirty="0" smtClean="0"/>
              <a:t>$10,000 prize</a:t>
            </a:r>
          </a:p>
          <a:p>
            <a:pPr lvl="1" eaLnBrk="1" hangingPunct="1">
              <a:buFont typeface="Wingdings" pitchFamily="2" charset="2"/>
              <a:buChar char="Ø"/>
              <a:defRPr/>
            </a:pPr>
            <a:r>
              <a:rPr lang="en-US" dirty="0" smtClean="0"/>
              <a:t>Died days later in crash</a:t>
            </a:r>
          </a:p>
          <a:p>
            <a:pPr eaLnBrk="1" hangingPunct="1">
              <a:buFont typeface="Wingdings" pitchFamily="2" charset="2"/>
              <a:buChar char="Ø"/>
              <a:defRPr/>
            </a:pPr>
            <a:r>
              <a:rPr lang="en-US" dirty="0" smtClean="0"/>
              <a:t>Lincoln </a:t>
            </a:r>
            <a:r>
              <a:rPr lang="en-US" dirty="0" err="1" smtClean="0"/>
              <a:t>Beachey</a:t>
            </a:r>
            <a:endParaRPr lang="en-US" dirty="0" smtClean="0"/>
          </a:p>
          <a:p>
            <a:pPr lvl="1" eaLnBrk="1" hangingPunct="1">
              <a:buFont typeface="Wingdings" pitchFamily="2" charset="2"/>
              <a:buChar char="Ø"/>
              <a:defRPr/>
            </a:pPr>
            <a:r>
              <a:rPr lang="en-US" dirty="0" smtClean="0"/>
              <a:t>Known for crashes as his flights</a:t>
            </a:r>
          </a:p>
          <a:p>
            <a:pPr lvl="1" eaLnBrk="1" hangingPunct="1">
              <a:buFont typeface="Wingdings" pitchFamily="2" charset="2"/>
              <a:buChar char="Ø"/>
              <a:defRPr/>
            </a:pPr>
            <a:r>
              <a:rPr lang="en-US" dirty="0" smtClean="0"/>
              <a:t>Died in 1915</a:t>
            </a:r>
          </a:p>
          <a:p>
            <a:pPr lvl="2" eaLnBrk="1" hangingPunct="1">
              <a:buFont typeface="Wingdings" pitchFamily="2" charset="2"/>
              <a:buChar char="Ø"/>
              <a:defRPr/>
            </a:pPr>
            <a:r>
              <a:rPr lang="en-US" dirty="0" smtClean="0"/>
              <a:t>Wings fell off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838200"/>
          </a:xfrm>
        </p:spPr>
        <p:txBody>
          <a:bodyPr/>
          <a:lstStyle/>
          <a:p>
            <a:pPr eaLnBrk="1" hangingPunct="1">
              <a:defRPr/>
            </a:pPr>
            <a:r>
              <a:rPr lang="en-US" sz="4000" dirty="0" smtClean="0"/>
              <a:t>Aero Clubs</a:t>
            </a:r>
          </a:p>
        </p:txBody>
      </p:sp>
      <p:sp>
        <p:nvSpPr>
          <p:cNvPr id="13315" name="Rectangle 3"/>
          <p:cNvSpPr>
            <a:spLocks noGrp="1" noRot="1" noChangeArrowheads="1"/>
          </p:cNvSpPr>
          <p:nvPr>
            <p:ph type="body" idx="1"/>
          </p:nvPr>
        </p:nvSpPr>
        <p:spPr>
          <a:xfrm>
            <a:off x="301625" y="1143000"/>
            <a:ext cx="8540750" cy="5410200"/>
          </a:xfrm>
        </p:spPr>
        <p:txBody>
          <a:bodyPr/>
          <a:lstStyle/>
          <a:p>
            <a:pPr eaLnBrk="1" hangingPunct="1">
              <a:buFont typeface="Wingdings" pitchFamily="2" charset="2"/>
              <a:buChar char="Ø"/>
              <a:defRPr/>
            </a:pPr>
            <a:r>
              <a:rPr lang="en-US" dirty="0" smtClean="0"/>
              <a:t>National Aero Clubs</a:t>
            </a:r>
          </a:p>
          <a:p>
            <a:pPr lvl="1" eaLnBrk="1" hangingPunct="1">
              <a:buFont typeface="Wingdings" pitchFamily="2" charset="2"/>
              <a:buChar char="Ø"/>
              <a:defRPr/>
            </a:pPr>
            <a:r>
              <a:rPr lang="en-US" dirty="0" smtClean="0"/>
              <a:t>Aviation competitions</a:t>
            </a:r>
          </a:p>
          <a:p>
            <a:pPr lvl="1" eaLnBrk="1" hangingPunct="1">
              <a:buFont typeface="Wingdings" pitchFamily="2" charset="2"/>
              <a:buChar char="Ø"/>
              <a:defRPr/>
            </a:pPr>
            <a:r>
              <a:rPr lang="en-US" dirty="0" smtClean="0"/>
              <a:t>Certified flight records</a:t>
            </a:r>
          </a:p>
          <a:p>
            <a:pPr lvl="1" eaLnBrk="1" hangingPunct="1">
              <a:buFont typeface="Wingdings" pitchFamily="2" charset="2"/>
              <a:buChar char="Ø"/>
              <a:defRPr/>
            </a:pPr>
            <a:r>
              <a:rPr lang="en-US" dirty="0" smtClean="0"/>
              <a:t>Presented awards</a:t>
            </a:r>
          </a:p>
          <a:p>
            <a:pPr lvl="1" eaLnBrk="1" hangingPunct="1">
              <a:buFont typeface="Wingdings" pitchFamily="2" charset="2"/>
              <a:buChar char="Ø"/>
              <a:defRPr/>
            </a:pPr>
            <a:r>
              <a:rPr lang="en-US" dirty="0" smtClean="0"/>
              <a:t>Issued pilot licenses</a:t>
            </a:r>
          </a:p>
          <a:p>
            <a:pPr lvl="2" eaLnBrk="1" hangingPunct="1">
              <a:buFont typeface="Wingdings" pitchFamily="2" charset="2"/>
              <a:buChar char="Ø"/>
              <a:defRPr/>
            </a:pPr>
            <a:r>
              <a:rPr lang="en-US" dirty="0" smtClean="0"/>
              <a:t>Provide witnesses</a:t>
            </a:r>
          </a:p>
          <a:p>
            <a:pPr lvl="2" eaLnBrk="1" hangingPunct="1">
              <a:buFont typeface="Wingdings" pitchFamily="2" charset="2"/>
              <a:buChar char="Ø"/>
              <a:defRPr/>
            </a:pPr>
            <a:r>
              <a:rPr lang="en-US" dirty="0" smtClean="0"/>
              <a:t>Documentation and verification of records</a:t>
            </a:r>
          </a:p>
          <a:p>
            <a:pPr eaLnBrk="1" hangingPunct="1">
              <a:buFont typeface="Wingdings" pitchFamily="2" charset="2"/>
              <a:buNone/>
              <a:defRPr/>
            </a:pP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838200"/>
          </a:xfrm>
        </p:spPr>
        <p:txBody>
          <a:bodyPr/>
          <a:lstStyle/>
          <a:p>
            <a:pPr eaLnBrk="1" hangingPunct="1">
              <a:defRPr/>
            </a:pPr>
            <a:r>
              <a:rPr lang="en-US" sz="4000" dirty="0" smtClean="0"/>
              <a:t>Aero Clubs</a:t>
            </a:r>
          </a:p>
        </p:txBody>
      </p:sp>
      <p:sp>
        <p:nvSpPr>
          <p:cNvPr id="13315" name="Rectangle 3"/>
          <p:cNvSpPr>
            <a:spLocks noGrp="1" noRot="1" noChangeArrowheads="1"/>
          </p:cNvSpPr>
          <p:nvPr>
            <p:ph type="body" idx="1"/>
          </p:nvPr>
        </p:nvSpPr>
        <p:spPr>
          <a:xfrm>
            <a:off x="301625" y="1143000"/>
            <a:ext cx="8540750" cy="5410200"/>
          </a:xfrm>
        </p:spPr>
        <p:txBody>
          <a:bodyPr/>
          <a:lstStyle/>
          <a:p>
            <a:pPr eaLnBrk="1" hangingPunct="1">
              <a:buFont typeface="Wingdings" pitchFamily="2" charset="2"/>
              <a:buChar char="Ø"/>
              <a:defRPr/>
            </a:pPr>
            <a:r>
              <a:rPr lang="en-US" dirty="0" smtClean="0"/>
              <a:t>Aero Club of America</a:t>
            </a:r>
          </a:p>
          <a:p>
            <a:pPr lvl="1" eaLnBrk="1" hangingPunct="1">
              <a:buFont typeface="Wingdings" pitchFamily="2" charset="2"/>
              <a:buChar char="Ø"/>
              <a:defRPr/>
            </a:pPr>
            <a:r>
              <a:rPr lang="en-US" dirty="0" smtClean="0"/>
              <a:t>First to officially support Wright Bros. claims</a:t>
            </a:r>
          </a:p>
          <a:p>
            <a:pPr lvl="1" eaLnBrk="1" hangingPunct="1">
              <a:buFont typeface="Wingdings" pitchFamily="2" charset="2"/>
              <a:buChar char="Ø"/>
              <a:defRPr/>
            </a:pPr>
            <a:r>
              <a:rPr lang="en-US" dirty="0" smtClean="0"/>
              <a:t>Issued first licenses – promote safety</a:t>
            </a:r>
          </a:p>
          <a:p>
            <a:pPr lvl="1" eaLnBrk="1" hangingPunct="1">
              <a:buFont typeface="Wingdings" pitchFamily="2" charset="2"/>
              <a:buChar char="Ø"/>
              <a:defRPr/>
            </a:pPr>
            <a:r>
              <a:rPr lang="en-US" dirty="0" smtClean="0"/>
              <a:t>Unlicensed pilots </a:t>
            </a:r>
          </a:p>
          <a:p>
            <a:pPr lvl="2" eaLnBrk="1" hangingPunct="1">
              <a:buFont typeface="Wingdings" pitchFamily="2" charset="2"/>
              <a:buChar char="Ø"/>
              <a:defRPr/>
            </a:pPr>
            <a:r>
              <a:rPr lang="en-US" dirty="0" smtClean="0"/>
              <a:t>Excluded from club-sanctioned competitions</a:t>
            </a:r>
          </a:p>
          <a:p>
            <a:pPr lvl="1" eaLnBrk="1" hangingPunct="1">
              <a:buFont typeface="Wingdings" pitchFamily="2" charset="2"/>
              <a:buChar char="Ø"/>
              <a:defRPr/>
            </a:pPr>
            <a:r>
              <a:rPr lang="en-US" dirty="0" smtClean="0"/>
              <a:t>Insurance companies – required license</a:t>
            </a:r>
          </a:p>
          <a:p>
            <a:pPr lvl="1" eaLnBrk="1" hangingPunct="1">
              <a:buFont typeface="Wingdings" pitchFamily="2" charset="2"/>
              <a:buChar char="Ø"/>
              <a:defRPr/>
            </a:pPr>
            <a:r>
              <a:rPr lang="en-US" dirty="0" smtClean="0"/>
              <a:t>Granted licenses in 1910</a:t>
            </a:r>
          </a:p>
          <a:p>
            <a:pPr lvl="2" eaLnBrk="1" hangingPunct="1">
              <a:buFont typeface="Wingdings" pitchFamily="2" charset="2"/>
              <a:buChar char="Ø"/>
              <a:defRPr/>
            </a:pPr>
            <a:r>
              <a:rPr lang="en-US" dirty="0" smtClean="0"/>
              <a:t>Glenn Curtiss</a:t>
            </a:r>
          </a:p>
          <a:p>
            <a:pPr lvl="2" eaLnBrk="1" hangingPunct="1">
              <a:buFont typeface="Wingdings" pitchFamily="2" charset="2"/>
              <a:buChar char="Ø"/>
              <a:defRPr/>
            </a:pPr>
            <a:r>
              <a:rPr lang="en-US" dirty="0" smtClean="0"/>
              <a:t>Lt. Frank </a:t>
            </a:r>
            <a:r>
              <a:rPr lang="en-US" dirty="0" err="1" smtClean="0"/>
              <a:t>Lahm</a:t>
            </a:r>
            <a:endParaRPr lang="en-US" dirty="0" smtClean="0"/>
          </a:p>
          <a:p>
            <a:pPr lvl="2" eaLnBrk="1" hangingPunct="1">
              <a:buFont typeface="Wingdings" pitchFamily="2" charset="2"/>
              <a:buChar char="Ø"/>
              <a:defRPr/>
            </a:pPr>
            <a:r>
              <a:rPr lang="en-US" dirty="0" smtClean="0"/>
              <a:t>Louis </a:t>
            </a:r>
            <a:r>
              <a:rPr lang="en-US" dirty="0" err="1" smtClean="0"/>
              <a:t>Paulhan</a:t>
            </a:r>
            <a:endParaRPr lang="en-US" dirty="0"/>
          </a:p>
          <a:p>
            <a:pPr lvl="2" eaLnBrk="1" hangingPunct="1">
              <a:buFont typeface="Wingdings" pitchFamily="2" charset="2"/>
              <a:buChar char="Ø"/>
              <a:defRPr/>
            </a:pPr>
            <a:r>
              <a:rPr lang="en-US" dirty="0" smtClean="0"/>
              <a:t>Orville  &amp; Wilbur Wright</a:t>
            </a:r>
          </a:p>
          <a:p>
            <a:pPr lvl="1" eaLnBrk="1" hangingPunct="1">
              <a:buFont typeface="Wingdings" pitchFamily="2" charset="2"/>
              <a:buChar char="Ø"/>
              <a:defRPr/>
            </a:pPr>
            <a:endParaRPr lang="en-US" dirty="0" smtClean="0"/>
          </a:p>
          <a:p>
            <a:pPr eaLnBrk="1" hangingPunct="1">
              <a:buFont typeface="Wingdings" pitchFamily="2" charset="2"/>
              <a:buNone/>
              <a:defRPr/>
            </a:pP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838200"/>
          </a:xfrm>
        </p:spPr>
        <p:txBody>
          <a:bodyPr/>
          <a:lstStyle/>
          <a:p>
            <a:pPr eaLnBrk="1" hangingPunct="1">
              <a:defRPr/>
            </a:pPr>
            <a:r>
              <a:rPr lang="en-US" sz="4000" dirty="0" smtClean="0"/>
              <a:t>Aero Club of America</a:t>
            </a:r>
          </a:p>
        </p:txBody>
      </p:sp>
      <p:sp>
        <p:nvSpPr>
          <p:cNvPr id="13315" name="Rectangle 3"/>
          <p:cNvSpPr>
            <a:spLocks noGrp="1" noRot="1" noChangeArrowheads="1"/>
          </p:cNvSpPr>
          <p:nvPr>
            <p:ph type="body" idx="1"/>
          </p:nvPr>
        </p:nvSpPr>
        <p:spPr>
          <a:xfrm>
            <a:off x="301625" y="1143000"/>
            <a:ext cx="8540750" cy="5410200"/>
          </a:xfrm>
        </p:spPr>
        <p:txBody>
          <a:bodyPr/>
          <a:lstStyle/>
          <a:p>
            <a:pPr eaLnBrk="1" hangingPunct="1">
              <a:buFont typeface="Wingdings" pitchFamily="2" charset="2"/>
              <a:buChar char="Ø"/>
              <a:defRPr/>
            </a:pPr>
            <a:r>
              <a:rPr lang="en-US" dirty="0" smtClean="0"/>
              <a:t>Applicants</a:t>
            </a:r>
          </a:p>
          <a:p>
            <a:pPr lvl="1" eaLnBrk="1" hangingPunct="1">
              <a:buFont typeface="Wingdings" pitchFamily="2" charset="2"/>
              <a:buChar char="Ø"/>
              <a:defRPr/>
            </a:pPr>
            <a:r>
              <a:rPr lang="en-US" dirty="0" smtClean="0"/>
              <a:t>21 years of age</a:t>
            </a:r>
          </a:p>
          <a:p>
            <a:pPr lvl="1" eaLnBrk="1" hangingPunct="1">
              <a:buFont typeface="Wingdings" pitchFamily="2" charset="2"/>
              <a:buChar char="Ø"/>
              <a:defRPr/>
            </a:pPr>
            <a:r>
              <a:rPr lang="en-US" dirty="0" smtClean="0"/>
              <a:t>Make 3 solo flights</a:t>
            </a:r>
          </a:p>
          <a:p>
            <a:pPr lvl="2" eaLnBrk="1" hangingPunct="1">
              <a:buFont typeface="Wingdings" pitchFamily="2" charset="2"/>
              <a:buChar char="Ø"/>
              <a:defRPr/>
            </a:pPr>
            <a:r>
              <a:rPr lang="en-US" dirty="0" smtClean="0"/>
              <a:t>Under supervision of club</a:t>
            </a:r>
          </a:p>
          <a:p>
            <a:pPr lvl="2" eaLnBrk="1" hangingPunct="1">
              <a:buFont typeface="Wingdings" pitchFamily="2" charset="2"/>
              <a:buChar char="Ø"/>
              <a:defRPr/>
            </a:pPr>
            <a:r>
              <a:rPr lang="en-US" dirty="0" smtClean="0"/>
              <a:t>Demonstrate safe flight skills</a:t>
            </a:r>
          </a:p>
          <a:p>
            <a:pPr lvl="1" eaLnBrk="1" hangingPunct="1">
              <a:buFont typeface="Wingdings" pitchFamily="2" charset="2"/>
              <a:buChar char="Ø"/>
              <a:defRPr/>
            </a:pPr>
            <a:r>
              <a:rPr lang="en-US" dirty="0" smtClean="0"/>
              <a:t>Club Agent granted license</a:t>
            </a:r>
          </a:p>
          <a:p>
            <a:pPr lvl="2" eaLnBrk="1" hangingPunct="1">
              <a:buFont typeface="Wingdings" pitchFamily="2" charset="2"/>
              <a:buChar char="Ø"/>
              <a:defRPr/>
            </a:pPr>
            <a:r>
              <a:rPr lang="en-US" dirty="0" smtClean="0"/>
              <a:t>Watched applicant’s flight test</a:t>
            </a:r>
          </a:p>
          <a:p>
            <a:pPr lvl="2" eaLnBrk="1" hangingPunct="1">
              <a:buFont typeface="Wingdings" pitchFamily="2" charset="2"/>
              <a:buChar char="Ø"/>
              <a:defRPr/>
            </a:pPr>
            <a:r>
              <a:rPr lang="en-US" dirty="0" smtClean="0"/>
              <a:t>From ground</a:t>
            </a:r>
          </a:p>
          <a:p>
            <a:pPr lvl="2" eaLnBrk="1" hangingPunct="1">
              <a:buFont typeface="Wingdings" pitchFamily="2" charset="2"/>
              <a:buChar char="Ø"/>
              <a:defRPr/>
            </a:pPr>
            <a:r>
              <a:rPr lang="en-US" dirty="0" smtClean="0"/>
              <a:t>First American woman – Harriet </a:t>
            </a:r>
            <a:r>
              <a:rPr lang="en-US" dirty="0" err="1" smtClean="0"/>
              <a:t>Quimby</a:t>
            </a:r>
            <a:r>
              <a:rPr lang="en-US" dirty="0" smtClean="0"/>
              <a:t> 1911</a:t>
            </a:r>
          </a:p>
          <a:p>
            <a:pPr lvl="1" eaLnBrk="1" hangingPunct="1">
              <a:buFont typeface="Wingdings" pitchFamily="2" charset="2"/>
              <a:buChar char="Ø"/>
              <a:defRPr/>
            </a:pPr>
            <a:r>
              <a:rPr lang="en-US" dirty="0" smtClean="0"/>
              <a:t>Licenses from 1910 to 1927</a:t>
            </a:r>
          </a:p>
          <a:p>
            <a:pPr lvl="2" eaLnBrk="1" hangingPunct="1">
              <a:buFont typeface="Wingdings" pitchFamily="2" charset="2"/>
              <a:buChar char="Ø"/>
              <a:defRPr/>
            </a:pPr>
            <a:r>
              <a:rPr lang="en-US" dirty="0" smtClean="0"/>
              <a:t>Federal government began</a:t>
            </a:r>
          </a:p>
          <a:p>
            <a:pPr eaLnBrk="1" hangingPunct="1">
              <a:buFont typeface="Wingdings" pitchFamily="2" charset="2"/>
              <a:buNone/>
              <a:defRPr/>
            </a:pP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838200"/>
          </a:xfrm>
        </p:spPr>
        <p:txBody>
          <a:bodyPr/>
          <a:lstStyle/>
          <a:p>
            <a:pPr eaLnBrk="1" hangingPunct="1">
              <a:defRPr/>
            </a:pPr>
            <a:r>
              <a:rPr lang="en-US" sz="4000" dirty="0" smtClean="0"/>
              <a:t>Air Shows</a:t>
            </a:r>
          </a:p>
        </p:txBody>
      </p:sp>
      <p:sp>
        <p:nvSpPr>
          <p:cNvPr id="13315" name="Rectangle 3"/>
          <p:cNvSpPr>
            <a:spLocks noGrp="1" noRot="1" noChangeArrowheads="1"/>
          </p:cNvSpPr>
          <p:nvPr>
            <p:ph type="body" idx="1"/>
          </p:nvPr>
        </p:nvSpPr>
        <p:spPr>
          <a:xfrm>
            <a:off x="301625" y="1143000"/>
            <a:ext cx="8540750" cy="5410200"/>
          </a:xfrm>
        </p:spPr>
        <p:txBody>
          <a:bodyPr/>
          <a:lstStyle/>
          <a:p>
            <a:pPr eaLnBrk="1" hangingPunct="1">
              <a:buFont typeface="Wingdings" pitchFamily="2" charset="2"/>
              <a:buChar char="Ø"/>
              <a:defRPr/>
            </a:pPr>
            <a:r>
              <a:rPr lang="en-US" dirty="0" smtClean="0"/>
              <a:t>Rheims France - 1909</a:t>
            </a:r>
          </a:p>
          <a:p>
            <a:pPr lvl="1" eaLnBrk="1" hangingPunct="1">
              <a:buFont typeface="Wingdings" pitchFamily="2" charset="2"/>
              <a:buChar char="Ø"/>
              <a:defRPr/>
            </a:pPr>
            <a:r>
              <a:rPr lang="en-US" dirty="0" smtClean="0"/>
              <a:t>23 aircraft entered</a:t>
            </a:r>
          </a:p>
          <a:p>
            <a:pPr eaLnBrk="1" hangingPunct="1">
              <a:buFont typeface="Wingdings" pitchFamily="2" charset="2"/>
              <a:buChar char="Ø"/>
              <a:defRPr/>
            </a:pPr>
            <a:r>
              <a:rPr lang="en-US" dirty="0" smtClean="0"/>
              <a:t>Many air shows followed</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914400"/>
          </a:xfrm>
        </p:spPr>
        <p:txBody>
          <a:bodyPr/>
          <a:lstStyle/>
          <a:p>
            <a:pPr eaLnBrk="1" hangingPunct="1">
              <a:defRPr/>
            </a:pPr>
            <a:r>
              <a:rPr lang="en-US" sz="4000" dirty="0" smtClean="0"/>
              <a:t>Newspapers Sponsor Competitions</a:t>
            </a:r>
          </a:p>
        </p:txBody>
      </p:sp>
      <p:sp>
        <p:nvSpPr>
          <p:cNvPr id="13315" name="Rectangle 3"/>
          <p:cNvSpPr>
            <a:spLocks noGrp="1" noRot="1" noChangeArrowheads="1"/>
          </p:cNvSpPr>
          <p:nvPr>
            <p:ph type="body" idx="1"/>
          </p:nvPr>
        </p:nvSpPr>
        <p:spPr>
          <a:xfrm>
            <a:off x="301625" y="1143000"/>
            <a:ext cx="8540750" cy="5410200"/>
          </a:xfrm>
        </p:spPr>
        <p:txBody>
          <a:bodyPr/>
          <a:lstStyle/>
          <a:p>
            <a:pPr eaLnBrk="1" hangingPunct="1">
              <a:buFont typeface="Wingdings" pitchFamily="2" charset="2"/>
              <a:buChar char="Ø"/>
              <a:defRPr/>
            </a:pPr>
            <a:r>
              <a:rPr lang="en-US" dirty="0" smtClean="0"/>
              <a:t>Daily Mail of London</a:t>
            </a:r>
          </a:p>
          <a:p>
            <a:pPr lvl="1" eaLnBrk="1" hangingPunct="1">
              <a:buFont typeface="Wingdings" pitchFamily="2" charset="2"/>
              <a:buChar char="Ø"/>
              <a:defRPr/>
            </a:pPr>
            <a:r>
              <a:rPr lang="en-US" dirty="0" smtClean="0"/>
              <a:t>Harry Harper – first full time aviation reporter</a:t>
            </a:r>
          </a:p>
          <a:p>
            <a:pPr eaLnBrk="1" hangingPunct="1">
              <a:buFont typeface="Wingdings" pitchFamily="2" charset="2"/>
              <a:buChar char="Ø"/>
              <a:defRPr/>
            </a:pPr>
            <a:r>
              <a:rPr lang="en-US" dirty="0" smtClean="0"/>
              <a:t>Sponsored competitions</a:t>
            </a:r>
          </a:p>
          <a:p>
            <a:pPr lvl="1" eaLnBrk="1" hangingPunct="1">
              <a:buFont typeface="Wingdings" pitchFamily="2" charset="2"/>
              <a:buChar char="Ø"/>
              <a:defRPr/>
            </a:pPr>
            <a:r>
              <a:rPr lang="en-US" dirty="0" smtClean="0"/>
              <a:t>1907 – fly off for model aircraft</a:t>
            </a:r>
          </a:p>
          <a:p>
            <a:pPr lvl="2" eaLnBrk="1" hangingPunct="1">
              <a:buFont typeface="Wingdings" pitchFamily="2" charset="2"/>
              <a:buChar char="Ø"/>
              <a:defRPr/>
            </a:pPr>
            <a:r>
              <a:rPr lang="en-US" dirty="0" err="1" smtClean="0"/>
              <a:t>Alliot</a:t>
            </a:r>
            <a:r>
              <a:rPr lang="en-US" dirty="0" smtClean="0"/>
              <a:t> </a:t>
            </a:r>
            <a:r>
              <a:rPr lang="en-US" dirty="0" err="1" smtClean="0"/>
              <a:t>Verdon</a:t>
            </a:r>
            <a:r>
              <a:rPr lang="en-US" dirty="0" smtClean="0"/>
              <a:t> Roe</a:t>
            </a:r>
          </a:p>
          <a:p>
            <a:pPr lvl="2" eaLnBrk="1" hangingPunct="1">
              <a:buFont typeface="Wingdings" pitchFamily="2" charset="2"/>
              <a:buChar char="Ø"/>
              <a:defRPr/>
            </a:pPr>
            <a:r>
              <a:rPr lang="en-US" dirty="0" smtClean="0"/>
              <a:t>Built full-size airplane from winnings</a:t>
            </a:r>
          </a:p>
          <a:p>
            <a:pPr lvl="1" eaLnBrk="1" hangingPunct="1">
              <a:buFont typeface="Wingdings" pitchFamily="2" charset="2"/>
              <a:buChar char="Ø"/>
              <a:defRPr/>
            </a:pPr>
            <a:r>
              <a:rPr lang="en-US" dirty="0" smtClean="0"/>
              <a:t>1909 – First Briton to fly one continuous mile</a:t>
            </a:r>
          </a:p>
          <a:p>
            <a:pPr lvl="2" eaLnBrk="1" hangingPunct="1">
              <a:buFont typeface="Wingdings" pitchFamily="2" charset="2"/>
              <a:buChar char="Ø"/>
              <a:defRPr/>
            </a:pPr>
            <a:r>
              <a:rPr lang="en-US" dirty="0" smtClean="0"/>
              <a:t>J.T.C. Moore-</a:t>
            </a:r>
            <a:r>
              <a:rPr lang="en-US" dirty="0" err="1" smtClean="0"/>
              <a:t>Brabazon</a:t>
            </a:r>
            <a:r>
              <a:rPr lang="en-US" dirty="0" smtClean="0"/>
              <a:t> – 1,000 pounds</a:t>
            </a:r>
          </a:p>
          <a:p>
            <a:pPr lvl="1" eaLnBrk="1" hangingPunct="1">
              <a:buFont typeface="Wingdings" pitchFamily="2" charset="2"/>
              <a:buChar char="Ø"/>
              <a:defRPr/>
            </a:pPr>
            <a:r>
              <a:rPr lang="en-US" dirty="0" smtClean="0"/>
              <a:t>1909 – English Channel Crossing</a:t>
            </a:r>
          </a:p>
          <a:p>
            <a:pPr lvl="1" eaLnBrk="1" hangingPunct="1">
              <a:buFont typeface="Wingdings" pitchFamily="2" charset="2"/>
              <a:buChar char="Ø"/>
              <a:defRPr/>
            </a:pPr>
            <a:r>
              <a:rPr lang="en-US" dirty="0" smtClean="0"/>
              <a:t>1910 – London-to-Manchester race</a:t>
            </a:r>
          </a:p>
          <a:p>
            <a:pPr lvl="2" eaLnBrk="1" hangingPunct="1">
              <a:buFont typeface="Wingdings" pitchFamily="2" charset="2"/>
              <a:buChar char="Ø"/>
              <a:defRPr/>
            </a:pPr>
            <a:r>
              <a:rPr lang="en-US" dirty="0" smtClean="0"/>
              <a:t>Louis </a:t>
            </a:r>
            <a:r>
              <a:rPr lang="en-US" dirty="0" err="1" smtClean="0"/>
              <a:t>Paulhan</a:t>
            </a:r>
            <a:r>
              <a:rPr lang="en-US" dirty="0" smtClean="0"/>
              <a:t> – 10,000 pounds</a:t>
            </a:r>
          </a:p>
          <a:p>
            <a:pPr eaLnBrk="1" hangingPunct="1">
              <a:buFont typeface="Wingdings" pitchFamily="2" charset="2"/>
              <a:buNone/>
              <a:defRPr/>
            </a:pP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arn(inVertical)">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arn(inVertical)">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arn(inVertical)">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arn(inVertical)">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barn(inVertical)">
                                      <p:cBhvr>
                                        <p:cTn id="32" dur="5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barn(inVertical)">
                                      <p:cBhvr>
                                        <p:cTn id="37" dur="500"/>
                                        <p:tgtEl>
                                          <p:spTgt spid="133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barn(inVertical)">
                                      <p:cBhvr>
                                        <p:cTn id="42" dur="500"/>
                                        <p:tgtEl>
                                          <p:spTgt spid="1331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barn(inVertical)">
                                      <p:cBhvr>
                                        <p:cTn id="47" dur="500"/>
                                        <p:tgtEl>
                                          <p:spTgt spid="1331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barn(inVertical)">
                                      <p:cBhvr>
                                        <p:cTn id="52" dur="500"/>
                                        <p:tgtEl>
                                          <p:spTgt spid="1331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3315">
                                            <p:txEl>
                                              <p:pRg st="10" end="10"/>
                                            </p:txEl>
                                          </p:spTgt>
                                        </p:tgtEl>
                                        <p:attrNameLst>
                                          <p:attrName>style.visibility</p:attrName>
                                        </p:attrNameLst>
                                      </p:cBhvr>
                                      <p:to>
                                        <p:strVal val="visible"/>
                                      </p:to>
                                    </p:set>
                                    <p:animEffect transition="in" filter="barn(inVertical)">
                                      <p:cBhvr>
                                        <p:cTn id="57" dur="5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914400"/>
          </a:xfrm>
        </p:spPr>
        <p:txBody>
          <a:bodyPr/>
          <a:lstStyle/>
          <a:p>
            <a:pPr eaLnBrk="1" hangingPunct="1">
              <a:defRPr/>
            </a:pPr>
            <a:r>
              <a:rPr lang="en-US" sz="4000" dirty="0" smtClean="0"/>
              <a:t>American Newspaper Competitions</a:t>
            </a:r>
          </a:p>
        </p:txBody>
      </p:sp>
      <p:sp>
        <p:nvSpPr>
          <p:cNvPr id="13315" name="Rectangle 3"/>
          <p:cNvSpPr>
            <a:spLocks noGrp="1" noRot="1" noChangeArrowheads="1"/>
          </p:cNvSpPr>
          <p:nvPr>
            <p:ph type="body" idx="1"/>
          </p:nvPr>
        </p:nvSpPr>
        <p:spPr>
          <a:xfrm>
            <a:off x="301625" y="1143000"/>
            <a:ext cx="8540750" cy="5410200"/>
          </a:xfrm>
        </p:spPr>
        <p:txBody>
          <a:bodyPr/>
          <a:lstStyle/>
          <a:p>
            <a:pPr eaLnBrk="1" hangingPunct="1">
              <a:buFont typeface="Wingdings" pitchFamily="2" charset="2"/>
              <a:buChar char="Ø"/>
              <a:defRPr/>
            </a:pPr>
            <a:r>
              <a:rPr lang="en-US" dirty="0" smtClean="0"/>
              <a:t>New York World</a:t>
            </a:r>
          </a:p>
          <a:p>
            <a:pPr lvl="1" eaLnBrk="1" hangingPunct="1">
              <a:buFont typeface="Wingdings" pitchFamily="2" charset="2"/>
              <a:buChar char="Ø"/>
              <a:defRPr/>
            </a:pPr>
            <a:r>
              <a:rPr lang="en-US" dirty="0" smtClean="0"/>
              <a:t>New York to Albany</a:t>
            </a:r>
          </a:p>
          <a:p>
            <a:pPr lvl="2" eaLnBrk="1" hangingPunct="1">
              <a:buFont typeface="Wingdings" pitchFamily="2" charset="2"/>
              <a:buChar char="Ø"/>
              <a:defRPr/>
            </a:pPr>
            <a:r>
              <a:rPr lang="en-US" dirty="0" smtClean="0"/>
              <a:t>Glenn Curtiss - May 1910</a:t>
            </a:r>
          </a:p>
          <a:p>
            <a:pPr eaLnBrk="1" hangingPunct="1">
              <a:buFont typeface="Wingdings" pitchFamily="2" charset="2"/>
              <a:buChar char="Ø"/>
              <a:defRPr/>
            </a:pPr>
            <a:r>
              <a:rPr lang="en-US" dirty="0" smtClean="0"/>
              <a:t>Philadelphia Public Ledger</a:t>
            </a:r>
          </a:p>
          <a:p>
            <a:pPr lvl="1" eaLnBrk="1" hangingPunct="1">
              <a:buFont typeface="Wingdings" pitchFamily="2" charset="2"/>
              <a:buChar char="Ø"/>
              <a:defRPr/>
            </a:pPr>
            <a:r>
              <a:rPr lang="en-US" dirty="0" smtClean="0"/>
              <a:t>Round trip New York to Philadelphia</a:t>
            </a:r>
          </a:p>
          <a:p>
            <a:pPr lvl="2" eaLnBrk="1" hangingPunct="1">
              <a:buFont typeface="Wingdings" pitchFamily="2" charset="2"/>
              <a:buChar char="Ø"/>
              <a:defRPr/>
            </a:pPr>
            <a:r>
              <a:rPr lang="en-US" dirty="0" smtClean="0"/>
              <a:t>Charles Hamilton - $10,000</a:t>
            </a:r>
          </a:p>
          <a:p>
            <a:pPr eaLnBrk="1" hangingPunct="1">
              <a:buFont typeface="Wingdings" pitchFamily="2" charset="2"/>
              <a:buChar char="Ø"/>
              <a:defRPr/>
            </a:pPr>
            <a:r>
              <a:rPr lang="en-US" dirty="0" smtClean="0"/>
              <a:t>William Randolph Hearst</a:t>
            </a:r>
          </a:p>
          <a:p>
            <a:pPr lvl="1" eaLnBrk="1" hangingPunct="1">
              <a:buFont typeface="Wingdings" pitchFamily="2" charset="2"/>
              <a:buChar char="Ø"/>
              <a:defRPr/>
            </a:pPr>
            <a:r>
              <a:rPr lang="en-US" dirty="0" smtClean="0"/>
              <a:t>$50,000 prize – first transcontinental flight</a:t>
            </a:r>
          </a:p>
          <a:p>
            <a:pPr lvl="2" eaLnBrk="1" hangingPunct="1">
              <a:buFont typeface="Wingdings" pitchFamily="2" charset="2"/>
              <a:buChar char="Ø"/>
              <a:defRPr/>
            </a:pPr>
            <a:r>
              <a:rPr lang="en-US" dirty="0" smtClean="0"/>
              <a:t>Within 30 days</a:t>
            </a:r>
          </a:p>
          <a:p>
            <a:pPr lvl="2" eaLnBrk="1" hangingPunct="1">
              <a:buFont typeface="Wingdings" pitchFamily="2" charset="2"/>
              <a:buChar char="Ø"/>
              <a:defRPr/>
            </a:pPr>
            <a:r>
              <a:rPr lang="en-US" dirty="0" smtClean="0"/>
              <a:t>Offer expired in 1 year</a:t>
            </a:r>
          </a:p>
          <a:p>
            <a:pPr lvl="2" eaLnBrk="1" hangingPunct="1">
              <a:buFont typeface="Wingdings" pitchFamily="2" charset="2"/>
              <a:buChar char="Ø"/>
              <a:defRPr/>
            </a:pPr>
            <a:r>
              <a:rPr lang="en-US" dirty="0" smtClean="0"/>
              <a:t>Cal Rodgers - took 49 days</a:t>
            </a:r>
          </a:p>
          <a:p>
            <a:pPr eaLnBrk="1" hangingPunct="1">
              <a:buFont typeface="Wingdings" pitchFamily="2" charset="2"/>
              <a:buNone/>
              <a:defRPr/>
            </a:pP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arn(inVertical)">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arn(inVertical)">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arn(inVertical)">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arn(inVertical)">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barn(inVertical)">
                                      <p:cBhvr>
                                        <p:cTn id="32" dur="5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barn(inVertical)">
                                      <p:cBhvr>
                                        <p:cTn id="37" dur="500"/>
                                        <p:tgtEl>
                                          <p:spTgt spid="133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barn(inVertical)">
                                      <p:cBhvr>
                                        <p:cTn id="42" dur="500"/>
                                        <p:tgtEl>
                                          <p:spTgt spid="1331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barn(inVertical)">
                                      <p:cBhvr>
                                        <p:cTn id="47" dur="500"/>
                                        <p:tgtEl>
                                          <p:spTgt spid="133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barn(inVertical)">
                                      <p:cBhvr>
                                        <p:cTn id="52" dur="500"/>
                                        <p:tgtEl>
                                          <p:spTgt spid="1331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3315">
                                            <p:txEl>
                                              <p:pRg st="10" end="10"/>
                                            </p:txEl>
                                          </p:spTgt>
                                        </p:tgtEl>
                                        <p:attrNameLst>
                                          <p:attrName>style.visibility</p:attrName>
                                        </p:attrNameLst>
                                      </p:cBhvr>
                                      <p:to>
                                        <p:strVal val="visible"/>
                                      </p:to>
                                    </p:set>
                                    <p:animEffect transition="in" filter="barn(inVertical)">
                                      <p:cBhvr>
                                        <p:cTn id="57" dur="5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dirty="0" smtClean="0"/>
              <a:t>Octave Chanute</a:t>
            </a:r>
          </a:p>
        </p:txBody>
      </p:sp>
      <p:sp>
        <p:nvSpPr>
          <p:cNvPr id="6147"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Wright Brothers</a:t>
            </a:r>
          </a:p>
          <a:p>
            <a:pPr lvl="1" eaLnBrk="1" hangingPunct="1">
              <a:buFont typeface="Wingdings" pitchFamily="2" charset="2"/>
              <a:buChar char="Ø"/>
              <a:defRPr/>
            </a:pPr>
            <a:r>
              <a:rPr lang="en-US" dirty="0" smtClean="0"/>
              <a:t>Visited Kitty Hawk in 1902 &amp; 1903</a:t>
            </a:r>
          </a:p>
          <a:p>
            <a:pPr lvl="1" eaLnBrk="1" hangingPunct="1">
              <a:buFont typeface="Wingdings" pitchFamily="2" charset="2"/>
              <a:buChar char="Ø"/>
              <a:defRPr/>
            </a:pPr>
            <a:r>
              <a:rPr lang="en-US" dirty="0" smtClean="0"/>
              <a:t>Mentor</a:t>
            </a:r>
          </a:p>
          <a:p>
            <a:pPr lvl="1" eaLnBrk="1" hangingPunct="1">
              <a:buFont typeface="Wingdings" pitchFamily="2" charset="2"/>
              <a:buChar char="Ø"/>
              <a:defRPr/>
            </a:pPr>
            <a:r>
              <a:rPr lang="en-US" dirty="0" smtClean="0"/>
              <a:t>Corresponded for years</a:t>
            </a:r>
          </a:p>
          <a:p>
            <a:pPr lvl="1" eaLnBrk="1" hangingPunct="1">
              <a:buFont typeface="Wingdings" pitchFamily="2" charset="2"/>
              <a:buChar char="Ø"/>
              <a:defRPr/>
            </a:pPr>
            <a:r>
              <a:rPr lang="en-US" dirty="0" smtClean="0"/>
              <a:t>Continual inspiration paved way</a:t>
            </a:r>
            <a:r>
              <a:rPr lang="en-US" dirty="0"/>
              <a:t> </a:t>
            </a:r>
            <a:r>
              <a:rPr lang="en-US" dirty="0" smtClean="0"/>
              <a:t>                      for their success</a:t>
            </a:r>
          </a:p>
        </p:txBody>
      </p:sp>
      <p:pic>
        <p:nvPicPr>
          <p:cNvPr id="6148" name="Picture 4" descr="chan_p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200400"/>
            <a:ext cx="2462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14400"/>
          </a:xfrm>
        </p:spPr>
        <p:txBody>
          <a:bodyPr/>
          <a:lstStyle/>
          <a:p>
            <a:pPr>
              <a:defRPr/>
            </a:pPr>
            <a:r>
              <a:rPr lang="en-US" sz="4000" dirty="0" smtClean="0"/>
              <a:t>Gordon Bennett Races</a:t>
            </a:r>
            <a:endParaRPr lang="en-US" sz="4000" dirty="0"/>
          </a:p>
        </p:txBody>
      </p:sp>
      <p:sp>
        <p:nvSpPr>
          <p:cNvPr id="3" name="Content Placeholder 2"/>
          <p:cNvSpPr>
            <a:spLocks noGrp="1"/>
          </p:cNvSpPr>
          <p:nvPr>
            <p:ph idx="1"/>
          </p:nvPr>
        </p:nvSpPr>
        <p:spPr>
          <a:xfrm>
            <a:off x="301625" y="1143000"/>
            <a:ext cx="8540750" cy="5410200"/>
          </a:xfrm>
        </p:spPr>
        <p:txBody>
          <a:bodyPr/>
          <a:lstStyle/>
          <a:p>
            <a:pPr>
              <a:buFont typeface="Wingdings" pitchFamily="2" charset="2"/>
              <a:buChar char="Ø"/>
              <a:defRPr/>
            </a:pPr>
            <a:r>
              <a:rPr lang="en-US" dirty="0" smtClean="0"/>
              <a:t>International Cup balloon races</a:t>
            </a:r>
          </a:p>
          <a:p>
            <a:pPr>
              <a:buFont typeface="Wingdings" pitchFamily="2" charset="2"/>
              <a:buChar char="Ø"/>
              <a:defRPr/>
            </a:pPr>
            <a:r>
              <a:rPr lang="en-US" dirty="0" smtClean="0"/>
              <a:t>Switched to airplane races - 1908</a:t>
            </a:r>
          </a:p>
          <a:p>
            <a:pPr lvl="1">
              <a:buFont typeface="Wingdings" pitchFamily="2" charset="2"/>
              <a:buChar char="Ø"/>
              <a:defRPr/>
            </a:pPr>
            <a:r>
              <a:rPr lang="en-US" dirty="0" smtClean="0"/>
              <a:t>First at Rheims 1909</a:t>
            </a:r>
          </a:p>
          <a:p>
            <a:pPr lvl="1">
              <a:buFont typeface="Wingdings" pitchFamily="2" charset="2"/>
              <a:buChar char="Ø"/>
              <a:defRPr/>
            </a:pPr>
            <a:r>
              <a:rPr lang="en-US" dirty="0" smtClean="0"/>
              <a:t>Glenn Curtiss won</a:t>
            </a:r>
          </a:p>
          <a:p>
            <a:pPr lvl="1">
              <a:buFont typeface="Wingdings" pitchFamily="2" charset="2"/>
              <a:buChar char="Ø"/>
              <a:defRPr/>
            </a:pPr>
            <a:r>
              <a:rPr lang="en-US" dirty="0" smtClean="0"/>
              <a:t>Moved to United States in 1910</a:t>
            </a:r>
            <a:endParaRPr lang="en-US" dirty="0"/>
          </a:p>
          <a:p>
            <a:pPr>
              <a:buFont typeface="Wingdings" pitchFamily="2" charset="2"/>
              <a:buChar char="Ø"/>
              <a:defRPr/>
            </a:pPr>
            <a:r>
              <a:rPr lang="en-US" dirty="0" smtClean="0"/>
              <a:t>Atlantic Crossing</a:t>
            </a:r>
          </a:p>
          <a:p>
            <a:pPr lvl="1">
              <a:buFont typeface="Wingdings" pitchFamily="2" charset="2"/>
              <a:buChar char="Ø"/>
              <a:defRPr/>
            </a:pPr>
            <a:r>
              <a:rPr lang="en-US" dirty="0" smtClean="0"/>
              <a:t>Daily Mail offered 10,000 pounds</a:t>
            </a:r>
          </a:p>
          <a:p>
            <a:pPr lvl="1">
              <a:buFont typeface="Wingdings" pitchFamily="2" charset="2"/>
              <a:buChar char="Ø"/>
              <a:defRPr/>
            </a:pPr>
            <a:r>
              <a:rPr lang="en-US" dirty="0" smtClean="0"/>
              <a:t>Many considered it suicide</a:t>
            </a:r>
          </a:p>
          <a:p>
            <a:pPr lvl="1">
              <a:buFont typeface="Wingdings" pitchFamily="2" charset="2"/>
              <a:buChar char="Ø"/>
              <a:defRPr/>
            </a:pPr>
            <a:r>
              <a:rPr lang="en-US" dirty="0" smtClean="0"/>
              <a:t>War</a:t>
            </a:r>
          </a:p>
          <a:p>
            <a:pPr lvl="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14400"/>
          </a:xfrm>
        </p:spPr>
        <p:txBody>
          <a:bodyPr/>
          <a:lstStyle/>
          <a:p>
            <a:pPr>
              <a:defRPr/>
            </a:pPr>
            <a:r>
              <a:rPr lang="en-US" sz="4000" dirty="0" smtClean="0"/>
              <a:t>Patents</a:t>
            </a:r>
            <a:endParaRPr lang="en-US" sz="4000" dirty="0"/>
          </a:p>
        </p:txBody>
      </p:sp>
      <p:sp>
        <p:nvSpPr>
          <p:cNvPr id="3" name="Content Placeholder 2"/>
          <p:cNvSpPr>
            <a:spLocks noGrp="1"/>
          </p:cNvSpPr>
          <p:nvPr>
            <p:ph idx="1"/>
          </p:nvPr>
        </p:nvSpPr>
        <p:spPr>
          <a:xfrm>
            <a:off x="301625" y="1143000"/>
            <a:ext cx="8540750" cy="5410200"/>
          </a:xfrm>
        </p:spPr>
        <p:txBody>
          <a:bodyPr/>
          <a:lstStyle/>
          <a:p>
            <a:pPr>
              <a:buFont typeface="Wingdings" pitchFamily="2" charset="2"/>
              <a:buChar char="Ø"/>
              <a:defRPr/>
            </a:pPr>
            <a:r>
              <a:rPr lang="en-US" dirty="0" smtClean="0"/>
              <a:t>Wright Bros. vs. Herring-Curtiss</a:t>
            </a:r>
          </a:p>
          <a:p>
            <a:pPr lvl="1">
              <a:buFont typeface="Wingdings" pitchFamily="2" charset="2"/>
              <a:buChar char="Ø"/>
              <a:defRPr/>
            </a:pPr>
            <a:r>
              <a:rPr lang="en-US" dirty="0" smtClean="0"/>
              <a:t>Curtiss Gold Bug was center of patent fight</a:t>
            </a:r>
          </a:p>
          <a:p>
            <a:pPr lvl="1">
              <a:buFont typeface="Wingdings" pitchFamily="2" charset="2"/>
              <a:buChar char="Ø"/>
              <a:defRPr/>
            </a:pPr>
            <a:r>
              <a:rPr lang="en-US" dirty="0" smtClean="0"/>
              <a:t>Aileron placement was key</a:t>
            </a:r>
          </a:p>
          <a:p>
            <a:pPr lvl="1">
              <a:buFont typeface="Wingdings" pitchFamily="2" charset="2"/>
              <a:buChar char="Ø"/>
              <a:defRPr/>
            </a:pPr>
            <a:r>
              <a:rPr lang="en-US" dirty="0" smtClean="0"/>
              <a:t>Curtiss defense</a:t>
            </a:r>
          </a:p>
          <a:p>
            <a:pPr lvl="2">
              <a:buFont typeface="Wingdings" pitchFamily="2" charset="2"/>
              <a:buChar char="Ø"/>
              <a:defRPr/>
            </a:pPr>
            <a:r>
              <a:rPr lang="en-US" dirty="0" smtClean="0"/>
              <a:t>Deny infringement</a:t>
            </a:r>
          </a:p>
          <a:p>
            <a:pPr lvl="2">
              <a:buFont typeface="Wingdings" pitchFamily="2" charset="2"/>
              <a:buChar char="Ø"/>
              <a:defRPr/>
            </a:pPr>
            <a:r>
              <a:rPr lang="en-US" dirty="0" smtClean="0"/>
              <a:t>Herring patent defense</a:t>
            </a:r>
          </a:p>
          <a:p>
            <a:pPr lvl="2">
              <a:buFont typeface="Wingdings" pitchFamily="2" charset="2"/>
              <a:buChar char="Ø"/>
              <a:defRPr/>
            </a:pPr>
            <a:r>
              <a:rPr lang="en-US" dirty="0" smtClean="0"/>
              <a:t>Herring-Curtiss bankruptcy</a:t>
            </a:r>
          </a:p>
          <a:p>
            <a:pPr lvl="2">
              <a:buFont typeface="Wingdings" pitchFamily="2" charset="2"/>
              <a:buChar char="Ø"/>
              <a:defRPr/>
            </a:pPr>
            <a:r>
              <a:rPr lang="en-US" dirty="0" smtClean="0"/>
              <a:t>Injunction lifted</a:t>
            </a:r>
          </a:p>
          <a:p>
            <a:pPr lvl="1">
              <a:buFont typeface="Wingdings" pitchFamily="2" charset="2"/>
              <a:buChar char="Ø"/>
              <a:defRPr/>
            </a:pPr>
            <a:r>
              <a:rPr lang="en-US" dirty="0" smtClean="0"/>
              <a:t>Curtiss </a:t>
            </a:r>
            <a:r>
              <a:rPr lang="en-US" dirty="0" err="1" smtClean="0"/>
              <a:t>Aeroplane</a:t>
            </a:r>
            <a:r>
              <a:rPr lang="en-US" dirty="0" smtClean="0"/>
              <a:t> Company</a:t>
            </a:r>
          </a:p>
          <a:p>
            <a:pPr>
              <a:buFont typeface="Wingdings" pitchFamily="2" charset="2"/>
              <a:buChar char="Ø"/>
              <a:defRPr/>
            </a:pPr>
            <a:r>
              <a:rPr lang="en-US" dirty="0" smtClean="0"/>
              <a:t>European Battles</a:t>
            </a:r>
            <a:endParaRPr lang="en-US" dirty="0"/>
          </a:p>
          <a:p>
            <a:pPr lvl="1">
              <a:buFont typeface="Wingdings" pitchFamily="2" charset="2"/>
              <a:buChar char="Ø"/>
              <a:defRPr/>
            </a:pPr>
            <a:endParaRPr lang="en-US" dirty="0" smtClean="0"/>
          </a:p>
          <a:p>
            <a:pPr lvl="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14400"/>
          </a:xfrm>
        </p:spPr>
        <p:txBody>
          <a:bodyPr/>
          <a:lstStyle/>
          <a:p>
            <a:pPr>
              <a:defRPr/>
            </a:pPr>
            <a:r>
              <a:rPr lang="en-US" sz="4000" dirty="0" smtClean="0"/>
              <a:t>Technology</a:t>
            </a:r>
            <a:endParaRPr lang="en-US" sz="4000" dirty="0"/>
          </a:p>
        </p:txBody>
      </p:sp>
      <p:sp>
        <p:nvSpPr>
          <p:cNvPr id="3" name="Content Placeholder 2"/>
          <p:cNvSpPr>
            <a:spLocks noGrp="1"/>
          </p:cNvSpPr>
          <p:nvPr>
            <p:ph idx="1"/>
          </p:nvPr>
        </p:nvSpPr>
        <p:spPr>
          <a:xfrm>
            <a:off x="301625" y="1143000"/>
            <a:ext cx="8540750" cy="5410200"/>
          </a:xfrm>
        </p:spPr>
        <p:txBody>
          <a:bodyPr/>
          <a:lstStyle/>
          <a:p>
            <a:pPr>
              <a:buFont typeface="Wingdings" pitchFamily="2" charset="2"/>
              <a:buChar char="Ø"/>
              <a:defRPr/>
            </a:pPr>
            <a:r>
              <a:rPr lang="en-US" dirty="0" smtClean="0"/>
              <a:t>Wrights lagged in technology</a:t>
            </a:r>
          </a:p>
          <a:p>
            <a:pPr>
              <a:buFont typeface="Wingdings" pitchFamily="2" charset="2"/>
              <a:buChar char="Ø"/>
              <a:defRPr/>
            </a:pPr>
            <a:r>
              <a:rPr lang="en-US" dirty="0" smtClean="0"/>
              <a:t>Automatic Stability</a:t>
            </a:r>
          </a:p>
          <a:p>
            <a:pPr lvl="1">
              <a:buFont typeface="Wingdings" pitchFamily="2" charset="2"/>
              <a:buChar char="Ø"/>
              <a:defRPr/>
            </a:pPr>
            <a:r>
              <a:rPr lang="en-US" dirty="0" smtClean="0"/>
              <a:t>Orville Wright vs. Elmer Sperry</a:t>
            </a:r>
          </a:p>
          <a:p>
            <a:pPr lvl="1">
              <a:buFont typeface="Wingdings" pitchFamily="2" charset="2"/>
              <a:buChar char="Ø"/>
              <a:defRPr/>
            </a:pPr>
            <a:r>
              <a:rPr lang="en-US" dirty="0" smtClean="0"/>
              <a:t>Automatic stability system – 1911</a:t>
            </a:r>
          </a:p>
          <a:p>
            <a:pPr lvl="1">
              <a:buFont typeface="Wingdings" pitchFamily="2" charset="2"/>
              <a:buChar char="Ø"/>
              <a:defRPr/>
            </a:pPr>
            <a:r>
              <a:rPr lang="en-US" dirty="0" smtClean="0"/>
              <a:t>Gyroscopic stabilizer – 1914</a:t>
            </a:r>
          </a:p>
          <a:p>
            <a:pPr>
              <a:buFont typeface="Wingdings" pitchFamily="2" charset="2"/>
              <a:buChar char="Ø"/>
              <a:defRPr/>
            </a:pPr>
            <a:r>
              <a:rPr lang="en-US" dirty="0" smtClean="0"/>
              <a:t>Ailerons </a:t>
            </a:r>
            <a:r>
              <a:rPr lang="en-US" dirty="0" err="1" smtClean="0"/>
              <a:t>vs</a:t>
            </a:r>
            <a:r>
              <a:rPr lang="en-US" dirty="0" smtClean="0"/>
              <a:t> wing warping</a:t>
            </a:r>
          </a:p>
          <a:p>
            <a:pPr>
              <a:buFont typeface="Wingdings" pitchFamily="2" charset="2"/>
              <a:buChar char="Ø"/>
              <a:defRPr/>
            </a:pPr>
            <a:r>
              <a:rPr lang="en-US" dirty="0" smtClean="0"/>
              <a:t>Wheels</a:t>
            </a:r>
          </a:p>
          <a:p>
            <a:pPr>
              <a:buFont typeface="Wingdings" pitchFamily="2" charset="2"/>
              <a:buChar char="Ø"/>
              <a:defRPr/>
            </a:pPr>
            <a:r>
              <a:rPr lang="en-US" dirty="0" smtClean="0"/>
              <a:t>Control</a:t>
            </a:r>
          </a:p>
          <a:p>
            <a:pPr lvl="1">
              <a:buFont typeface="Wingdings" pitchFamily="2" charset="2"/>
              <a:buChar char="Ø"/>
              <a:defRPr/>
            </a:pPr>
            <a:r>
              <a:rPr lang="en-US" dirty="0" smtClean="0"/>
              <a:t>Curtiss – Control wheel</a:t>
            </a:r>
          </a:p>
          <a:p>
            <a:pPr lvl="1">
              <a:buFont typeface="Wingdings" pitchFamily="2" charset="2"/>
              <a:buChar char="Ø"/>
              <a:defRPr/>
            </a:pPr>
            <a:r>
              <a:rPr lang="en-US" dirty="0" smtClean="0"/>
              <a:t>Wrights - Levers</a:t>
            </a:r>
          </a:p>
          <a:p>
            <a:pPr lvl="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14400"/>
          </a:xfrm>
        </p:spPr>
        <p:txBody>
          <a:bodyPr/>
          <a:lstStyle/>
          <a:p>
            <a:pPr>
              <a:defRPr/>
            </a:pPr>
            <a:r>
              <a:rPr lang="en-US" sz="4000" dirty="0" smtClean="0"/>
              <a:t>Technology</a:t>
            </a:r>
            <a:endParaRPr lang="en-US" sz="4000" dirty="0"/>
          </a:p>
        </p:txBody>
      </p:sp>
      <p:sp>
        <p:nvSpPr>
          <p:cNvPr id="3" name="Content Placeholder 2"/>
          <p:cNvSpPr>
            <a:spLocks noGrp="1"/>
          </p:cNvSpPr>
          <p:nvPr>
            <p:ph idx="1"/>
          </p:nvPr>
        </p:nvSpPr>
        <p:spPr>
          <a:xfrm>
            <a:off x="301625" y="1143000"/>
            <a:ext cx="8540750" cy="5410200"/>
          </a:xfrm>
        </p:spPr>
        <p:txBody>
          <a:bodyPr/>
          <a:lstStyle/>
          <a:p>
            <a:pPr>
              <a:buFont typeface="Wingdings" pitchFamily="2" charset="2"/>
              <a:buChar char="Ø"/>
              <a:defRPr/>
            </a:pPr>
            <a:r>
              <a:rPr lang="en-US" dirty="0" smtClean="0"/>
              <a:t>Engine Production</a:t>
            </a:r>
          </a:p>
          <a:p>
            <a:pPr lvl="1">
              <a:buFont typeface="Wingdings" pitchFamily="2" charset="2"/>
              <a:buChar char="Ø"/>
              <a:defRPr/>
            </a:pPr>
            <a:r>
              <a:rPr lang="en-US" dirty="0" smtClean="0"/>
              <a:t>France led  way</a:t>
            </a:r>
          </a:p>
          <a:p>
            <a:pPr lvl="2">
              <a:buFont typeface="Wingdings" pitchFamily="2" charset="2"/>
              <a:buChar char="Ø"/>
              <a:defRPr/>
            </a:pPr>
            <a:r>
              <a:rPr lang="en-US" dirty="0" smtClean="0"/>
              <a:t>165 pounds/50 HP</a:t>
            </a:r>
          </a:p>
          <a:p>
            <a:pPr lvl="1">
              <a:buFont typeface="Wingdings" pitchFamily="2" charset="2"/>
              <a:buChar char="Ø"/>
              <a:defRPr/>
            </a:pPr>
            <a:r>
              <a:rPr lang="en-US" dirty="0" smtClean="0"/>
              <a:t>United States</a:t>
            </a:r>
          </a:p>
          <a:p>
            <a:pPr lvl="2">
              <a:buFont typeface="Wingdings" pitchFamily="2" charset="2"/>
              <a:buChar char="Ø"/>
              <a:defRPr/>
            </a:pPr>
            <a:r>
              <a:rPr lang="en-US" dirty="0" smtClean="0"/>
              <a:t>34 manufacturers before war</a:t>
            </a:r>
          </a:p>
          <a:p>
            <a:pPr lvl="2">
              <a:buFont typeface="Wingdings" pitchFamily="2" charset="2"/>
              <a:buChar char="Ø"/>
              <a:defRPr/>
            </a:pPr>
            <a:r>
              <a:rPr lang="en-US" dirty="0" smtClean="0"/>
              <a:t>25 to 200 HP</a:t>
            </a:r>
          </a:p>
          <a:p>
            <a:pPr>
              <a:buFont typeface="Wingdings" pitchFamily="2" charset="2"/>
              <a:buChar char="Ø"/>
              <a:defRPr/>
            </a:pPr>
            <a:r>
              <a:rPr lang="en-US" dirty="0" smtClean="0"/>
              <a:t>Flight Schools</a:t>
            </a:r>
          </a:p>
          <a:p>
            <a:pPr lvl="1">
              <a:buFont typeface="Wingdings" pitchFamily="2" charset="2"/>
              <a:buChar char="Ø"/>
              <a:defRPr/>
            </a:pPr>
            <a:r>
              <a:rPr lang="en-US" dirty="0" smtClean="0"/>
              <a:t>Manufacturers taught school</a:t>
            </a:r>
          </a:p>
          <a:p>
            <a:pPr lvl="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14400"/>
          </a:xfrm>
        </p:spPr>
        <p:txBody>
          <a:bodyPr/>
          <a:lstStyle/>
          <a:p>
            <a:pPr>
              <a:defRPr/>
            </a:pPr>
            <a:r>
              <a:rPr lang="en-US" sz="4000" dirty="0" smtClean="0"/>
              <a:t>Airports</a:t>
            </a:r>
            <a:endParaRPr lang="en-US" sz="4000" dirty="0"/>
          </a:p>
        </p:txBody>
      </p:sp>
      <p:sp>
        <p:nvSpPr>
          <p:cNvPr id="3" name="Content Placeholder 2"/>
          <p:cNvSpPr>
            <a:spLocks noGrp="1"/>
          </p:cNvSpPr>
          <p:nvPr>
            <p:ph idx="1"/>
          </p:nvPr>
        </p:nvSpPr>
        <p:spPr>
          <a:xfrm>
            <a:off x="301625" y="1143000"/>
            <a:ext cx="8540750" cy="5410200"/>
          </a:xfrm>
        </p:spPr>
        <p:txBody>
          <a:bodyPr/>
          <a:lstStyle/>
          <a:p>
            <a:pPr>
              <a:buFont typeface="Wingdings" pitchFamily="2" charset="2"/>
              <a:buChar char="Ø"/>
              <a:defRPr/>
            </a:pPr>
            <a:r>
              <a:rPr lang="en-US" dirty="0" smtClean="0"/>
              <a:t>United States</a:t>
            </a:r>
          </a:p>
          <a:p>
            <a:pPr lvl="1">
              <a:buFont typeface="Wingdings" pitchFamily="2" charset="2"/>
              <a:buChar char="Ø"/>
              <a:defRPr/>
            </a:pPr>
            <a:r>
              <a:rPr lang="en-US" dirty="0" smtClean="0"/>
              <a:t>College Park Maryland</a:t>
            </a:r>
          </a:p>
          <a:p>
            <a:pPr lvl="2">
              <a:buFont typeface="Wingdings" pitchFamily="2" charset="2"/>
              <a:buChar char="Ø"/>
              <a:defRPr/>
            </a:pPr>
            <a:r>
              <a:rPr lang="en-US" dirty="0" smtClean="0"/>
              <a:t>Lights for night flights</a:t>
            </a:r>
          </a:p>
          <a:p>
            <a:pPr lvl="1">
              <a:buFont typeface="Wingdings" pitchFamily="2" charset="2"/>
              <a:buChar char="Ø"/>
              <a:defRPr/>
            </a:pPr>
            <a:r>
              <a:rPr lang="en-US" dirty="0" smtClean="0"/>
              <a:t>Airfield usage</a:t>
            </a:r>
          </a:p>
          <a:p>
            <a:pPr lvl="2">
              <a:buFont typeface="Wingdings" pitchFamily="2" charset="2"/>
              <a:buChar char="Ø"/>
              <a:defRPr/>
            </a:pPr>
            <a:r>
              <a:rPr lang="en-US" dirty="0" smtClean="0"/>
              <a:t>Military</a:t>
            </a:r>
          </a:p>
          <a:p>
            <a:pPr lvl="3">
              <a:buFont typeface="Wingdings" pitchFamily="2" charset="2"/>
              <a:buChar char="Ø"/>
              <a:defRPr/>
            </a:pPr>
            <a:r>
              <a:rPr lang="en-US" dirty="0" smtClean="0"/>
              <a:t>Training and maneuvers</a:t>
            </a:r>
          </a:p>
          <a:p>
            <a:pPr lvl="2">
              <a:buFont typeface="Wingdings" pitchFamily="2" charset="2"/>
              <a:buChar char="Ø"/>
              <a:defRPr/>
            </a:pPr>
            <a:r>
              <a:rPr lang="en-US" dirty="0" smtClean="0"/>
              <a:t>Manufacturers</a:t>
            </a:r>
          </a:p>
          <a:p>
            <a:pPr lvl="3">
              <a:buFont typeface="Wingdings" pitchFamily="2" charset="2"/>
              <a:buChar char="Ø"/>
              <a:defRPr/>
            </a:pPr>
            <a:r>
              <a:rPr lang="en-US" dirty="0" smtClean="0"/>
              <a:t>Test flights and demonstration flights</a:t>
            </a:r>
          </a:p>
          <a:p>
            <a:pPr lvl="2">
              <a:buFont typeface="Wingdings" pitchFamily="2" charset="2"/>
              <a:buChar char="Ø"/>
              <a:defRPr/>
            </a:pPr>
            <a:r>
              <a:rPr lang="en-US" dirty="0" smtClean="0"/>
              <a:t>Proximity to both land and water</a:t>
            </a:r>
          </a:p>
          <a:p>
            <a:pPr lvl="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14400"/>
          </a:xfrm>
        </p:spPr>
        <p:txBody>
          <a:bodyPr/>
          <a:lstStyle/>
          <a:p>
            <a:pPr>
              <a:defRPr/>
            </a:pPr>
            <a:r>
              <a:rPr lang="en-US" sz="4000" dirty="0" smtClean="0"/>
              <a:t>Aviation Developments</a:t>
            </a:r>
            <a:endParaRPr lang="en-US" sz="4000" dirty="0"/>
          </a:p>
        </p:txBody>
      </p:sp>
      <p:sp>
        <p:nvSpPr>
          <p:cNvPr id="3" name="Content Placeholder 2"/>
          <p:cNvSpPr>
            <a:spLocks noGrp="1"/>
          </p:cNvSpPr>
          <p:nvPr>
            <p:ph idx="1"/>
          </p:nvPr>
        </p:nvSpPr>
        <p:spPr>
          <a:xfrm>
            <a:off x="301625" y="1143000"/>
            <a:ext cx="8540750" cy="5410200"/>
          </a:xfrm>
        </p:spPr>
        <p:txBody>
          <a:bodyPr/>
          <a:lstStyle/>
          <a:p>
            <a:pPr>
              <a:buFont typeface="Wingdings" pitchFamily="2" charset="2"/>
              <a:buChar char="Ø"/>
              <a:defRPr/>
            </a:pPr>
            <a:r>
              <a:rPr lang="en-US" dirty="0" smtClean="0"/>
              <a:t>French Aero Clubs</a:t>
            </a:r>
          </a:p>
          <a:p>
            <a:pPr lvl="1">
              <a:buFont typeface="Wingdings" pitchFamily="2" charset="2"/>
              <a:buChar char="Ø"/>
              <a:defRPr/>
            </a:pPr>
            <a:r>
              <a:rPr lang="en-US" dirty="0" smtClean="0"/>
              <a:t>Aerial Roads</a:t>
            </a:r>
          </a:p>
          <a:p>
            <a:pPr lvl="2">
              <a:buFont typeface="Wingdings" pitchFamily="2" charset="2"/>
              <a:buChar char="Ø"/>
              <a:defRPr/>
            </a:pPr>
            <a:r>
              <a:rPr lang="en-US" dirty="0" smtClean="0">
                <a:effectLst>
                  <a:outerShdw blurRad="38100" dist="38100" dir="2700000" algn="tl">
                    <a:srgbClr val="000000">
                      <a:alpha val="43137"/>
                    </a:srgbClr>
                  </a:outerShdw>
                </a:effectLst>
              </a:rPr>
              <a:t>Line of visual aids to guide along route</a:t>
            </a:r>
          </a:p>
          <a:p>
            <a:pPr>
              <a:buFont typeface="Wingdings" pitchFamily="2" charset="2"/>
              <a:buChar char="Ø"/>
              <a:defRPr/>
            </a:pPr>
            <a:r>
              <a:rPr lang="en-US" dirty="0" smtClean="0">
                <a:effectLst>
                  <a:outerShdw blurRad="38100" dist="38100" dir="2700000" algn="tl">
                    <a:srgbClr val="000000">
                      <a:alpha val="43137"/>
                    </a:srgbClr>
                  </a:outerShdw>
                </a:effectLst>
              </a:rPr>
              <a:t>Airmail</a:t>
            </a:r>
          </a:p>
          <a:p>
            <a:pPr lvl="1">
              <a:buFont typeface="Wingdings" pitchFamily="2" charset="2"/>
              <a:buChar char="Ø"/>
              <a:defRPr/>
            </a:pPr>
            <a:r>
              <a:rPr lang="en-US" dirty="0" smtClean="0"/>
              <a:t>Throughout world</a:t>
            </a:r>
          </a:p>
          <a:p>
            <a:pPr>
              <a:buFont typeface="Wingdings" pitchFamily="2" charset="2"/>
              <a:buChar char="Ø"/>
              <a:defRPr/>
            </a:pPr>
            <a:r>
              <a:rPr lang="en-US" dirty="0" smtClean="0"/>
              <a:t>Commercial</a:t>
            </a:r>
          </a:p>
          <a:p>
            <a:pPr lvl="1">
              <a:buFont typeface="Wingdings" pitchFamily="2" charset="2"/>
              <a:buChar char="Ø"/>
              <a:defRPr/>
            </a:pPr>
            <a:r>
              <a:rPr lang="en-US" dirty="0" smtClean="0"/>
              <a:t>Limited prior to </a:t>
            </a:r>
            <a:r>
              <a:rPr lang="en-US" dirty="0" smtClean="0"/>
              <a:t>war </a:t>
            </a:r>
            <a:endParaRPr lang="en-US" dirty="0" smtClean="0"/>
          </a:p>
          <a:p>
            <a:pPr lvl="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14400"/>
          </a:xfrm>
        </p:spPr>
        <p:txBody>
          <a:bodyPr/>
          <a:lstStyle/>
          <a:p>
            <a:pPr>
              <a:defRPr/>
            </a:pPr>
            <a:r>
              <a:rPr lang="en-US" sz="4000" dirty="0" smtClean="0"/>
              <a:t>Aviation Developments</a:t>
            </a:r>
            <a:endParaRPr lang="en-US" sz="4000" dirty="0"/>
          </a:p>
        </p:txBody>
      </p:sp>
      <p:sp>
        <p:nvSpPr>
          <p:cNvPr id="3" name="Content Placeholder 2"/>
          <p:cNvSpPr>
            <a:spLocks noGrp="1"/>
          </p:cNvSpPr>
          <p:nvPr>
            <p:ph idx="1"/>
          </p:nvPr>
        </p:nvSpPr>
        <p:spPr>
          <a:xfrm>
            <a:off x="301625" y="1143000"/>
            <a:ext cx="8540750" cy="5410200"/>
          </a:xfrm>
        </p:spPr>
        <p:txBody>
          <a:bodyPr/>
          <a:lstStyle/>
          <a:p>
            <a:pPr>
              <a:buFont typeface="Wingdings" pitchFamily="2" charset="2"/>
              <a:buChar char="Ø"/>
              <a:defRPr/>
            </a:pPr>
            <a:r>
              <a:rPr lang="en-US" dirty="0" smtClean="0"/>
              <a:t>Aerial Laws</a:t>
            </a:r>
          </a:p>
          <a:p>
            <a:pPr lvl="1">
              <a:buFont typeface="Wingdings" pitchFamily="2" charset="2"/>
              <a:buChar char="Ø"/>
              <a:defRPr/>
            </a:pPr>
            <a:r>
              <a:rPr lang="en-US" dirty="0" smtClean="0"/>
              <a:t>First appeared in 1911</a:t>
            </a:r>
          </a:p>
          <a:p>
            <a:pPr lvl="2">
              <a:buFont typeface="Wingdings" pitchFamily="2" charset="2"/>
              <a:buChar char="Ø"/>
              <a:defRPr/>
            </a:pPr>
            <a:r>
              <a:rPr lang="en-US" dirty="0" smtClean="0">
                <a:effectLst>
                  <a:outerShdw blurRad="38100" dist="38100" dir="2700000" algn="tl">
                    <a:srgbClr val="000000">
                      <a:alpha val="43137"/>
                    </a:srgbClr>
                  </a:outerShdw>
                </a:effectLst>
              </a:rPr>
              <a:t>Aerial traffic free</a:t>
            </a:r>
          </a:p>
          <a:p>
            <a:pPr lvl="2">
              <a:buFont typeface="Wingdings" pitchFamily="2" charset="2"/>
              <a:buChar char="Ø"/>
              <a:defRPr/>
            </a:pPr>
            <a:r>
              <a:rPr lang="en-US" dirty="0" smtClean="0">
                <a:effectLst>
                  <a:outerShdw blurRad="38100" dist="38100" dir="2700000" algn="tl">
                    <a:srgbClr val="000000">
                      <a:alpha val="43137"/>
                    </a:srgbClr>
                  </a:outerShdw>
                </a:effectLst>
              </a:rPr>
              <a:t>Subject to nation controlling airspace</a:t>
            </a:r>
          </a:p>
          <a:p>
            <a:pPr lvl="1">
              <a:buFont typeface="Wingdings" pitchFamily="2" charset="2"/>
              <a:buChar char="Ø"/>
              <a:defRPr/>
            </a:pPr>
            <a:r>
              <a:rPr lang="en-US" dirty="0" smtClean="0"/>
              <a:t>Aircraft </a:t>
            </a:r>
          </a:p>
          <a:p>
            <a:pPr lvl="2">
              <a:buFont typeface="Wingdings" pitchFamily="2" charset="2"/>
              <a:buChar char="Ø"/>
              <a:defRPr/>
            </a:pPr>
            <a:r>
              <a:rPr lang="en-US" dirty="0" smtClean="0"/>
              <a:t>Register in one country/residency of owner</a:t>
            </a:r>
          </a:p>
          <a:p>
            <a:pPr lvl="2">
              <a:buFont typeface="Wingdings" pitchFamily="2" charset="2"/>
              <a:buChar char="Ø"/>
              <a:defRPr/>
            </a:pPr>
            <a:r>
              <a:rPr lang="en-US" dirty="0" smtClean="0"/>
              <a:t>Display mark of nationality</a:t>
            </a:r>
          </a:p>
          <a:p>
            <a:pPr lvl="2">
              <a:buFont typeface="Wingdings" pitchFamily="2" charset="2"/>
              <a:buChar char="Ø"/>
              <a:defRPr/>
            </a:pPr>
            <a:r>
              <a:rPr lang="en-US" dirty="0" smtClean="0"/>
              <a:t>Land in open fields</a:t>
            </a:r>
          </a:p>
          <a:p>
            <a:pPr lvl="3">
              <a:buFont typeface="Wingdings" pitchFamily="2" charset="2"/>
              <a:buChar char="Ø"/>
              <a:defRPr/>
            </a:pPr>
            <a:r>
              <a:rPr lang="en-US" dirty="0" smtClean="0"/>
              <a:t>Not within cities or military fortifications</a:t>
            </a:r>
          </a:p>
          <a:p>
            <a:pPr lvl="2">
              <a:buFont typeface="Wingdings" pitchFamily="2" charset="2"/>
              <a:buChar char="Ø"/>
              <a:defRPr/>
            </a:pPr>
            <a:r>
              <a:rPr lang="en-US" dirty="0" smtClean="0"/>
              <a:t>No jettisoning or dropping of objects</a:t>
            </a:r>
          </a:p>
          <a:p>
            <a:pPr lvl="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n-US" smtClean="0"/>
              <a:t>Early Flight</a:t>
            </a:r>
          </a:p>
        </p:txBody>
      </p:sp>
      <p:sp>
        <p:nvSpPr>
          <p:cNvPr id="51203" name="Rectangle 3"/>
          <p:cNvSpPr>
            <a:spLocks noGrp="1" noRot="1" noChangeArrowheads="1"/>
          </p:cNvSpPr>
          <p:nvPr>
            <p:ph type="body" idx="1"/>
          </p:nvPr>
        </p:nvSpPr>
        <p:spPr/>
        <p:txBody>
          <a:bodyPr/>
          <a:lstStyle/>
          <a:p>
            <a:pPr eaLnBrk="1" hangingPunct="1">
              <a:defRPr/>
            </a:pPr>
            <a:r>
              <a:rPr lang="en-US" dirty="0" smtClean="0"/>
              <a:t>Octave Chanute – gliders</a:t>
            </a:r>
          </a:p>
          <a:p>
            <a:pPr eaLnBrk="1" hangingPunct="1">
              <a:defRPr/>
            </a:pPr>
            <a:r>
              <a:rPr lang="en-US" dirty="0" smtClean="0"/>
              <a:t>Airplane Production</a:t>
            </a:r>
          </a:p>
          <a:p>
            <a:pPr eaLnBrk="1" hangingPunct="1">
              <a:defRPr/>
            </a:pPr>
            <a:r>
              <a:rPr lang="en-US" dirty="0" smtClean="0"/>
              <a:t>German Airplanes</a:t>
            </a:r>
          </a:p>
          <a:p>
            <a:pPr eaLnBrk="1" hangingPunct="1">
              <a:defRPr/>
            </a:pPr>
            <a:r>
              <a:rPr lang="en-US" dirty="0" smtClean="0"/>
              <a:t>Curtiss Airplanes/Flight School</a:t>
            </a:r>
          </a:p>
          <a:p>
            <a:pPr eaLnBrk="1" hangingPunct="1">
              <a:defRPr/>
            </a:pPr>
            <a:r>
              <a:rPr lang="en-US" dirty="0" smtClean="0"/>
              <a:t>Naval Flight Training</a:t>
            </a:r>
          </a:p>
          <a:p>
            <a:pPr eaLnBrk="1" hangingPunct="1">
              <a:defRPr/>
            </a:pPr>
            <a:r>
              <a:rPr lang="en-US" dirty="0" smtClean="0"/>
              <a:t>Competitions</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dirty="0" smtClean="0"/>
              <a:t>Octave Chanute</a:t>
            </a:r>
          </a:p>
        </p:txBody>
      </p:sp>
      <p:sp>
        <p:nvSpPr>
          <p:cNvPr id="6147" name="Rectangle 3"/>
          <p:cNvSpPr>
            <a:spLocks noGrp="1" noRot="1" noChangeArrowheads="1"/>
          </p:cNvSpPr>
          <p:nvPr>
            <p:ph type="body" idx="1"/>
          </p:nvPr>
        </p:nvSpPr>
        <p:spPr>
          <a:xfrm>
            <a:off x="301625" y="1676400"/>
            <a:ext cx="8540750" cy="4953000"/>
          </a:xfrm>
        </p:spPr>
        <p:txBody>
          <a:bodyPr/>
          <a:lstStyle/>
          <a:p>
            <a:pPr eaLnBrk="1" hangingPunct="1">
              <a:buFont typeface="Wingdings" pitchFamily="2" charset="2"/>
              <a:buChar char="Ø"/>
              <a:defRPr/>
            </a:pPr>
            <a:r>
              <a:rPr lang="en-US" dirty="0" smtClean="0"/>
              <a:t>European Revival</a:t>
            </a:r>
          </a:p>
          <a:p>
            <a:pPr lvl="1" eaLnBrk="1" hangingPunct="1">
              <a:buFont typeface="Wingdings" pitchFamily="2" charset="2"/>
              <a:buChar char="Ø"/>
              <a:defRPr/>
            </a:pPr>
            <a:r>
              <a:rPr lang="en-US" dirty="0" smtClean="0"/>
              <a:t>International promoter of airplane development</a:t>
            </a:r>
          </a:p>
          <a:p>
            <a:pPr lvl="1" eaLnBrk="1" hangingPunct="1">
              <a:buFont typeface="Wingdings" pitchFamily="2" charset="2"/>
              <a:buChar char="Ø"/>
              <a:defRPr/>
            </a:pPr>
            <a:r>
              <a:rPr lang="en-US" dirty="0" smtClean="0"/>
              <a:t>Shared news around globe</a:t>
            </a:r>
          </a:p>
          <a:p>
            <a:pPr lvl="1" eaLnBrk="1" hangingPunct="1">
              <a:buFont typeface="Wingdings" pitchFamily="2" charset="2"/>
              <a:buChar char="Ø"/>
              <a:defRPr/>
            </a:pPr>
            <a:r>
              <a:rPr lang="en-US" dirty="0" smtClean="0"/>
              <a:t>Paris lectures</a:t>
            </a:r>
          </a:p>
          <a:p>
            <a:pPr lvl="2" eaLnBrk="1" hangingPunct="1">
              <a:buFont typeface="Wingdings" pitchFamily="2" charset="2"/>
              <a:buChar char="Ø"/>
              <a:defRPr/>
            </a:pPr>
            <a:r>
              <a:rPr lang="en-US" dirty="0" smtClean="0"/>
              <a:t>Wright successes</a:t>
            </a:r>
          </a:p>
          <a:p>
            <a:pPr lvl="2" eaLnBrk="1" hangingPunct="1">
              <a:buFont typeface="Wingdings" pitchFamily="2" charset="2"/>
              <a:buChar char="Ø"/>
              <a:defRPr/>
            </a:pPr>
            <a:r>
              <a:rPr lang="en-US" dirty="0" smtClean="0"/>
              <a:t>Rekindled interest in flight among                        many European engineers</a:t>
            </a:r>
          </a:p>
        </p:txBody>
      </p:sp>
      <p:pic>
        <p:nvPicPr>
          <p:cNvPr id="7172" name="Picture 4" descr="chan_p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200400"/>
            <a:ext cx="2462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dirty="0" smtClean="0"/>
              <a:t>Robert </a:t>
            </a:r>
            <a:r>
              <a:rPr lang="en-US" dirty="0" err="1" smtClean="0"/>
              <a:t>Esnault-Pelterie</a:t>
            </a:r>
            <a:endParaRPr lang="en-US" dirty="0" smtClean="0"/>
          </a:p>
        </p:txBody>
      </p:sp>
      <p:sp>
        <p:nvSpPr>
          <p:cNvPr id="6147" name="Rectangle 3"/>
          <p:cNvSpPr>
            <a:spLocks noGrp="1" noRot="1" noChangeArrowheads="1"/>
          </p:cNvSpPr>
          <p:nvPr>
            <p:ph type="body" idx="1"/>
          </p:nvPr>
        </p:nvSpPr>
        <p:spPr>
          <a:xfrm>
            <a:off x="301625" y="1676400"/>
            <a:ext cx="8540750" cy="4953000"/>
          </a:xfrm>
        </p:spPr>
        <p:txBody>
          <a:bodyPr/>
          <a:lstStyle/>
          <a:p>
            <a:pPr eaLnBrk="1" hangingPunct="1">
              <a:buFont typeface="Wingdings" pitchFamily="2" charset="2"/>
              <a:buChar char="Ø"/>
              <a:defRPr/>
            </a:pPr>
            <a:r>
              <a:rPr lang="en-US" dirty="0" smtClean="0"/>
              <a:t>Tried to reproduce 1902 Wright glider</a:t>
            </a:r>
          </a:p>
          <a:p>
            <a:pPr lvl="1" eaLnBrk="1" hangingPunct="1">
              <a:buFont typeface="Wingdings" pitchFamily="2" charset="2"/>
              <a:buChar char="Ø"/>
              <a:defRPr/>
            </a:pPr>
            <a:r>
              <a:rPr lang="en-US" dirty="0" smtClean="0"/>
              <a:t>Failed</a:t>
            </a:r>
          </a:p>
          <a:p>
            <a:pPr lvl="1" eaLnBrk="1" hangingPunct="1">
              <a:buFont typeface="Wingdings" pitchFamily="2" charset="2"/>
              <a:buChar char="Ø"/>
              <a:defRPr/>
            </a:pPr>
            <a:r>
              <a:rPr lang="en-US" dirty="0" smtClean="0"/>
              <a:t>No specifications</a:t>
            </a:r>
          </a:p>
          <a:p>
            <a:pPr lvl="1" eaLnBrk="1" hangingPunct="1">
              <a:buFont typeface="Wingdings" pitchFamily="2" charset="2"/>
              <a:buChar char="Ø"/>
              <a:defRPr/>
            </a:pPr>
            <a:r>
              <a:rPr lang="en-US" dirty="0" smtClean="0"/>
              <a:t>No experience of gliding flights</a:t>
            </a:r>
          </a:p>
          <a:p>
            <a:pPr lvl="1" eaLnBrk="1" hangingPunct="1">
              <a:buFont typeface="Wingdings" pitchFamily="2" charset="2"/>
              <a:buChar char="Ø"/>
              <a:defRPr/>
            </a:pPr>
            <a:r>
              <a:rPr lang="en-US" dirty="0" smtClean="0"/>
              <a:t>No theoretical understanding of flight</a:t>
            </a:r>
          </a:p>
          <a:p>
            <a:pPr lvl="1" eaLnBrk="1" hangingPunct="1">
              <a:buFont typeface="Wingdings" pitchFamily="2" charset="2"/>
              <a:buChar char="Ø"/>
              <a:defRPr/>
            </a:pPr>
            <a:r>
              <a:rPr lang="en-US" dirty="0" smtClean="0"/>
              <a:t>European skepticism</a:t>
            </a:r>
          </a:p>
          <a:p>
            <a:pPr eaLnBrk="1" hangingPunct="1">
              <a:buFont typeface="Wingdings" pitchFamily="2" charset="2"/>
              <a:buChar char="Ø"/>
              <a:defRPr/>
            </a:pPr>
            <a:r>
              <a:rPr lang="en-US" dirty="0" smtClean="0"/>
              <a:t>Devised own glider using ailerons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dirty="0" smtClean="0"/>
              <a:t>Gabriel </a:t>
            </a:r>
            <a:r>
              <a:rPr lang="en-US" dirty="0" err="1" smtClean="0"/>
              <a:t>Voisin</a:t>
            </a:r>
            <a:endParaRPr lang="en-US" dirty="0" smtClean="0"/>
          </a:p>
        </p:txBody>
      </p:sp>
      <p:sp>
        <p:nvSpPr>
          <p:cNvPr id="6147" name="Rectangle 3"/>
          <p:cNvSpPr>
            <a:spLocks noGrp="1" noRot="1" noChangeArrowheads="1"/>
          </p:cNvSpPr>
          <p:nvPr>
            <p:ph type="body" idx="1"/>
          </p:nvPr>
        </p:nvSpPr>
        <p:spPr>
          <a:xfrm>
            <a:off x="301625" y="1676400"/>
            <a:ext cx="8540750" cy="4953000"/>
          </a:xfrm>
        </p:spPr>
        <p:txBody>
          <a:bodyPr/>
          <a:lstStyle/>
          <a:p>
            <a:pPr eaLnBrk="1" hangingPunct="1">
              <a:buFont typeface="Wingdings" pitchFamily="2" charset="2"/>
              <a:buChar char="Ø"/>
              <a:defRPr/>
            </a:pPr>
            <a:r>
              <a:rPr lang="en-US" dirty="0" err="1" smtClean="0"/>
              <a:t>Syndicat</a:t>
            </a:r>
            <a:r>
              <a:rPr lang="en-US" dirty="0" smtClean="0"/>
              <a:t> </a:t>
            </a:r>
            <a:r>
              <a:rPr lang="en-US" dirty="0" err="1" smtClean="0"/>
              <a:t>d’Aviation</a:t>
            </a:r>
            <a:endParaRPr lang="en-US" dirty="0" smtClean="0"/>
          </a:p>
          <a:p>
            <a:pPr lvl="1" eaLnBrk="1" hangingPunct="1">
              <a:buFont typeface="Wingdings" pitchFamily="2" charset="2"/>
              <a:buChar char="Ø"/>
              <a:defRPr/>
            </a:pPr>
            <a:r>
              <a:rPr lang="en-US" dirty="0" smtClean="0"/>
              <a:t>First company organized to build aircraft</a:t>
            </a:r>
          </a:p>
          <a:p>
            <a:pPr lvl="1" eaLnBrk="1" hangingPunct="1">
              <a:buFont typeface="Wingdings" pitchFamily="2" charset="2"/>
              <a:buChar char="Ø"/>
              <a:defRPr/>
            </a:pPr>
            <a:r>
              <a:rPr lang="en-US" dirty="0" smtClean="0"/>
              <a:t>Produced gliders</a:t>
            </a:r>
          </a:p>
          <a:p>
            <a:pPr eaLnBrk="1" hangingPunct="1">
              <a:buFont typeface="Wingdings" pitchFamily="2" charset="2"/>
              <a:buChar char="Ø"/>
              <a:defRPr/>
            </a:pPr>
            <a:r>
              <a:rPr lang="en-US" dirty="0" smtClean="0"/>
              <a:t>Teamed with Louis Bleriot</a:t>
            </a:r>
          </a:p>
          <a:p>
            <a:pPr lvl="1" eaLnBrk="1" hangingPunct="1">
              <a:buFont typeface="Wingdings" pitchFamily="2" charset="2"/>
              <a:buChar char="Ø"/>
              <a:defRPr/>
            </a:pPr>
            <a:r>
              <a:rPr lang="en-US" dirty="0" smtClean="0"/>
              <a:t>Made powered aircraft</a:t>
            </a:r>
          </a:p>
          <a:p>
            <a:pPr lvl="2" eaLnBrk="1" hangingPunct="1">
              <a:buFont typeface="Wingdings" pitchFamily="2" charset="2"/>
              <a:buChar char="Ø"/>
              <a:defRPr/>
            </a:pPr>
            <a:r>
              <a:rPr lang="en-US" dirty="0" smtClean="0"/>
              <a:t>Unsuccessful</a:t>
            </a:r>
          </a:p>
          <a:p>
            <a:pPr eaLnBrk="1" hangingPunct="1">
              <a:buFont typeface="Wingdings" pitchFamily="2" charset="2"/>
              <a:buChar char="Ø"/>
              <a:defRPr/>
            </a:pPr>
            <a:r>
              <a:rPr lang="en-US" dirty="0" smtClean="0"/>
              <a:t>Devised </a:t>
            </a:r>
            <a:r>
              <a:rPr lang="en-US" dirty="0" err="1" smtClean="0"/>
              <a:t>boxkite</a:t>
            </a:r>
            <a:r>
              <a:rPr lang="en-US" dirty="0" smtClean="0"/>
              <a:t>-like features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dirty="0" smtClean="0"/>
              <a:t>Alberto Santos-Dumont</a:t>
            </a:r>
          </a:p>
        </p:txBody>
      </p:sp>
      <p:sp>
        <p:nvSpPr>
          <p:cNvPr id="23555" name="Rectangle 3"/>
          <p:cNvSpPr>
            <a:spLocks noGrp="1" noRot="1" noChangeArrowheads="1"/>
          </p:cNvSpPr>
          <p:nvPr>
            <p:ph type="body" idx="1"/>
          </p:nvPr>
        </p:nvSpPr>
        <p:spPr/>
        <p:txBody>
          <a:bodyPr/>
          <a:lstStyle/>
          <a:p>
            <a:pPr eaLnBrk="1" hangingPunct="1">
              <a:buFont typeface="Wingdings" pitchFamily="2" charset="2"/>
              <a:buChar char="Ø"/>
              <a:defRPr/>
            </a:pPr>
            <a:r>
              <a:rPr lang="en-US" dirty="0" smtClean="0"/>
              <a:t>1906 - Designed biplane (</a:t>
            </a:r>
            <a:r>
              <a:rPr lang="en-US" dirty="0" err="1" smtClean="0"/>
              <a:t>boxkite</a:t>
            </a:r>
            <a:r>
              <a:rPr lang="en-US" dirty="0" smtClean="0"/>
              <a:t>-like wing)</a:t>
            </a:r>
          </a:p>
          <a:p>
            <a:pPr lvl="1" eaLnBrk="1" hangingPunct="1">
              <a:buFont typeface="Wingdings" pitchFamily="2" charset="2"/>
              <a:buChar char="Ø"/>
              <a:defRPr/>
            </a:pPr>
            <a:r>
              <a:rPr lang="en-US" dirty="0" smtClean="0"/>
              <a:t>Hired </a:t>
            </a:r>
            <a:r>
              <a:rPr lang="en-US" dirty="0" err="1" smtClean="0"/>
              <a:t>Voisin</a:t>
            </a:r>
            <a:r>
              <a:rPr lang="en-US" dirty="0" smtClean="0"/>
              <a:t> to build</a:t>
            </a:r>
          </a:p>
          <a:p>
            <a:pPr lvl="1" eaLnBrk="1" hangingPunct="1">
              <a:buFont typeface="Wingdings" pitchFamily="2" charset="2"/>
              <a:buChar char="Ø"/>
              <a:defRPr/>
            </a:pPr>
            <a:r>
              <a:rPr lang="en-US" dirty="0" smtClean="0"/>
              <a:t>Flight testing in September</a:t>
            </a:r>
          </a:p>
          <a:p>
            <a:pPr lvl="2" eaLnBrk="1" hangingPunct="1">
              <a:buFont typeface="Wingdings" pitchFamily="2" charset="2"/>
              <a:buChar char="Ø"/>
              <a:defRPr/>
            </a:pPr>
            <a:r>
              <a:rPr lang="en-US" dirty="0" smtClean="0"/>
              <a:t>Hanging from Dumont’s dirigible No.14</a:t>
            </a:r>
          </a:p>
          <a:p>
            <a:pPr lvl="2" eaLnBrk="1" hangingPunct="1">
              <a:buFont typeface="Wingdings" pitchFamily="2" charset="2"/>
              <a:buChar char="Ø"/>
              <a:defRPr/>
            </a:pPr>
            <a:r>
              <a:rPr lang="en-US" dirty="0" smtClean="0"/>
              <a:t>50-horsepower Antoinette motor</a:t>
            </a:r>
          </a:p>
          <a:p>
            <a:pPr lvl="1" eaLnBrk="1" hangingPunct="1">
              <a:buFont typeface="Wingdings" pitchFamily="2" charset="2"/>
              <a:buChar char="Ø"/>
              <a:defRPr/>
            </a:pPr>
            <a:r>
              <a:rPr lang="en-US" dirty="0" smtClean="0"/>
              <a:t>October – won Archdeacon Prize</a:t>
            </a:r>
          </a:p>
          <a:p>
            <a:pPr lvl="2" eaLnBrk="1" hangingPunct="1">
              <a:buFont typeface="Wingdings" pitchFamily="2" charset="2"/>
              <a:buChar char="Ø"/>
              <a:defRPr/>
            </a:pPr>
            <a:r>
              <a:rPr lang="en-US" dirty="0" smtClean="0"/>
              <a:t>First flight of at least 25 meters</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arn(inVertic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arn(inVertical)">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arn(inVertical)">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arn(inVertical)">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arn(inVertical)">
                                      <p:cBhvr>
                                        <p:cTn id="32" dur="500"/>
                                        <p:tgtEl>
                                          <p:spTgt spid="23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barn(inVertical)">
                                      <p:cBhvr>
                                        <p:cTn id="3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1552</TotalTime>
  <Words>10143</Words>
  <Application>Microsoft Office PowerPoint</Application>
  <PresentationFormat>On-screen Show (4:3)</PresentationFormat>
  <Paragraphs>702</Paragraphs>
  <Slides>57</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Wingdings</vt:lpstr>
      <vt:lpstr>Clouds</vt:lpstr>
      <vt:lpstr>Early Flight</vt:lpstr>
      <vt:lpstr>Octave Chanute</vt:lpstr>
      <vt:lpstr>Octave Chanute</vt:lpstr>
      <vt:lpstr>Chanute-Herring  Two Surfaced Glider</vt:lpstr>
      <vt:lpstr>Octave Chanute</vt:lpstr>
      <vt:lpstr>Octave Chanute</vt:lpstr>
      <vt:lpstr>Robert Esnault-Pelterie</vt:lpstr>
      <vt:lpstr>Gabriel Voisin</vt:lpstr>
      <vt:lpstr>Alberto Santos-Dumont</vt:lpstr>
      <vt:lpstr>Alberto Santos-Dumont</vt:lpstr>
      <vt:lpstr>Alberto Santos-Dumont</vt:lpstr>
      <vt:lpstr>Alberto Santos-Dumont</vt:lpstr>
      <vt:lpstr>Airplane Production</vt:lpstr>
      <vt:lpstr>Airplane Production</vt:lpstr>
      <vt:lpstr>Henry Farman</vt:lpstr>
      <vt:lpstr>Henry Farman</vt:lpstr>
      <vt:lpstr>Short Brothers</vt:lpstr>
      <vt:lpstr>Short Brothers</vt:lpstr>
      <vt:lpstr>Louis Bleriot</vt:lpstr>
      <vt:lpstr>Louis Bleriot</vt:lpstr>
      <vt:lpstr>Louis Bleriot</vt:lpstr>
      <vt:lpstr>Igor Sikorsky</vt:lpstr>
      <vt:lpstr>Igor Sikorsky</vt:lpstr>
      <vt:lpstr>Igor Sikorsky</vt:lpstr>
      <vt:lpstr>Igor Sikorsky</vt:lpstr>
      <vt:lpstr>Igor Sikorsky</vt:lpstr>
      <vt:lpstr>German Airplanes</vt:lpstr>
      <vt:lpstr>German Airplanes</vt:lpstr>
      <vt:lpstr>German Albatross</vt:lpstr>
      <vt:lpstr>Aerial Experiment Association</vt:lpstr>
      <vt:lpstr>Aerial Experiment Association</vt:lpstr>
      <vt:lpstr>Aerial Experiment Association</vt:lpstr>
      <vt:lpstr>Aerial Experiment Association</vt:lpstr>
      <vt:lpstr>Aerial Experiment Association</vt:lpstr>
      <vt:lpstr>Glen Curtiss</vt:lpstr>
      <vt:lpstr>Glen Curtiss</vt:lpstr>
      <vt:lpstr>Pusher Airplanes</vt:lpstr>
      <vt:lpstr>Curtiss Airplanes</vt:lpstr>
      <vt:lpstr>Curtiss Flight School</vt:lpstr>
      <vt:lpstr>Naval Flight Training</vt:lpstr>
      <vt:lpstr>Exhibition/Stunt Flying</vt:lpstr>
      <vt:lpstr>Exhibition/Stunt Flying</vt:lpstr>
      <vt:lpstr>Exhibition/Stunt Flying</vt:lpstr>
      <vt:lpstr>Aero Clubs</vt:lpstr>
      <vt:lpstr>Aero Clubs</vt:lpstr>
      <vt:lpstr>Aero Club of America</vt:lpstr>
      <vt:lpstr>Air Shows</vt:lpstr>
      <vt:lpstr>Newspapers Sponsor Competitions</vt:lpstr>
      <vt:lpstr>American Newspaper Competitions</vt:lpstr>
      <vt:lpstr>Gordon Bennett Races</vt:lpstr>
      <vt:lpstr>Patents</vt:lpstr>
      <vt:lpstr>Technology</vt:lpstr>
      <vt:lpstr>Technology</vt:lpstr>
      <vt:lpstr>Airports</vt:lpstr>
      <vt:lpstr>Aviation Developments</vt:lpstr>
      <vt:lpstr>Aviation Developments</vt:lpstr>
      <vt:lpstr>Early Flight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Flight</dc:title>
  <dc:creator>Mark Atkins</dc:creator>
  <cp:lastModifiedBy>SCHEUCHNER, GERALD A CTR USAF AMC 618 AOC/XOCMT</cp:lastModifiedBy>
  <cp:revision>136</cp:revision>
  <cp:lastPrinted>2013-09-09T14:02:13Z</cp:lastPrinted>
  <dcterms:created xsi:type="dcterms:W3CDTF">2007-02-05T01:40:21Z</dcterms:created>
  <dcterms:modified xsi:type="dcterms:W3CDTF">2017-07-06T15:25:53Z</dcterms:modified>
</cp:coreProperties>
</file>