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handoutMasterIdLst>
    <p:handoutMasterId r:id="rId41"/>
  </p:handoutMasterIdLst>
  <p:sldIdLst>
    <p:sldId id="256" r:id="rId2"/>
    <p:sldId id="257" r:id="rId3"/>
    <p:sldId id="267" r:id="rId4"/>
    <p:sldId id="266" r:id="rId5"/>
    <p:sldId id="282" r:id="rId6"/>
    <p:sldId id="283" r:id="rId7"/>
    <p:sldId id="284" r:id="rId8"/>
    <p:sldId id="268" r:id="rId9"/>
    <p:sldId id="258" r:id="rId10"/>
    <p:sldId id="270" r:id="rId11"/>
    <p:sldId id="271" r:id="rId12"/>
    <p:sldId id="269" r:id="rId13"/>
    <p:sldId id="272" r:id="rId14"/>
    <p:sldId id="259" r:id="rId15"/>
    <p:sldId id="285" r:id="rId16"/>
    <p:sldId id="273" r:id="rId17"/>
    <p:sldId id="274" r:id="rId18"/>
    <p:sldId id="275" r:id="rId19"/>
    <p:sldId id="276" r:id="rId20"/>
    <p:sldId id="260" r:id="rId21"/>
    <p:sldId id="287" r:id="rId22"/>
    <p:sldId id="277" r:id="rId23"/>
    <p:sldId id="261" r:id="rId24"/>
    <p:sldId id="278" r:id="rId25"/>
    <p:sldId id="279" r:id="rId26"/>
    <p:sldId id="280" r:id="rId27"/>
    <p:sldId id="262" r:id="rId28"/>
    <p:sldId id="288" r:id="rId29"/>
    <p:sldId id="281" r:id="rId30"/>
    <p:sldId id="289" r:id="rId31"/>
    <p:sldId id="263" r:id="rId32"/>
    <p:sldId id="290" r:id="rId33"/>
    <p:sldId id="294" r:id="rId34"/>
    <p:sldId id="291" r:id="rId35"/>
    <p:sldId id="264" r:id="rId36"/>
    <p:sldId id="265" r:id="rId37"/>
    <p:sldId id="293" r:id="rId38"/>
    <p:sldId id="292"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6" autoAdjust="0"/>
    <p:restoredTop sz="86403" autoAdjust="0"/>
  </p:normalViewPr>
  <p:slideViewPr>
    <p:cSldViewPr>
      <p:cViewPr varScale="1">
        <p:scale>
          <a:sx n="94" d="100"/>
          <a:sy n="94"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648" y="14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6D8651-973D-47D8-8B8B-886EFE7A9D23}" type="slidenum">
              <a:rPr lang="en-US"/>
              <a:pPr>
                <a:defRPr/>
              </a:pPr>
              <a:t>‹#›</a:t>
            </a:fld>
            <a:endParaRPr lang="en-US"/>
          </a:p>
        </p:txBody>
      </p:sp>
    </p:spTree>
    <p:extLst>
      <p:ext uri="{BB962C8B-B14F-4D97-AF65-F5344CB8AC3E}">
        <p14:creationId xmlns:p14="http://schemas.microsoft.com/office/powerpoint/2010/main" val="717838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FD569F-99DF-4176-AB6A-215FD84888EB}" type="slidenum">
              <a:rPr lang="en-US"/>
              <a:pPr>
                <a:defRPr/>
              </a:pPr>
              <a:t>‹#›</a:t>
            </a:fld>
            <a:endParaRPr lang="en-US"/>
          </a:p>
        </p:txBody>
      </p:sp>
    </p:spTree>
    <p:extLst>
      <p:ext uri="{BB962C8B-B14F-4D97-AF65-F5344CB8AC3E}">
        <p14:creationId xmlns:p14="http://schemas.microsoft.com/office/powerpoint/2010/main" val="2289223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Women_Airforce_Service_Pilots" TargetMode="External"/><Relationship Id="rId3" Type="http://schemas.openxmlformats.org/officeDocument/2006/relationships/hyperlink" Target="http://en.wikipedia.org/wiki/March_19" TargetMode="External"/><Relationship Id="rId7" Type="http://schemas.openxmlformats.org/officeDocument/2006/relationships/hyperlink" Target="http://en.wikipedia.org/wiki/United_States_Army_Air_For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Hap_Arnold" TargetMode="External"/><Relationship Id="rId5" Type="http://schemas.openxmlformats.org/officeDocument/2006/relationships/hyperlink" Target="http://en.wikipedia.org/wiki/Rantoul,_Illinois" TargetMode="External"/><Relationship Id="rId10" Type="http://schemas.openxmlformats.org/officeDocument/2006/relationships/hyperlink" Target="http://en.wikipedia.org/wiki/Distinguished_Flying_Cross_(United_States)" TargetMode="External"/><Relationship Id="rId4" Type="http://schemas.openxmlformats.org/officeDocument/2006/relationships/hyperlink" Target="http://en.wikipedia.org/wiki/1941" TargetMode="External"/><Relationship Id="rId9" Type="http://schemas.openxmlformats.org/officeDocument/2006/relationships/hyperlink" Target="http://en.wikipedia.org/wiki/Distinguished_Service_Medal_(USA)"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Women_Airforce_Service_Pilots" TargetMode="External"/><Relationship Id="rId3" Type="http://schemas.openxmlformats.org/officeDocument/2006/relationships/hyperlink" Target="http://en.wikipedia.org/wiki/March_19" TargetMode="External"/><Relationship Id="rId7" Type="http://schemas.openxmlformats.org/officeDocument/2006/relationships/hyperlink" Target="http://en.wikipedia.org/wiki/United_States_Army_Air_Forc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Hap_Arnold" TargetMode="External"/><Relationship Id="rId5" Type="http://schemas.openxmlformats.org/officeDocument/2006/relationships/hyperlink" Target="http://en.wikipedia.org/wiki/Rantoul,_Illinois" TargetMode="External"/><Relationship Id="rId10" Type="http://schemas.openxmlformats.org/officeDocument/2006/relationships/hyperlink" Target="http://en.wikipedia.org/wiki/Distinguished_Flying_Cross_(United_States)" TargetMode="External"/><Relationship Id="rId4" Type="http://schemas.openxmlformats.org/officeDocument/2006/relationships/hyperlink" Target="http://en.wikipedia.org/wiki/1941" TargetMode="External"/><Relationship Id="rId9" Type="http://schemas.openxmlformats.org/officeDocument/2006/relationships/hyperlink" Target="http://en.wikipedia.org/wiki/Distinguished_Service_Medal_(USA)"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Women_Airforce_Service_Pilots" TargetMode="External"/><Relationship Id="rId3" Type="http://schemas.openxmlformats.org/officeDocument/2006/relationships/hyperlink" Target="http://en.wikipedia.org/wiki/March_19" TargetMode="External"/><Relationship Id="rId7" Type="http://schemas.openxmlformats.org/officeDocument/2006/relationships/hyperlink" Target="http://en.wikipedia.org/wiki/United_States_Army_Air_Forc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Hap_Arnold" TargetMode="External"/><Relationship Id="rId5" Type="http://schemas.openxmlformats.org/officeDocument/2006/relationships/hyperlink" Target="http://en.wikipedia.org/wiki/Rantoul,_Illinois" TargetMode="External"/><Relationship Id="rId10" Type="http://schemas.openxmlformats.org/officeDocument/2006/relationships/hyperlink" Target="http://en.wikipedia.org/wiki/Distinguished_Flying_Cross_(United_States)" TargetMode="External"/><Relationship Id="rId4" Type="http://schemas.openxmlformats.org/officeDocument/2006/relationships/hyperlink" Target="http://en.wikipedia.org/wiki/1941" TargetMode="External"/><Relationship Id="rId9" Type="http://schemas.openxmlformats.org/officeDocument/2006/relationships/hyperlink" Target="http://en.wikipedia.org/wiki/Distinguished_Service_Medal_(USA)"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Women_Airforce_Service_Pilots" TargetMode="External"/><Relationship Id="rId3" Type="http://schemas.openxmlformats.org/officeDocument/2006/relationships/hyperlink" Target="http://en.wikipedia.org/wiki/March_19" TargetMode="External"/><Relationship Id="rId7" Type="http://schemas.openxmlformats.org/officeDocument/2006/relationships/hyperlink" Target="http://en.wikipedia.org/wiki/United_States_Army_Air_Forc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Hap_Arnold" TargetMode="External"/><Relationship Id="rId5" Type="http://schemas.openxmlformats.org/officeDocument/2006/relationships/hyperlink" Target="http://en.wikipedia.org/wiki/Rantoul,_Illinois" TargetMode="External"/><Relationship Id="rId10" Type="http://schemas.openxmlformats.org/officeDocument/2006/relationships/hyperlink" Target="http://en.wikipedia.org/wiki/Distinguished_Flying_Cross_(United_States)" TargetMode="External"/><Relationship Id="rId4" Type="http://schemas.openxmlformats.org/officeDocument/2006/relationships/hyperlink" Target="http://en.wikipedia.org/wiki/1941" TargetMode="External"/><Relationship Id="rId9" Type="http://schemas.openxmlformats.org/officeDocument/2006/relationships/hyperlink" Target="http://en.wikipedia.org/wiki/Distinguished_Service_Medal_(USA)"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Women_Airforce_Service_Pilots" TargetMode="External"/><Relationship Id="rId3" Type="http://schemas.openxmlformats.org/officeDocument/2006/relationships/hyperlink" Target="http://en.wikipedia.org/wiki/March_19" TargetMode="External"/><Relationship Id="rId7" Type="http://schemas.openxmlformats.org/officeDocument/2006/relationships/hyperlink" Target="http://en.wikipedia.org/wiki/United_States_Army_Air_Forc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Hap_Arnold" TargetMode="External"/><Relationship Id="rId5" Type="http://schemas.openxmlformats.org/officeDocument/2006/relationships/hyperlink" Target="http://en.wikipedia.org/wiki/Rantoul,_Illinois" TargetMode="External"/><Relationship Id="rId10" Type="http://schemas.openxmlformats.org/officeDocument/2006/relationships/hyperlink" Target="http://en.wikipedia.org/wiki/Distinguished_Flying_Cross_(United_States)" TargetMode="External"/><Relationship Id="rId4" Type="http://schemas.openxmlformats.org/officeDocument/2006/relationships/hyperlink" Target="http://en.wikipedia.org/wiki/1941" TargetMode="External"/><Relationship Id="rId9" Type="http://schemas.openxmlformats.org/officeDocument/2006/relationships/hyperlink" Target="http://en.wikipedia.org/wiki/Distinguished_Service_Medal_(USA)"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Women_Airforce_Service_Pilots" TargetMode="External"/><Relationship Id="rId3" Type="http://schemas.openxmlformats.org/officeDocument/2006/relationships/hyperlink" Target="http://en.wikipedia.org/wiki/March_19" TargetMode="External"/><Relationship Id="rId7" Type="http://schemas.openxmlformats.org/officeDocument/2006/relationships/hyperlink" Target="http://en.wikipedia.org/wiki/United_States_Army_Air_Forc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Hap_Arnold" TargetMode="External"/><Relationship Id="rId5" Type="http://schemas.openxmlformats.org/officeDocument/2006/relationships/hyperlink" Target="http://en.wikipedia.org/wiki/Rantoul,_Illinois" TargetMode="External"/><Relationship Id="rId10" Type="http://schemas.openxmlformats.org/officeDocument/2006/relationships/hyperlink" Target="http://en.wikipedia.org/wiki/Distinguished_Flying_Cross_(United_States)" TargetMode="External"/><Relationship Id="rId4" Type="http://schemas.openxmlformats.org/officeDocument/2006/relationships/hyperlink" Target="http://en.wikipedia.org/wiki/1941" TargetMode="External"/><Relationship Id="rId9" Type="http://schemas.openxmlformats.org/officeDocument/2006/relationships/hyperlink" Target="http://en.wikipedia.org/wiki/Distinguished_Service_Medal_(US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C5886-3CF5-459D-AF51-17FF7AA3ED21}"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Introduction</a:t>
            </a:r>
          </a:p>
          <a:p>
            <a:pPr eaLnBrk="1" hangingPunct="1"/>
            <a:r>
              <a:rPr lang="en-US" smtClean="0"/>
              <a:t>World War II involved specialized aircraft produced in large numbers by various combatant nations, and many makes of familiar names domestically became known internationally.</a:t>
            </a:r>
          </a:p>
          <a:p>
            <a:pPr eaLnBrk="1" hangingPunct="1"/>
            <a:endParaRPr lang="en-US" smtClean="0"/>
          </a:p>
          <a:p>
            <a:pPr eaLnBrk="1" hangingPunct="1"/>
            <a:r>
              <a:rPr lang="en-US" smtClean="0"/>
              <a:t>WWI spurred acft production, the acft were not available in the beginning of the war. </a:t>
            </a:r>
          </a:p>
          <a:p>
            <a:pPr eaLnBrk="1" hangingPunct="1"/>
            <a:r>
              <a:rPr lang="en-US" smtClean="0"/>
              <a:t>There were many efforts to prevent war, but the militaristic goals of a few countries pulled other countries into conflict. </a:t>
            </a:r>
          </a:p>
          <a:p>
            <a:pPr eaLnBrk="1" hangingPunct="1"/>
            <a:r>
              <a:rPr lang="en-US" smtClean="0"/>
              <a:t>WWII was worldwide with concentrations of fighting in Europe and the Pacific. </a:t>
            </a:r>
          </a:p>
          <a:p>
            <a:pPr eaLnBrk="1" hangingPunct="1"/>
            <a:endParaRPr lang="en-US" smtClean="0"/>
          </a:p>
          <a:p>
            <a:pPr eaLnBrk="1" hangingPunct="1"/>
            <a:r>
              <a:rPr lang="en-US" smtClean="0"/>
              <a:t>Hitler wanted to acquired more living space which he tried to do by taking starting war with other countries. </a:t>
            </a:r>
          </a:p>
        </p:txBody>
      </p:sp>
    </p:spTree>
    <p:extLst>
      <p:ext uri="{BB962C8B-B14F-4D97-AF65-F5344CB8AC3E}">
        <p14:creationId xmlns:p14="http://schemas.microsoft.com/office/powerpoint/2010/main" val="296474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4CDB16-1ED9-45B9-BC28-BAFEF473D63F}"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U.S. Neutrality</a:t>
            </a:r>
            <a:r>
              <a:rPr lang="en-US" sz="1000" smtClean="0"/>
              <a:t>: While legally neutral, the United States supported countries resisting fascist invasion in 1939, 1940, and 1941, most notably by selling munitions and supplies on a cash-and-carry basis and later by lending or leasing war materials through the Lend-Lease program.</a:t>
            </a:r>
          </a:p>
          <a:p>
            <a:pPr eaLnBrk="1" hangingPunct="1"/>
            <a:r>
              <a:rPr lang="en-US" sz="1000" b="1" smtClean="0"/>
              <a:t>Lend-Lease Act</a:t>
            </a:r>
            <a:r>
              <a:rPr lang="en-US" sz="1000" smtClean="0"/>
              <a:t>: The Lend-Lease Act of March 1941 permitted the United States to supply any nations fighting aggression and “vital” to the interests of the country.</a:t>
            </a:r>
          </a:p>
          <a:p>
            <a:pPr eaLnBrk="1" hangingPunct="1"/>
            <a:r>
              <a:rPr lang="en-US" sz="1000" b="1" smtClean="0"/>
              <a:t>National Defense</a:t>
            </a:r>
            <a:r>
              <a:rPr lang="en-US" sz="1000" smtClean="0"/>
              <a:t>: National defense of the neutral United States justified developing airways and airfields and expanding federal administration to airport traffic control.</a:t>
            </a:r>
          </a:p>
          <a:p>
            <a:pPr eaLnBrk="1" hangingPunct="1"/>
            <a:r>
              <a:rPr lang="en-US" sz="1000" b="1" smtClean="0"/>
              <a:t>Spreading War</a:t>
            </a:r>
            <a:r>
              <a:rPr lang="en-US" sz="1000" smtClean="0"/>
              <a:t>: As the Allies blocked fascist expansion into the British Isles and in North Africa, Hitler turned east and attacked its Soviet partner in a non-aggression pact.</a:t>
            </a:r>
          </a:p>
          <a:p>
            <a:pPr eaLnBrk="1" hangingPunct="1"/>
            <a:r>
              <a:rPr lang="en-US" sz="1000" b="1" smtClean="0"/>
              <a:t>Operation Barbarossa</a:t>
            </a:r>
            <a:r>
              <a:rPr lang="en-US" sz="1000" smtClean="0"/>
              <a:t>: The German invasion of the Soviet Union, known as Operation Barbarossa, opened on 22 June 1941 with air attacks on Soviet airfields and aircraft along a long front from the Baltic Sea in the north to the Black Sea in the south, but the Soviets stopped the German advance late in the year.</a:t>
            </a:r>
          </a:p>
          <a:p>
            <a:pPr eaLnBrk="1" hangingPunct="1"/>
            <a:r>
              <a:rPr lang="en-US" sz="1000" b="1" smtClean="0"/>
              <a:t>Ferry Routes</a:t>
            </a:r>
            <a:r>
              <a:rPr lang="en-US" sz="1000" smtClean="0"/>
              <a:t>: As the war continued, the United States expanded its Lend-Lease program to provide aid to more Allied countries fighting the Axis Powers, but particularly to Great Britain on Germany’s Western Front and the Soviet Union on Germany’s Eastern Front. That aid included ferrying airplanes across the North Atlantic to Great Britain, across the South Atlantic and Africa to Russia, and over Canada and Alaska to Siberia.</a:t>
            </a:r>
          </a:p>
          <a:p>
            <a:pPr eaLnBrk="1" hangingPunct="1"/>
            <a:r>
              <a:rPr lang="en-US" sz="1000" b="1" smtClean="0"/>
              <a:t>A Pacific War</a:t>
            </a:r>
            <a:r>
              <a:rPr lang="en-US" sz="1000" smtClean="0"/>
              <a:t>: The Japanese attack on the Hawaiian, Wake, Guam, and Midway islands and the Japanese invasion of the Philippines and Malaya in December 1941 opened a Pacific theater of the World War. There navies and naval aviation dominated.</a:t>
            </a:r>
          </a:p>
        </p:txBody>
      </p:sp>
    </p:spTree>
    <p:extLst>
      <p:ext uri="{BB962C8B-B14F-4D97-AF65-F5344CB8AC3E}">
        <p14:creationId xmlns:p14="http://schemas.microsoft.com/office/powerpoint/2010/main" val="94152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0102F4-5C7F-4F9A-B2D8-A97DE8EC87B4}" type="slidenum">
              <a:rPr lang="en-US" smtClean="0"/>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U.S. Neutrality</a:t>
            </a:r>
            <a:r>
              <a:rPr lang="en-US" sz="1000" smtClean="0"/>
              <a:t>: While legally neutral, the United States supported countries resisting fascist invasion in 1939, 1940, and 1941, most notably by selling munitions and supplies on a cash-and-carry basis and later by lending or leasing war materials through the Lend-Lease program.</a:t>
            </a:r>
          </a:p>
          <a:p>
            <a:pPr eaLnBrk="1" hangingPunct="1"/>
            <a:r>
              <a:rPr lang="en-US" sz="1000" b="1" smtClean="0"/>
              <a:t>Lend-Lease Act</a:t>
            </a:r>
            <a:r>
              <a:rPr lang="en-US" sz="1000" smtClean="0"/>
              <a:t>: The Lend-Lease Act of March 1941 permitted the United States to supply any nations fighting aggression and “vital” to the interests of the country.</a:t>
            </a:r>
          </a:p>
          <a:p>
            <a:pPr eaLnBrk="1" hangingPunct="1"/>
            <a:r>
              <a:rPr lang="en-US" sz="1000" b="1" smtClean="0"/>
              <a:t>National Defense</a:t>
            </a:r>
            <a:r>
              <a:rPr lang="en-US" sz="1000" smtClean="0"/>
              <a:t>: National defense of the neutral United States justified developing airways and airfields and expanding federal administration to airport traffic control.</a:t>
            </a:r>
          </a:p>
          <a:p>
            <a:pPr eaLnBrk="1" hangingPunct="1"/>
            <a:r>
              <a:rPr lang="en-US" sz="1000" b="1" smtClean="0"/>
              <a:t>Spreading War</a:t>
            </a:r>
            <a:r>
              <a:rPr lang="en-US" sz="1000" smtClean="0"/>
              <a:t>: As the Allies blocked fascist expansion into the British Isles and in North Africa, Hitler turned east and attacked its Soviet partner in a non-aggression pact.</a:t>
            </a:r>
          </a:p>
          <a:p>
            <a:pPr eaLnBrk="1" hangingPunct="1"/>
            <a:r>
              <a:rPr lang="en-US" sz="1000" b="1" smtClean="0"/>
              <a:t>Operation Barbarossa</a:t>
            </a:r>
            <a:r>
              <a:rPr lang="en-US" sz="1000" smtClean="0"/>
              <a:t>: The German invasion of the Soviet Union, known as Operation Barbarossa, opened on 22 June 1941 with air attacks on Soviet airfields and aircraft along a long front from the Baltic Sea in the north to the Black Sea in the south, but the Soviets stopped the German advance late in the year.</a:t>
            </a:r>
          </a:p>
          <a:p>
            <a:pPr eaLnBrk="1" hangingPunct="1"/>
            <a:r>
              <a:rPr lang="en-US" sz="1000" b="1" smtClean="0"/>
              <a:t>Ferry Routes</a:t>
            </a:r>
            <a:r>
              <a:rPr lang="en-US" sz="1000" smtClean="0"/>
              <a:t>: As the war continued, the United States expanded its Lend-Lease program to provide aid to more Allied countries fighting the Axis Powers, but particularly to Great Britain on Germany’s Western Front and the Soviet Union on Germany’s Eastern Front. That aid included ferrying airplanes across the North Atlantic to Great Britain, across the South Atlantic and Africa to Russia, and over Canada and Alaska to Siberia.</a:t>
            </a:r>
          </a:p>
          <a:p>
            <a:pPr eaLnBrk="1" hangingPunct="1"/>
            <a:r>
              <a:rPr lang="en-US" sz="1000" b="1" smtClean="0"/>
              <a:t>A Pacific War</a:t>
            </a:r>
            <a:r>
              <a:rPr lang="en-US" sz="1000" smtClean="0"/>
              <a:t>: The Japanese attack on the Hawaiian, Wake, Guam, and Midway islands and the Japanese invasion of the Philippines and Malaya in December 1941 opened a Pacific theater of the World War. There navies and naval aviation dominated.</a:t>
            </a:r>
          </a:p>
        </p:txBody>
      </p:sp>
    </p:spTree>
    <p:extLst>
      <p:ext uri="{BB962C8B-B14F-4D97-AF65-F5344CB8AC3E}">
        <p14:creationId xmlns:p14="http://schemas.microsoft.com/office/powerpoint/2010/main" val="71998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D0EBEC-1BD6-42DB-99F0-02D647719269}"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U.S. Neutrality</a:t>
            </a:r>
            <a:r>
              <a:rPr lang="en-US" sz="1000" smtClean="0"/>
              <a:t>: While legally neutral, the United States supported countries resisting fascist invasion in 1939, 1940, and 1941, most notably by selling munitions and supplies on a cash-and-carry basis and later by lending or leasing war materials through the Lend-Lease program.</a:t>
            </a:r>
          </a:p>
          <a:p>
            <a:pPr eaLnBrk="1" hangingPunct="1"/>
            <a:r>
              <a:rPr lang="en-US" sz="1000" b="1" smtClean="0"/>
              <a:t>Lend-Lease Act</a:t>
            </a:r>
            <a:r>
              <a:rPr lang="en-US" sz="1000" smtClean="0"/>
              <a:t>: The Lend-Lease Act of March 1941 permitted the United States to supply any nations fighting aggression and “vital” to the interests of the country.</a:t>
            </a:r>
          </a:p>
          <a:p>
            <a:pPr eaLnBrk="1" hangingPunct="1"/>
            <a:r>
              <a:rPr lang="en-US" sz="1000" b="1" smtClean="0"/>
              <a:t>National Defense</a:t>
            </a:r>
            <a:r>
              <a:rPr lang="en-US" sz="1000" smtClean="0"/>
              <a:t>: National defense of the neutral United States justified developing airways and airfields and expanding federal administration to airport traffic control.</a:t>
            </a:r>
          </a:p>
          <a:p>
            <a:pPr eaLnBrk="1" hangingPunct="1"/>
            <a:r>
              <a:rPr lang="en-US" sz="1000" b="1" smtClean="0"/>
              <a:t>Spreading War</a:t>
            </a:r>
            <a:r>
              <a:rPr lang="en-US" sz="1000" smtClean="0"/>
              <a:t>: As the Allies blocked fascist expansion into the British Isles and in North Africa, Hitler turned east and attacked its Soviet partner in a non-aggression pact.</a:t>
            </a:r>
          </a:p>
          <a:p>
            <a:pPr eaLnBrk="1" hangingPunct="1"/>
            <a:r>
              <a:rPr lang="en-US" sz="1000" b="1" smtClean="0"/>
              <a:t>Operation Barbarossa</a:t>
            </a:r>
            <a:r>
              <a:rPr lang="en-US" sz="1000" smtClean="0"/>
              <a:t>: The German invasion of the Soviet Union, known as Operation Barbarossa, opened on 22 June 1941 with air attacks on Soviet airfields and aircraft along a long front from the Baltic Sea in the north to the Black Sea in the south, but the Soviets stopped the German advance late in the year.</a:t>
            </a:r>
          </a:p>
          <a:p>
            <a:pPr eaLnBrk="1" hangingPunct="1"/>
            <a:r>
              <a:rPr lang="en-US" sz="1000" b="1" smtClean="0"/>
              <a:t>Ferry Routes</a:t>
            </a:r>
            <a:r>
              <a:rPr lang="en-US" sz="1000" smtClean="0"/>
              <a:t>: As the war continued, the United States expanded its Lend-Lease program to provide aid to more Allied countries fighting the Axis Powers, but particularly to Great Britain on Germany’s Western Front and the Soviet Union on Germany’s Eastern Front. That aid included ferrying airplanes across the North Atlantic to Great Britain, across the South Atlantic and Africa to Russia, and over Canada and Alaska to Siberia.</a:t>
            </a:r>
          </a:p>
          <a:p>
            <a:pPr eaLnBrk="1" hangingPunct="1"/>
            <a:r>
              <a:rPr lang="en-US" sz="1000" b="1" smtClean="0"/>
              <a:t>A Pacific War</a:t>
            </a:r>
            <a:r>
              <a:rPr lang="en-US" sz="1000" smtClean="0"/>
              <a:t>: The Japanese attack on the Hawaiian, Wake, Guam, and Midway islands and the Japanese invasion of the Philippines and Malaya in December 1941 opened a Pacific theater of the World War. There navies and naval aviation dominated.</a:t>
            </a:r>
          </a:p>
        </p:txBody>
      </p:sp>
    </p:spTree>
    <p:extLst>
      <p:ext uri="{BB962C8B-B14F-4D97-AF65-F5344CB8AC3E}">
        <p14:creationId xmlns:p14="http://schemas.microsoft.com/office/powerpoint/2010/main" val="28063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AE582C-3F73-4660-BF29-317D8E430163}"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U.S. Neutrality</a:t>
            </a:r>
            <a:r>
              <a:rPr lang="en-US" sz="1000" smtClean="0"/>
              <a:t>: While legally neutral, the United States supported countries resisting fascist invasion in 1939, 1940, and 1941, most notably by selling munitions and supplies on a cash-and-carry basis and later by lending or leasing war materials through the Lend-Lease program.</a:t>
            </a:r>
          </a:p>
          <a:p>
            <a:pPr eaLnBrk="1" hangingPunct="1"/>
            <a:r>
              <a:rPr lang="en-US" sz="1000" b="1" smtClean="0"/>
              <a:t>Lend-Lease Act</a:t>
            </a:r>
            <a:r>
              <a:rPr lang="en-US" sz="1000" smtClean="0"/>
              <a:t>: The Lend-Lease Act of March 1941 permitted the United States to supply any nations fighting aggression and “vital” to the interests of the country.</a:t>
            </a:r>
          </a:p>
          <a:p>
            <a:pPr eaLnBrk="1" hangingPunct="1"/>
            <a:r>
              <a:rPr lang="en-US" sz="1000" b="1" smtClean="0"/>
              <a:t>National Defense</a:t>
            </a:r>
            <a:r>
              <a:rPr lang="en-US" sz="1000" smtClean="0"/>
              <a:t>: National defense of the neutral United States justified developing airways and airfields and expanding federal administration to airport traffic control.</a:t>
            </a:r>
          </a:p>
          <a:p>
            <a:pPr eaLnBrk="1" hangingPunct="1"/>
            <a:r>
              <a:rPr lang="en-US" sz="1000" b="1" smtClean="0"/>
              <a:t>Spreading War</a:t>
            </a:r>
            <a:r>
              <a:rPr lang="en-US" sz="1000" smtClean="0"/>
              <a:t>: As the Allies blocked fascist expansion into the British Isles and in North Africa, Hitler turned east and attacked its Soviet partner in a non-aggression pact.</a:t>
            </a:r>
          </a:p>
          <a:p>
            <a:pPr eaLnBrk="1" hangingPunct="1"/>
            <a:r>
              <a:rPr lang="en-US" sz="1000" b="1" smtClean="0"/>
              <a:t>Operation Barbarossa</a:t>
            </a:r>
            <a:r>
              <a:rPr lang="en-US" sz="1000" smtClean="0"/>
              <a:t>: The German invasion of the Soviet Union, known as Operation Barbarossa, opened on 22 June 1941 with air attacks on Soviet airfields and aircraft along a long front from the Baltic Sea in the north to the Black Sea in the south, but the Soviets stopped the German advance late in the year.</a:t>
            </a:r>
          </a:p>
          <a:p>
            <a:pPr eaLnBrk="1" hangingPunct="1"/>
            <a:r>
              <a:rPr lang="en-US" sz="1000" b="1" smtClean="0"/>
              <a:t>Ferry Routes</a:t>
            </a:r>
            <a:r>
              <a:rPr lang="en-US" sz="1000" smtClean="0"/>
              <a:t>: As the war continued, the United States expanded its Lend-Lease program to provide aid to more Allied countries fighting the Axis Powers, but particularly to Great Britain on Germany’s Western Front and the Soviet Union on Germany’s Eastern Front. That aid included ferrying airplanes across the North Atlantic to Great Britain, across the South Atlantic and Africa to Russia, and over Canada and Alaska to Siberia.</a:t>
            </a:r>
          </a:p>
          <a:p>
            <a:pPr eaLnBrk="1" hangingPunct="1"/>
            <a:r>
              <a:rPr lang="en-US" sz="1000" b="1" smtClean="0"/>
              <a:t>A Pacific War</a:t>
            </a:r>
            <a:r>
              <a:rPr lang="en-US" sz="1000" smtClean="0"/>
              <a:t>: The Japanese attack on the Hawaiian, Wake, Guam, and Midway islands and the Japanese invasion of the Philippines and Malaya in December 1941 opened a Pacific theater of the World War. There navies and naval aviation dominated.</a:t>
            </a:r>
          </a:p>
        </p:txBody>
      </p:sp>
    </p:spTree>
    <p:extLst>
      <p:ext uri="{BB962C8B-B14F-4D97-AF65-F5344CB8AC3E}">
        <p14:creationId xmlns:p14="http://schemas.microsoft.com/office/powerpoint/2010/main" val="277332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9DFEB6-F7A8-44A2-91FA-3FB8B042992A}"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228600" y="43434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Training</a:t>
            </a:r>
            <a:r>
              <a:rPr lang="en-US" sz="800" smtClean="0"/>
              <a:t>: Training began as war preparedness with civil aspects and became a war emergency led by the military.  </a:t>
            </a:r>
          </a:p>
          <a:p>
            <a:pPr eaLnBrk="1" hangingPunct="1">
              <a:lnSpc>
                <a:spcPct val="80000"/>
              </a:lnSpc>
            </a:pPr>
            <a:r>
              <a:rPr lang="en-US" sz="800" b="1" smtClean="0"/>
              <a:t>Civilian Pilot Training</a:t>
            </a:r>
            <a:r>
              <a:rPr lang="en-US" sz="800" smtClean="0"/>
              <a:t>: In the United States the Civilian Pilot Training Act of 1939 established the Civilian Pilot Training (CPT) program, which, after the United States joined the war, became the War Training Service. This program provided civilians basic ground and flight training. In Dec 1940, there was a movement to ground all private flying so that military flight training could take precedence.  Many of the aviation companies lobbied Congress and this did not pass.  Many colleges and universities to train pilots.  </a:t>
            </a:r>
          </a:p>
          <a:p>
            <a:pPr eaLnBrk="1" hangingPunct="1">
              <a:lnSpc>
                <a:spcPct val="80000"/>
              </a:lnSpc>
            </a:pPr>
            <a:r>
              <a:rPr lang="en-US" sz="800" b="1" smtClean="0"/>
              <a:t>Commonwealth Air Training</a:t>
            </a:r>
            <a:r>
              <a:rPr lang="en-US" sz="800" smtClean="0"/>
              <a:t>: The British Commonwealth established over a hundred training centers in Canada to prepare air crews for combat in the service of the British Royal Air Force, Royal Canadian Air Force and Fleet Air Arm, and Royal New Zealand Air Force.</a:t>
            </a:r>
          </a:p>
          <a:p>
            <a:pPr eaLnBrk="1" hangingPunct="1">
              <a:lnSpc>
                <a:spcPct val="80000"/>
              </a:lnSpc>
            </a:pPr>
            <a:r>
              <a:rPr lang="en-US" sz="800" b="1" smtClean="0"/>
              <a:t>Tuskegee Airmen</a:t>
            </a:r>
            <a:r>
              <a:rPr lang="en-US" sz="800" smtClean="0"/>
              <a:t>: The segregated United States Army trained black airmen at the Tuskegee Army Air Field in Alabama, beginning with a group of 12 in July 1941 and continuing through the war. During the war the Army opened a second training center for black airmen at Walterboro Air Base in South Carolina. On </a:t>
            </a:r>
            <a:r>
              <a:rPr lang="en-US" sz="800" smtClean="0">
                <a:hlinkClick r:id="rId3" tooltip="March 19"/>
              </a:rPr>
              <a:t>March 19</a:t>
            </a:r>
            <a:r>
              <a:rPr lang="en-US" sz="800" smtClean="0"/>
              <a:t>, </a:t>
            </a:r>
            <a:r>
              <a:rPr lang="en-US" sz="800" smtClean="0">
                <a:hlinkClick r:id="rId4" tooltip="1941"/>
              </a:rPr>
              <a:t>1941</a:t>
            </a:r>
            <a:r>
              <a:rPr lang="en-US" sz="800" smtClean="0"/>
              <a:t>, the 99th Pursuit Squadron (Pursuit being the pre-WWII descriptive for "Fighter") was activated at Chanute Field in </a:t>
            </a:r>
            <a:r>
              <a:rPr lang="en-US" sz="800" smtClean="0">
                <a:hlinkClick r:id="rId5" tooltip="Rantoul, Illinois"/>
              </a:rPr>
              <a:t>Rantoul, Illinois</a:t>
            </a:r>
            <a:r>
              <a:rPr lang="en-US" sz="800" smtClean="0"/>
              <a:t>. Over 250 enlisted men were trained at Chanute in aircraft ground support trades. This small number of enlisted men was to become the core of other black squadrons forming at Tuskegee and Maxwell fields in Alabama -- the famed Tuskegee Airmen.  Tuskeegee, Alabama today is restoring the hangar at Molton field and expanding the airport which includes a national park. </a:t>
            </a:r>
          </a:p>
          <a:p>
            <a:pPr eaLnBrk="1" hangingPunct="1">
              <a:lnSpc>
                <a:spcPct val="80000"/>
              </a:lnSpc>
            </a:pPr>
            <a:r>
              <a:rPr lang="en-US" sz="800" b="1" smtClean="0"/>
              <a:t>Soviet Women Pilots</a:t>
            </a:r>
            <a:r>
              <a:rPr lang="en-US" sz="800" smtClean="0"/>
              <a:t>: After Germany invaded the Soviet Union, the Red Air Force opened a flight training program for female military flight crews and ground crews at Engels, north of Stalingrad. The women trained separately and flew in all-female regiments, but flew in combat routinely from 1942 into 1945. Women flew to supplement the male force right along side in combat.  Soviet women were the only women who were assigned to regular combat duties during WWII.</a:t>
            </a:r>
          </a:p>
          <a:p>
            <a:pPr eaLnBrk="1" hangingPunct="1">
              <a:lnSpc>
                <a:spcPct val="80000"/>
              </a:lnSpc>
            </a:pPr>
            <a:r>
              <a:rPr lang="en-US" sz="800" b="1" smtClean="0"/>
              <a:t>WASPs, WAVES, Etc.</a:t>
            </a:r>
            <a:r>
              <a:rPr lang="en-US" sz="800" smtClean="0"/>
              <a:t>: In the United States females supported military aviation by joining the Women’s Army Auxiliary Corps (WAAC), the Aircraft Warning Service, the Air WACS (Women’s Army Corps air arm), the naval Women Appointed (later Accepted) for Volunteer Emergency Service (WAVES). Female pilots flew military, but not combat, missions through the Women’s Flying Training Detachment, Women’s Auxiliary Ferry Squadron, and the Women Airforce Service Pilots (WASPs).</a:t>
            </a:r>
          </a:p>
          <a:p>
            <a:pPr eaLnBrk="1" hangingPunct="1">
              <a:lnSpc>
                <a:spcPct val="80000"/>
              </a:lnSpc>
            </a:pPr>
            <a:r>
              <a:rPr lang="en-US" sz="800" smtClean="0"/>
              <a:t>Waves – Navy did not fly airplanes.  WASPS – during the war, female pilots ferried airplanes from factories to military bases and provded flight instruction.  The flew every type of airplane. </a:t>
            </a:r>
          </a:p>
          <a:p>
            <a:pPr eaLnBrk="1" hangingPunct="1">
              <a:lnSpc>
                <a:spcPct val="80000"/>
              </a:lnSpc>
            </a:pPr>
            <a:endParaRPr lang="en-US" sz="800" smtClean="0"/>
          </a:p>
          <a:p>
            <a:pPr eaLnBrk="1" hangingPunct="1">
              <a:lnSpc>
                <a:spcPct val="80000"/>
              </a:lnSpc>
            </a:pPr>
            <a:r>
              <a:rPr lang="en-US" sz="800" smtClean="0"/>
              <a:t>Jacqueline Cochran - In spite of pilot shortages, General </a:t>
            </a:r>
            <a:r>
              <a:rPr lang="en-US" sz="800" smtClean="0">
                <a:hlinkClick r:id="rId6" tooltip="Hap Arnold"/>
              </a:rPr>
              <a:t>Henry H. "Hap" Arnold</a:t>
            </a:r>
            <a:r>
              <a:rPr lang="en-US" sz="800" smtClean="0"/>
              <a:t> was the person who needed to be convinced that women pilots were the solution to his staffing problems. Arnold was placed in command of the </a:t>
            </a:r>
            <a:r>
              <a:rPr lang="en-US" sz="800" smtClean="0">
                <a:hlinkClick r:id="rId7" tooltip="United States Army Air Force"/>
              </a:rPr>
              <a:t>US Army Air Forces</a:t>
            </a:r>
            <a:r>
              <a:rPr lang="en-US" sz="800" smtClean="0"/>
              <a:t> when it was created from the US Army Air Corps in June 1941. He knew that women were being used successfully in the Air Transport Auxiliary (ATA) in England. In June 1941, Arnold suggested that Cochran take a group of qualified female pilots to see how the British were doing. He promised her that no decisions regarding women flying for the USAAF would be made until she returned.</a:t>
            </a:r>
          </a:p>
          <a:p>
            <a:pPr eaLnBrk="1" hangingPunct="1">
              <a:lnSpc>
                <a:spcPct val="80000"/>
              </a:lnSpc>
            </a:pPr>
            <a:r>
              <a:rPr lang="en-US" sz="800" smtClean="0"/>
              <a:t>When General Arnold asked Cochran to go to Britain to study the ATA, she asked 76 of the most qualified female pilots--identified during the research she had done earlier for Colonel Robert Olds--to come along and fly for the ATA. Qualifications for these women were high--at least 300 hours of flying time, but most of the women pilots had over 1,000 hours. Their dedication was high as well--they had to foot the bill for travel from New York for an interview and to Montreal for a physical exam and flight check. Those that made it to Canada found out that the washout rate was also high. Twenty-five women passed the tests, and two months later, in March of 1942 they went to Britain with Cochran to join the ATA.</a:t>
            </a:r>
          </a:p>
          <a:p>
            <a:pPr eaLnBrk="1" hangingPunct="1">
              <a:lnSpc>
                <a:spcPct val="80000"/>
              </a:lnSpc>
            </a:pPr>
            <a:r>
              <a:rPr lang="en-US" sz="800" smtClean="0"/>
              <a:t>The women who flew in the ATA were a little reluctant to go because they wanted to be flying for (and in) the United States, but those that went became the first American women to fly military aircraft.</a:t>
            </a:r>
          </a:p>
          <a:p>
            <a:pPr eaLnBrk="1" hangingPunct="1">
              <a:lnSpc>
                <a:spcPct val="80000"/>
              </a:lnSpc>
            </a:pPr>
            <a:r>
              <a:rPr lang="en-US" sz="800" smtClean="0"/>
              <a:t>Following America's entry into the War, in 1942 she was made director of women's flight training for the United States. As head of the </a:t>
            </a:r>
            <a:r>
              <a:rPr lang="en-US" sz="800" smtClean="0">
                <a:hlinkClick r:id="rId8" tooltip="Women Airforce Service Pilots"/>
              </a:rPr>
              <a:t>Women Airforce Service Pilots</a:t>
            </a:r>
            <a:r>
              <a:rPr lang="en-US" sz="800" smtClean="0"/>
              <a:t> (WASP) she supervised the training of more than 1000 women pilots. For her war efforts, she received the </a:t>
            </a:r>
            <a:r>
              <a:rPr lang="en-US" sz="800" smtClean="0">
                <a:hlinkClick r:id="rId9" tooltip="Distinguished Service Medal (USA)"/>
              </a:rPr>
              <a:t>Distinguished Service Medal</a:t>
            </a:r>
            <a:r>
              <a:rPr lang="en-US" sz="800" smtClean="0"/>
              <a:t> and the </a:t>
            </a:r>
            <a:r>
              <a:rPr lang="en-US" sz="800" smtClean="0">
                <a:hlinkClick r:id="rId10" tooltip="Distinguished Flying Cross (United States)"/>
              </a:rPr>
              <a:t>Distinguished Flying Cross</a:t>
            </a:r>
            <a:r>
              <a:rPr lang="en-US" sz="800" smtClean="0"/>
              <a:t>.</a:t>
            </a:r>
          </a:p>
        </p:txBody>
      </p:sp>
    </p:spTree>
    <p:extLst>
      <p:ext uri="{BB962C8B-B14F-4D97-AF65-F5344CB8AC3E}">
        <p14:creationId xmlns:p14="http://schemas.microsoft.com/office/powerpoint/2010/main" val="331195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9DFEB6-F7A8-44A2-91FA-3FB8B042992A}"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228600" y="43434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Training</a:t>
            </a:r>
            <a:r>
              <a:rPr lang="en-US" sz="800" smtClean="0"/>
              <a:t>: Training began as war preparedness with civil aspects and became a war emergency led by the military.  </a:t>
            </a:r>
          </a:p>
          <a:p>
            <a:pPr eaLnBrk="1" hangingPunct="1">
              <a:lnSpc>
                <a:spcPct val="80000"/>
              </a:lnSpc>
            </a:pPr>
            <a:r>
              <a:rPr lang="en-US" sz="800" b="1" smtClean="0"/>
              <a:t>Civilian Pilot Training</a:t>
            </a:r>
            <a:r>
              <a:rPr lang="en-US" sz="800" smtClean="0"/>
              <a:t>: In the United States the Civilian Pilot Training Act of 1939 established the Civilian Pilot Training (CPT) program, which, after the United States joined the war, became the War Training Service. This program provided civilians basic ground and flight training. In Dec 1940, there was a movement to ground all private flying so that military flight training could take precedence.  Many of the aviation companies lobbied Congress and this did not pass.  Many colleges and universities to train pilots.  </a:t>
            </a:r>
          </a:p>
          <a:p>
            <a:pPr eaLnBrk="1" hangingPunct="1">
              <a:lnSpc>
                <a:spcPct val="80000"/>
              </a:lnSpc>
            </a:pPr>
            <a:r>
              <a:rPr lang="en-US" sz="800" b="1" smtClean="0"/>
              <a:t>Commonwealth Air Training</a:t>
            </a:r>
            <a:r>
              <a:rPr lang="en-US" sz="800" smtClean="0"/>
              <a:t>: The British Commonwealth established over a hundred training centers in Canada to prepare air crews for combat in the service of the British Royal Air Force, Royal Canadian Air Force and Fleet Air Arm, and Royal New Zealand Air Force.</a:t>
            </a:r>
          </a:p>
          <a:p>
            <a:pPr eaLnBrk="1" hangingPunct="1">
              <a:lnSpc>
                <a:spcPct val="80000"/>
              </a:lnSpc>
            </a:pPr>
            <a:r>
              <a:rPr lang="en-US" sz="800" b="1" smtClean="0"/>
              <a:t>Tuskegee Airmen</a:t>
            </a:r>
            <a:r>
              <a:rPr lang="en-US" sz="800" smtClean="0"/>
              <a:t>: The segregated United States Army trained black airmen at the Tuskegee Army Air Field in Alabama, beginning with a group of 12 in July 1941 and continuing through the war. During the war the Army opened a second training center for black airmen at Walterboro Air Base in South Carolina. On </a:t>
            </a:r>
            <a:r>
              <a:rPr lang="en-US" sz="800" smtClean="0">
                <a:hlinkClick r:id="rId3" tooltip="March 19"/>
              </a:rPr>
              <a:t>March 19</a:t>
            </a:r>
            <a:r>
              <a:rPr lang="en-US" sz="800" smtClean="0"/>
              <a:t>, </a:t>
            </a:r>
            <a:r>
              <a:rPr lang="en-US" sz="800" smtClean="0">
                <a:hlinkClick r:id="rId4" tooltip="1941"/>
              </a:rPr>
              <a:t>1941</a:t>
            </a:r>
            <a:r>
              <a:rPr lang="en-US" sz="800" smtClean="0"/>
              <a:t>, the 99th Pursuit Squadron (Pursuit being the pre-WWII descriptive for "Fighter") was activated at Chanute Field in </a:t>
            </a:r>
            <a:r>
              <a:rPr lang="en-US" sz="800" smtClean="0">
                <a:hlinkClick r:id="rId5" tooltip="Rantoul, Illinois"/>
              </a:rPr>
              <a:t>Rantoul, Illinois</a:t>
            </a:r>
            <a:r>
              <a:rPr lang="en-US" sz="800" smtClean="0"/>
              <a:t>. Over 250 enlisted men were trained at Chanute in aircraft ground support trades. This small number of enlisted men was to become the core of other black squadrons forming at Tuskegee and Maxwell fields in Alabama -- the famed Tuskegee Airmen.  Tuskeegee, Alabama today is restoring the hangar at Molton field and expanding the airport which includes a national park. </a:t>
            </a:r>
          </a:p>
          <a:p>
            <a:pPr eaLnBrk="1" hangingPunct="1">
              <a:lnSpc>
                <a:spcPct val="80000"/>
              </a:lnSpc>
            </a:pPr>
            <a:r>
              <a:rPr lang="en-US" sz="800" b="1" smtClean="0"/>
              <a:t>Soviet Women Pilots</a:t>
            </a:r>
            <a:r>
              <a:rPr lang="en-US" sz="800" smtClean="0"/>
              <a:t>: After Germany invaded the Soviet Union, the Red Air Force opened a flight training program for female military flight crews and ground crews at Engels, north of Stalingrad. The women trained separately and flew in all-female regiments, but flew in combat routinely from 1942 into 1945. Women flew to supplement the male force right along side in combat.  Soviet women were the only women who were assigned to regular combat duties during WWII.</a:t>
            </a:r>
          </a:p>
          <a:p>
            <a:pPr eaLnBrk="1" hangingPunct="1">
              <a:lnSpc>
                <a:spcPct val="80000"/>
              </a:lnSpc>
            </a:pPr>
            <a:r>
              <a:rPr lang="en-US" sz="800" b="1" smtClean="0"/>
              <a:t>WASPs, WAVES, Etc.</a:t>
            </a:r>
            <a:r>
              <a:rPr lang="en-US" sz="800" smtClean="0"/>
              <a:t>: In the United States females supported military aviation by joining the Women’s Army Auxiliary Corps (WAAC), the Aircraft Warning Service, the Air WACS (Women’s Army Corps air arm), the naval Women Appointed (later Accepted) for Volunteer Emergency Service (WAVES). Female pilots flew military, but not combat, missions through the Women’s Flying Training Detachment, Women’s Auxiliary Ferry Squadron, and the Women Airforce Service Pilots (WASPs).</a:t>
            </a:r>
          </a:p>
          <a:p>
            <a:pPr eaLnBrk="1" hangingPunct="1">
              <a:lnSpc>
                <a:spcPct val="80000"/>
              </a:lnSpc>
            </a:pPr>
            <a:r>
              <a:rPr lang="en-US" sz="800" smtClean="0"/>
              <a:t>Waves – Navy did not fly airplanes.  WASPS – during the war, female pilots ferried airplanes from factories to military bases and provded flight instruction.  The flew every type of airplane. </a:t>
            </a:r>
          </a:p>
          <a:p>
            <a:pPr eaLnBrk="1" hangingPunct="1">
              <a:lnSpc>
                <a:spcPct val="80000"/>
              </a:lnSpc>
            </a:pPr>
            <a:endParaRPr lang="en-US" sz="800" smtClean="0"/>
          </a:p>
          <a:p>
            <a:pPr eaLnBrk="1" hangingPunct="1">
              <a:lnSpc>
                <a:spcPct val="80000"/>
              </a:lnSpc>
            </a:pPr>
            <a:r>
              <a:rPr lang="en-US" sz="800" smtClean="0"/>
              <a:t>Jacqueline Cochran - In spite of pilot shortages, General </a:t>
            </a:r>
            <a:r>
              <a:rPr lang="en-US" sz="800" smtClean="0">
                <a:hlinkClick r:id="rId6" tooltip="Hap Arnold"/>
              </a:rPr>
              <a:t>Henry H. "Hap" Arnold</a:t>
            </a:r>
            <a:r>
              <a:rPr lang="en-US" sz="800" smtClean="0"/>
              <a:t> was the person who needed to be convinced that women pilots were the solution to his staffing problems. Arnold was placed in command of the </a:t>
            </a:r>
            <a:r>
              <a:rPr lang="en-US" sz="800" smtClean="0">
                <a:hlinkClick r:id="rId7" tooltip="United States Army Air Force"/>
              </a:rPr>
              <a:t>US Army Air Forces</a:t>
            </a:r>
            <a:r>
              <a:rPr lang="en-US" sz="800" smtClean="0"/>
              <a:t> when it was created from the US Army Air Corps in June 1941. He knew that women were being used successfully in the Air Transport Auxiliary (ATA) in England. In June 1941, Arnold suggested that Cochran take a group of qualified female pilots to see how the British were doing. He promised her that no decisions regarding women flying for the USAAF would be made until she returned.</a:t>
            </a:r>
          </a:p>
          <a:p>
            <a:pPr eaLnBrk="1" hangingPunct="1">
              <a:lnSpc>
                <a:spcPct val="80000"/>
              </a:lnSpc>
            </a:pPr>
            <a:r>
              <a:rPr lang="en-US" sz="800" smtClean="0"/>
              <a:t>When General Arnold asked Cochran to go to Britain to study the ATA, she asked 76 of the most qualified female pilots--identified during the research she had done earlier for Colonel Robert Olds--to come along and fly for the ATA. Qualifications for these women were high--at least 300 hours of flying time, but most of the women pilots had over 1,000 hours. Their dedication was high as well--they had to foot the bill for travel from New York for an interview and to Montreal for a physical exam and flight check. Those that made it to Canada found out that the washout rate was also high. Twenty-five women passed the tests, and two months later, in March of 1942 they went to Britain with Cochran to join the ATA.</a:t>
            </a:r>
          </a:p>
          <a:p>
            <a:pPr eaLnBrk="1" hangingPunct="1">
              <a:lnSpc>
                <a:spcPct val="80000"/>
              </a:lnSpc>
            </a:pPr>
            <a:r>
              <a:rPr lang="en-US" sz="800" smtClean="0"/>
              <a:t>The women who flew in the ATA were a little reluctant to go because they wanted to be flying for (and in) the United States, but those that went became the first American women to fly military aircraft.</a:t>
            </a:r>
          </a:p>
          <a:p>
            <a:pPr eaLnBrk="1" hangingPunct="1">
              <a:lnSpc>
                <a:spcPct val="80000"/>
              </a:lnSpc>
            </a:pPr>
            <a:r>
              <a:rPr lang="en-US" sz="800" smtClean="0"/>
              <a:t>Following America's entry into the War, in 1942 she was made director of women's flight training for the United States. As head of the </a:t>
            </a:r>
            <a:r>
              <a:rPr lang="en-US" sz="800" smtClean="0">
                <a:hlinkClick r:id="rId8" tooltip="Women Airforce Service Pilots"/>
              </a:rPr>
              <a:t>Women Airforce Service Pilots</a:t>
            </a:r>
            <a:r>
              <a:rPr lang="en-US" sz="800" smtClean="0"/>
              <a:t> (WASP) she supervised the training of more than 1000 women pilots. For her war efforts, she received the </a:t>
            </a:r>
            <a:r>
              <a:rPr lang="en-US" sz="800" smtClean="0">
                <a:hlinkClick r:id="rId9" tooltip="Distinguished Service Medal (USA)"/>
              </a:rPr>
              <a:t>Distinguished Service Medal</a:t>
            </a:r>
            <a:r>
              <a:rPr lang="en-US" sz="800" smtClean="0"/>
              <a:t> and the </a:t>
            </a:r>
            <a:r>
              <a:rPr lang="en-US" sz="800" smtClean="0">
                <a:hlinkClick r:id="rId10" tooltip="Distinguished Flying Cross (United States)"/>
              </a:rPr>
              <a:t>Distinguished Flying Cross</a:t>
            </a:r>
            <a:r>
              <a:rPr lang="en-US" sz="800" smtClean="0"/>
              <a:t>.</a:t>
            </a:r>
          </a:p>
        </p:txBody>
      </p:sp>
    </p:spTree>
    <p:extLst>
      <p:ext uri="{BB962C8B-B14F-4D97-AF65-F5344CB8AC3E}">
        <p14:creationId xmlns:p14="http://schemas.microsoft.com/office/powerpoint/2010/main" val="146143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AC62E8-8D88-4F9A-9D41-EF563E8C70C7}" type="slidenum">
              <a:rPr lang="en-US" smtClean="0"/>
              <a:pPr/>
              <a:t>16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228600" y="43434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Training</a:t>
            </a:r>
            <a:r>
              <a:rPr lang="en-US" sz="800" smtClean="0"/>
              <a:t>: Training began as war preparedness with civil aspects and became a war emergency led by the military.  </a:t>
            </a:r>
          </a:p>
          <a:p>
            <a:pPr eaLnBrk="1" hangingPunct="1">
              <a:lnSpc>
                <a:spcPct val="80000"/>
              </a:lnSpc>
            </a:pPr>
            <a:r>
              <a:rPr lang="en-US" sz="800" b="1" smtClean="0"/>
              <a:t>Civilian Pilot Training</a:t>
            </a:r>
            <a:r>
              <a:rPr lang="en-US" sz="800" smtClean="0"/>
              <a:t>: In the United States the Civilian Pilot Training Act of 1939 established the Civilian Pilot Training (CPT) program, which, after the United States joined the war, became the War Training Service. This program provided civilians basic ground and flight training. In Dec 1940, there was a movement to ground all private flying so that military flight training could take precedence.  Many of the aviation companies lobbied Congress and this did not pass.  Many colleges and universities to train pilots.  </a:t>
            </a:r>
          </a:p>
          <a:p>
            <a:pPr eaLnBrk="1" hangingPunct="1">
              <a:lnSpc>
                <a:spcPct val="80000"/>
              </a:lnSpc>
            </a:pPr>
            <a:r>
              <a:rPr lang="en-US" sz="800" b="1" smtClean="0"/>
              <a:t>Commonwealth Air Training</a:t>
            </a:r>
            <a:r>
              <a:rPr lang="en-US" sz="800" smtClean="0"/>
              <a:t>: The British Commonwealth established over a hundred training centers in Canada to prepare air crews for combat in the service of the British Royal Air Force, Royal Canadian Air Force and Fleet Air Arm, and Royal New Zealand Air Force.</a:t>
            </a:r>
          </a:p>
          <a:p>
            <a:pPr eaLnBrk="1" hangingPunct="1">
              <a:lnSpc>
                <a:spcPct val="80000"/>
              </a:lnSpc>
            </a:pPr>
            <a:r>
              <a:rPr lang="en-US" sz="800" b="1" smtClean="0"/>
              <a:t>Tuskegee Airmen</a:t>
            </a:r>
            <a:r>
              <a:rPr lang="en-US" sz="800" smtClean="0"/>
              <a:t>: The segregated United States Army trained black airmen at the Tuskegee Army Air Field in Alabama, beginning with a group of 12 in July 1941 and continuing through the war. During the war the Army opened a second training center for black airmen at Walterboro Air Base in South Carolina. On </a:t>
            </a:r>
            <a:r>
              <a:rPr lang="en-US" sz="800" smtClean="0">
                <a:hlinkClick r:id="rId3" tooltip="March 19"/>
              </a:rPr>
              <a:t>March 19</a:t>
            </a:r>
            <a:r>
              <a:rPr lang="en-US" sz="800" smtClean="0"/>
              <a:t>, </a:t>
            </a:r>
            <a:r>
              <a:rPr lang="en-US" sz="800" smtClean="0">
                <a:hlinkClick r:id="rId4" tooltip="1941"/>
              </a:rPr>
              <a:t>1941</a:t>
            </a:r>
            <a:r>
              <a:rPr lang="en-US" sz="800" smtClean="0"/>
              <a:t>, the 99th Pursuit Squadron (Pursuit being the pre-WWII descriptive for "Fighter") was activated at Chanute Field in </a:t>
            </a:r>
            <a:r>
              <a:rPr lang="en-US" sz="800" smtClean="0">
                <a:hlinkClick r:id="rId5" tooltip="Rantoul, Illinois"/>
              </a:rPr>
              <a:t>Rantoul, Illinois</a:t>
            </a:r>
            <a:r>
              <a:rPr lang="en-US" sz="800" smtClean="0"/>
              <a:t>. Over 250 enlisted men were trained at Chanute in aircraft ground support trades. This small number of enlisted men was to become the core of other black squadrons forming at Tuskegee and Maxwell fields in Alabama -- the famed Tuskegee Airmen.  Tuskeegee, Alabama today is restoring the hangar at Molton field and expanding the airport which includes a national park. </a:t>
            </a:r>
          </a:p>
          <a:p>
            <a:pPr eaLnBrk="1" hangingPunct="1">
              <a:lnSpc>
                <a:spcPct val="80000"/>
              </a:lnSpc>
            </a:pPr>
            <a:r>
              <a:rPr lang="en-US" sz="800" b="1" smtClean="0"/>
              <a:t>Soviet Women Pilots</a:t>
            </a:r>
            <a:r>
              <a:rPr lang="en-US" sz="800" smtClean="0"/>
              <a:t>: After Germany invaded the Soviet Union, the Red Air Force opened a flight training program for female military flight crews and ground crews at Engels, north of Stalingrad. The women trained separately and flew in all-female regiments, but flew in combat routinely from 1942 into 1945. Women flew to supplement the male force right along side in combat.  Soviet women were the only women who were assigned to regular combat duties during WWII.</a:t>
            </a:r>
          </a:p>
          <a:p>
            <a:pPr eaLnBrk="1" hangingPunct="1">
              <a:lnSpc>
                <a:spcPct val="80000"/>
              </a:lnSpc>
            </a:pPr>
            <a:r>
              <a:rPr lang="en-US" sz="800" b="1" smtClean="0"/>
              <a:t>WASPs, WAVES, Etc.</a:t>
            </a:r>
            <a:r>
              <a:rPr lang="en-US" sz="800" smtClean="0"/>
              <a:t>: In the United States females supported military aviation by joining the Women’s Army Auxiliary Corps (WAAC), the Aircraft Warning Service, the Air WACS (Women’s Army Corps air arm), the naval Women Appointed (later Accepted) for Volunteer Emergency Service (WAVES). Female pilots flew military, but not combat, missions through the Women’s Flying Training Detachment, Women’s Auxiliary Ferry Squadron, and the Women Airforce Service Pilots (WASPs).</a:t>
            </a:r>
          </a:p>
          <a:p>
            <a:pPr eaLnBrk="1" hangingPunct="1">
              <a:lnSpc>
                <a:spcPct val="80000"/>
              </a:lnSpc>
            </a:pPr>
            <a:r>
              <a:rPr lang="en-US" sz="800" smtClean="0"/>
              <a:t>Waves – Navy did not fly airplanes.  WASPS – during the war, female pilots ferried airplanes from factories to military bases and provded flight instruction.  The flew every type of airplane. </a:t>
            </a:r>
          </a:p>
          <a:p>
            <a:pPr eaLnBrk="1" hangingPunct="1">
              <a:lnSpc>
                <a:spcPct val="80000"/>
              </a:lnSpc>
            </a:pPr>
            <a:endParaRPr lang="en-US" sz="800" smtClean="0"/>
          </a:p>
          <a:p>
            <a:pPr eaLnBrk="1" hangingPunct="1">
              <a:lnSpc>
                <a:spcPct val="80000"/>
              </a:lnSpc>
            </a:pPr>
            <a:r>
              <a:rPr lang="en-US" sz="800" smtClean="0"/>
              <a:t>Jacqueline Cochran - In spite of pilot shortages, General </a:t>
            </a:r>
            <a:r>
              <a:rPr lang="en-US" sz="800" smtClean="0">
                <a:hlinkClick r:id="rId6" tooltip="Hap Arnold"/>
              </a:rPr>
              <a:t>Henry H. "Hap" Arnold</a:t>
            </a:r>
            <a:r>
              <a:rPr lang="en-US" sz="800" smtClean="0"/>
              <a:t> was the person who needed to be convinced that women pilots were the solution to his staffing problems. Arnold was placed in command of the </a:t>
            </a:r>
            <a:r>
              <a:rPr lang="en-US" sz="800" smtClean="0">
                <a:hlinkClick r:id="rId7" tooltip="United States Army Air Force"/>
              </a:rPr>
              <a:t>US Army Air Forces</a:t>
            </a:r>
            <a:r>
              <a:rPr lang="en-US" sz="800" smtClean="0"/>
              <a:t> when it was created from the US Army Air Corps in June 1941. He knew that women were being used successfully in the Air Transport Auxiliary (ATA) in England. In June 1941, Arnold suggested that Cochran take a group of qualified female pilots to see how the British were doing. He promised her that no decisions regarding women flying for the USAAF would be made until she returned.</a:t>
            </a:r>
          </a:p>
          <a:p>
            <a:pPr eaLnBrk="1" hangingPunct="1">
              <a:lnSpc>
                <a:spcPct val="80000"/>
              </a:lnSpc>
            </a:pPr>
            <a:r>
              <a:rPr lang="en-US" sz="800" smtClean="0"/>
              <a:t>When General Arnold asked Cochran to go to Britain to study the ATA, she asked 76 of the most qualified female pilots--identified during the research she had done earlier for Colonel Robert Olds--to come along and fly for the ATA. Qualifications for these women were high--at least 300 hours of flying time, but most of the women pilots had over 1,000 hours. Their dedication was high as well--they had to foot the bill for travel from New York for an interview and to Montreal for a physical exam and flight check. Those that made it to Canada found out that the washout rate was also high. Twenty-five women passed the tests, and two months later, in March of 1942 they went to Britain with Cochran to join the ATA.</a:t>
            </a:r>
          </a:p>
          <a:p>
            <a:pPr eaLnBrk="1" hangingPunct="1">
              <a:lnSpc>
                <a:spcPct val="80000"/>
              </a:lnSpc>
            </a:pPr>
            <a:r>
              <a:rPr lang="en-US" sz="800" smtClean="0"/>
              <a:t>The women who flew in the ATA were a little reluctant to go because they wanted to be flying for (and in) the United States, but those that went became the first American women to fly military aircraft.</a:t>
            </a:r>
          </a:p>
          <a:p>
            <a:pPr eaLnBrk="1" hangingPunct="1">
              <a:lnSpc>
                <a:spcPct val="80000"/>
              </a:lnSpc>
            </a:pPr>
            <a:r>
              <a:rPr lang="en-US" sz="800" smtClean="0"/>
              <a:t>Following America's entry into the War, in 1942 she was made director of women's flight training for the United States. As head of the </a:t>
            </a:r>
            <a:r>
              <a:rPr lang="en-US" sz="800" smtClean="0">
                <a:hlinkClick r:id="rId8" tooltip="Women Airforce Service Pilots"/>
              </a:rPr>
              <a:t>Women Airforce Service Pilots</a:t>
            </a:r>
            <a:r>
              <a:rPr lang="en-US" sz="800" smtClean="0"/>
              <a:t> (WASP) she supervised the training of more than 1000 women pilots. For her war efforts, she received the </a:t>
            </a:r>
            <a:r>
              <a:rPr lang="en-US" sz="800" smtClean="0">
                <a:hlinkClick r:id="rId9" tooltip="Distinguished Service Medal (USA)"/>
              </a:rPr>
              <a:t>Distinguished Service Medal</a:t>
            </a:r>
            <a:r>
              <a:rPr lang="en-US" sz="800" smtClean="0"/>
              <a:t> and the </a:t>
            </a:r>
            <a:r>
              <a:rPr lang="en-US" sz="800" smtClean="0">
                <a:hlinkClick r:id="rId10" tooltip="Distinguished Flying Cross (United States)"/>
              </a:rPr>
              <a:t>Distinguished Flying Cross</a:t>
            </a:r>
            <a:r>
              <a:rPr lang="en-US" sz="800" smtClean="0"/>
              <a:t>.</a:t>
            </a:r>
          </a:p>
        </p:txBody>
      </p:sp>
    </p:spTree>
    <p:extLst>
      <p:ext uri="{BB962C8B-B14F-4D97-AF65-F5344CB8AC3E}">
        <p14:creationId xmlns:p14="http://schemas.microsoft.com/office/powerpoint/2010/main" val="239738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CDB0FB-A404-422E-90A8-CFDE62F49CA4}"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228600" y="43434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Training</a:t>
            </a:r>
            <a:r>
              <a:rPr lang="en-US" sz="800" smtClean="0"/>
              <a:t>: Training began as war preparedness with civil aspects and became a war emergency led by the military.  </a:t>
            </a:r>
          </a:p>
          <a:p>
            <a:pPr eaLnBrk="1" hangingPunct="1">
              <a:lnSpc>
                <a:spcPct val="80000"/>
              </a:lnSpc>
            </a:pPr>
            <a:r>
              <a:rPr lang="en-US" sz="800" b="1" smtClean="0"/>
              <a:t>Civilian Pilot Training</a:t>
            </a:r>
            <a:r>
              <a:rPr lang="en-US" sz="800" smtClean="0"/>
              <a:t>: In the United States the Civilian Pilot Training Act of 1939 established the Civilian Pilot Training (CPT) program, which, after the United States joined the war, became the War Training Service. This program provided civilians basic ground and flight training. In Dec 1940, there was a movement to ground all private flying so that military flight training could take precedence.  Many of the aviation companies lobbied Congress and this did not pass.  Many colleges and universities to train pilots.  </a:t>
            </a:r>
          </a:p>
          <a:p>
            <a:pPr eaLnBrk="1" hangingPunct="1">
              <a:lnSpc>
                <a:spcPct val="80000"/>
              </a:lnSpc>
            </a:pPr>
            <a:r>
              <a:rPr lang="en-US" sz="800" b="1" smtClean="0"/>
              <a:t>Commonwealth Air Training</a:t>
            </a:r>
            <a:r>
              <a:rPr lang="en-US" sz="800" smtClean="0"/>
              <a:t>: The British Commonwealth established over a hundred training centers in Canada to prepare air crews for combat in the service of the British Royal Air Force, Royal Canadian Air Force and Fleet Air Arm, and Royal New Zealand Air Force.</a:t>
            </a:r>
          </a:p>
          <a:p>
            <a:pPr eaLnBrk="1" hangingPunct="1">
              <a:lnSpc>
                <a:spcPct val="80000"/>
              </a:lnSpc>
            </a:pPr>
            <a:r>
              <a:rPr lang="en-US" sz="800" b="1" smtClean="0"/>
              <a:t>Tuskegee Airmen</a:t>
            </a:r>
            <a:r>
              <a:rPr lang="en-US" sz="800" smtClean="0"/>
              <a:t>: The segregated United States Army trained black airmen at the Tuskegee Army Air Field in Alabama, beginning with a group of 12 in July 1941 and continuing through the war. During the war the Army opened a second training center for black airmen at Walterboro Air Base in South Carolina. On </a:t>
            </a:r>
            <a:r>
              <a:rPr lang="en-US" sz="800" smtClean="0">
                <a:hlinkClick r:id="rId3" tooltip="March 19"/>
              </a:rPr>
              <a:t>March 19</a:t>
            </a:r>
            <a:r>
              <a:rPr lang="en-US" sz="800" smtClean="0"/>
              <a:t>, </a:t>
            </a:r>
            <a:r>
              <a:rPr lang="en-US" sz="800" smtClean="0">
                <a:hlinkClick r:id="rId4" tooltip="1941"/>
              </a:rPr>
              <a:t>1941</a:t>
            </a:r>
            <a:r>
              <a:rPr lang="en-US" sz="800" smtClean="0"/>
              <a:t>, the 99th Pursuit Squadron (Pursuit being the pre-WWII descriptive for "Fighter") was activated at Chanute Field in </a:t>
            </a:r>
            <a:r>
              <a:rPr lang="en-US" sz="800" smtClean="0">
                <a:hlinkClick r:id="rId5" tooltip="Rantoul, Illinois"/>
              </a:rPr>
              <a:t>Rantoul, Illinois</a:t>
            </a:r>
            <a:r>
              <a:rPr lang="en-US" sz="800" smtClean="0"/>
              <a:t>. Over 250 enlisted men were trained at Chanute in aircraft ground support trades. This small number of enlisted men was to become the core of other black squadrons forming at Tuskegee and Maxwell fields in Alabama -- the famed Tuskegee Airmen.  Tuskeegee, Alabama today is restoring the hangar at Molton field and expanding the airport which includes a national park. </a:t>
            </a:r>
          </a:p>
          <a:p>
            <a:pPr eaLnBrk="1" hangingPunct="1">
              <a:lnSpc>
                <a:spcPct val="80000"/>
              </a:lnSpc>
            </a:pPr>
            <a:r>
              <a:rPr lang="en-US" sz="800" b="1" smtClean="0"/>
              <a:t>Soviet Women Pilots</a:t>
            </a:r>
            <a:r>
              <a:rPr lang="en-US" sz="800" smtClean="0"/>
              <a:t>: After Germany invaded the Soviet Union, the Red Air Force opened a flight training program for female military flight crews and ground crews at Engels, north of Stalingrad. The women trained separately and flew in all-female regiments, but flew in combat routinely from 1942 into 1945. Women flew to supplement the male force right along side in combat.  Soviet women were the only women who were assigned to regular combat duties during WWII.</a:t>
            </a:r>
          </a:p>
          <a:p>
            <a:pPr eaLnBrk="1" hangingPunct="1">
              <a:lnSpc>
                <a:spcPct val="80000"/>
              </a:lnSpc>
            </a:pPr>
            <a:r>
              <a:rPr lang="en-US" sz="800" b="1" smtClean="0"/>
              <a:t>WASPs, WAVES, Etc.</a:t>
            </a:r>
            <a:r>
              <a:rPr lang="en-US" sz="800" smtClean="0"/>
              <a:t>: In the United States females supported military aviation by joining the Women’s Army Auxiliary Corps (WAAC), the Aircraft Warning Service, the Air WACS (Women’s Army Corps air arm), the naval Women Appointed (later Accepted) for Volunteer Emergency Service (WAVES). Female pilots flew military, but not combat, missions through the Women’s Flying Training Detachment, Women’s Auxiliary Ferry Squadron, and the Women Airforce Service Pilots (WASPs).</a:t>
            </a:r>
          </a:p>
          <a:p>
            <a:pPr eaLnBrk="1" hangingPunct="1">
              <a:lnSpc>
                <a:spcPct val="80000"/>
              </a:lnSpc>
            </a:pPr>
            <a:r>
              <a:rPr lang="en-US" sz="800" smtClean="0"/>
              <a:t>Waves – Navy did not fly airplanes.  WASPS – during the war, female pilots ferried airplanes from factories to military bases and provded flight instruction.  The flew every type of airplane. </a:t>
            </a:r>
          </a:p>
          <a:p>
            <a:pPr eaLnBrk="1" hangingPunct="1">
              <a:lnSpc>
                <a:spcPct val="80000"/>
              </a:lnSpc>
            </a:pPr>
            <a:endParaRPr lang="en-US" sz="800" smtClean="0"/>
          </a:p>
          <a:p>
            <a:pPr eaLnBrk="1" hangingPunct="1">
              <a:lnSpc>
                <a:spcPct val="80000"/>
              </a:lnSpc>
            </a:pPr>
            <a:r>
              <a:rPr lang="en-US" sz="800" smtClean="0"/>
              <a:t>Jacqueline Cochran - In spite of pilot shortages, General </a:t>
            </a:r>
            <a:r>
              <a:rPr lang="en-US" sz="800" smtClean="0">
                <a:hlinkClick r:id="rId6" tooltip="Hap Arnold"/>
              </a:rPr>
              <a:t>Henry H. "Hap" Arnold</a:t>
            </a:r>
            <a:r>
              <a:rPr lang="en-US" sz="800" smtClean="0"/>
              <a:t> was the person who needed to be convinced that women pilots were the solution to his staffing problems. Arnold was placed in command of the </a:t>
            </a:r>
            <a:r>
              <a:rPr lang="en-US" sz="800" smtClean="0">
                <a:hlinkClick r:id="rId7" tooltip="United States Army Air Force"/>
              </a:rPr>
              <a:t>US Army Air Forces</a:t>
            </a:r>
            <a:r>
              <a:rPr lang="en-US" sz="800" smtClean="0"/>
              <a:t> when it was created from the US Army Air Corps in June 1941. He knew that women were being used successfully in the Air Transport Auxiliary (ATA) in England. In June 1941, Arnold suggested that Cochran take a group of qualified female pilots to see how the British were doing. He promised her that no decisions regarding women flying for the USAAF would be made until she returned.</a:t>
            </a:r>
          </a:p>
          <a:p>
            <a:pPr eaLnBrk="1" hangingPunct="1">
              <a:lnSpc>
                <a:spcPct val="80000"/>
              </a:lnSpc>
            </a:pPr>
            <a:r>
              <a:rPr lang="en-US" sz="800" smtClean="0"/>
              <a:t>When General Arnold asked Cochran to go to Britain to study the ATA, she asked 76 of the most qualified female pilots--identified during the research she had done earlier for Colonel Robert Olds--to come along and fly for the ATA. Qualifications for these women were high--at least 300 hours of flying time, but most of the women pilots had over 1,000 hours. Their dedication was high as well--they had to foot the bill for travel from New York for an interview and to Montreal for a physical exam and flight check. Those that made it to Canada found out that the washout rate was also high. Twenty-five women passed the tests, and two months later, in March of 1942 they went to Britain with Cochran to join the ATA.</a:t>
            </a:r>
          </a:p>
          <a:p>
            <a:pPr eaLnBrk="1" hangingPunct="1">
              <a:lnSpc>
                <a:spcPct val="80000"/>
              </a:lnSpc>
            </a:pPr>
            <a:r>
              <a:rPr lang="en-US" sz="800" smtClean="0"/>
              <a:t>The women who flew in the ATA were a little reluctant to go because they wanted to be flying for (and in) the United States, but those that went became the first American women to fly military aircraft.</a:t>
            </a:r>
          </a:p>
          <a:p>
            <a:pPr eaLnBrk="1" hangingPunct="1">
              <a:lnSpc>
                <a:spcPct val="80000"/>
              </a:lnSpc>
            </a:pPr>
            <a:r>
              <a:rPr lang="en-US" sz="800" smtClean="0"/>
              <a:t>Following America's entry into the War, in 1942 she was made director of women's flight training for the United States. As head of the </a:t>
            </a:r>
            <a:r>
              <a:rPr lang="en-US" sz="800" smtClean="0">
                <a:hlinkClick r:id="rId8" tooltip="Women Airforce Service Pilots"/>
              </a:rPr>
              <a:t>Women Airforce Service Pilots</a:t>
            </a:r>
            <a:r>
              <a:rPr lang="en-US" sz="800" smtClean="0"/>
              <a:t> (WASP) she supervised the training of more than 1000 women pilots. For her war efforts, she received the </a:t>
            </a:r>
            <a:r>
              <a:rPr lang="en-US" sz="800" smtClean="0">
                <a:hlinkClick r:id="rId9" tooltip="Distinguished Service Medal (USA)"/>
              </a:rPr>
              <a:t>Distinguished Service Medal</a:t>
            </a:r>
            <a:r>
              <a:rPr lang="en-US" sz="800" smtClean="0"/>
              <a:t> and the </a:t>
            </a:r>
            <a:r>
              <a:rPr lang="en-US" sz="800" smtClean="0">
                <a:hlinkClick r:id="rId10" tooltip="Distinguished Flying Cross (United States)"/>
              </a:rPr>
              <a:t>Distinguished Flying Cross</a:t>
            </a:r>
            <a:r>
              <a:rPr lang="en-US" sz="800" smtClean="0"/>
              <a:t>.</a:t>
            </a:r>
          </a:p>
        </p:txBody>
      </p:sp>
    </p:spTree>
    <p:extLst>
      <p:ext uri="{BB962C8B-B14F-4D97-AF65-F5344CB8AC3E}">
        <p14:creationId xmlns:p14="http://schemas.microsoft.com/office/powerpoint/2010/main" val="7950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4D725F-9329-4112-9EEF-5C7C47298FCF}" type="slidenum">
              <a:rPr lang="en-US" smtClean="0"/>
              <a:pPr/>
              <a:t>18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228600" y="43434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Training</a:t>
            </a:r>
            <a:r>
              <a:rPr lang="en-US" sz="800" smtClean="0"/>
              <a:t>: Training began as war preparedness with civil aspects and became a war emergency led by the military.  </a:t>
            </a:r>
          </a:p>
          <a:p>
            <a:pPr eaLnBrk="1" hangingPunct="1">
              <a:lnSpc>
                <a:spcPct val="80000"/>
              </a:lnSpc>
            </a:pPr>
            <a:r>
              <a:rPr lang="en-US" sz="800" b="1" smtClean="0"/>
              <a:t>Civilian Pilot Training</a:t>
            </a:r>
            <a:r>
              <a:rPr lang="en-US" sz="800" smtClean="0"/>
              <a:t>: In the United States the Civilian Pilot Training Act of 1939 established the Civilian Pilot Training (CPT) program, which, after the United States joined the war, became the War Training Service. This program provided civilians basic ground and flight training. In Dec 1940, there was a movement to ground all private flying so that military flight training could take precedence.  Many of the aviation companies lobbied Congress and this did not pass.  Many colleges and universities to train pilots.  </a:t>
            </a:r>
          </a:p>
          <a:p>
            <a:pPr eaLnBrk="1" hangingPunct="1">
              <a:lnSpc>
                <a:spcPct val="80000"/>
              </a:lnSpc>
            </a:pPr>
            <a:r>
              <a:rPr lang="en-US" sz="800" b="1" smtClean="0"/>
              <a:t>Commonwealth Air Training</a:t>
            </a:r>
            <a:r>
              <a:rPr lang="en-US" sz="800" smtClean="0"/>
              <a:t>: The British Commonwealth established over a hundred training centers in Canada to prepare air crews for combat in the service of the British Royal Air Force, Royal Canadian Air Force and Fleet Air Arm, and Royal New Zealand Air Force.</a:t>
            </a:r>
          </a:p>
          <a:p>
            <a:pPr eaLnBrk="1" hangingPunct="1">
              <a:lnSpc>
                <a:spcPct val="80000"/>
              </a:lnSpc>
            </a:pPr>
            <a:r>
              <a:rPr lang="en-US" sz="800" b="1" smtClean="0"/>
              <a:t>Tuskegee Airmen</a:t>
            </a:r>
            <a:r>
              <a:rPr lang="en-US" sz="800" smtClean="0"/>
              <a:t>: The segregated United States Army trained black airmen at the Tuskegee Army Air Field in Alabama, beginning with a group of 12 in July 1941 and continuing through the war. During the war the Army opened a second training center for black airmen at Walterboro Air Base in South Carolina. On </a:t>
            </a:r>
            <a:r>
              <a:rPr lang="en-US" sz="800" smtClean="0">
                <a:hlinkClick r:id="rId3" tooltip="March 19"/>
              </a:rPr>
              <a:t>March 19</a:t>
            </a:r>
            <a:r>
              <a:rPr lang="en-US" sz="800" smtClean="0"/>
              <a:t>, </a:t>
            </a:r>
            <a:r>
              <a:rPr lang="en-US" sz="800" smtClean="0">
                <a:hlinkClick r:id="rId4" tooltip="1941"/>
              </a:rPr>
              <a:t>1941</a:t>
            </a:r>
            <a:r>
              <a:rPr lang="en-US" sz="800" smtClean="0"/>
              <a:t>, the 99th Pursuit Squadron (Pursuit being the pre-WWII descriptive for "Fighter") was activated at Chanute Field in </a:t>
            </a:r>
            <a:r>
              <a:rPr lang="en-US" sz="800" smtClean="0">
                <a:hlinkClick r:id="rId5" tooltip="Rantoul, Illinois"/>
              </a:rPr>
              <a:t>Rantoul, Illinois</a:t>
            </a:r>
            <a:r>
              <a:rPr lang="en-US" sz="800" smtClean="0"/>
              <a:t>. Over 250 enlisted men were trained at Chanute in aircraft ground support trades. This small number of enlisted men was to become the core of other black squadrons forming at Tuskegee and Maxwell fields in Alabama -- the famed Tuskegee Airmen.  Tuskeegee, Alabama today is restoring the hangar at Molton field and expanding the airport which includes a national park. </a:t>
            </a:r>
          </a:p>
          <a:p>
            <a:pPr eaLnBrk="1" hangingPunct="1">
              <a:lnSpc>
                <a:spcPct val="80000"/>
              </a:lnSpc>
            </a:pPr>
            <a:r>
              <a:rPr lang="en-US" sz="800" b="1" smtClean="0"/>
              <a:t>Soviet Women Pilots</a:t>
            </a:r>
            <a:r>
              <a:rPr lang="en-US" sz="800" smtClean="0"/>
              <a:t>: After Germany invaded the Soviet Union, the Red Air Force opened a flight training program for female military flight crews and ground crews at Engels, north of Stalingrad. The women trained separately and flew in all-female regiments, but flew in combat routinely from 1942 into 1945. Women flew to supplement the male force right along side in combat.  Soviet women were the only women who were assigned to regular combat duties during WWII.</a:t>
            </a:r>
          </a:p>
          <a:p>
            <a:pPr eaLnBrk="1" hangingPunct="1">
              <a:lnSpc>
                <a:spcPct val="80000"/>
              </a:lnSpc>
            </a:pPr>
            <a:r>
              <a:rPr lang="en-US" sz="800" b="1" smtClean="0"/>
              <a:t>WASPs, WAVES, Etc.</a:t>
            </a:r>
            <a:r>
              <a:rPr lang="en-US" sz="800" smtClean="0"/>
              <a:t>: In the United States females supported military aviation by joining the Women’s Army Auxiliary Corps (WAAC), the Aircraft Warning Service, the Air WACS (Women’s Army Corps air arm), the naval Women Appointed (later Accepted) for Volunteer Emergency Service (WAVES). Female pilots flew military, but not combat, missions through the Women’s Flying Training Detachment, Women’s Auxiliary Ferry Squadron, and the Women Airforce Service Pilots (WASPs).</a:t>
            </a:r>
          </a:p>
          <a:p>
            <a:pPr eaLnBrk="1" hangingPunct="1">
              <a:lnSpc>
                <a:spcPct val="80000"/>
              </a:lnSpc>
            </a:pPr>
            <a:r>
              <a:rPr lang="en-US" sz="800" smtClean="0"/>
              <a:t>Waves – Navy did not fly airplanes.  WASPS – during the war, female pilots ferried airplanes from factories to military bases and provded flight instruction.  The flew every type of airplane. </a:t>
            </a:r>
          </a:p>
          <a:p>
            <a:pPr eaLnBrk="1" hangingPunct="1">
              <a:lnSpc>
                <a:spcPct val="80000"/>
              </a:lnSpc>
            </a:pPr>
            <a:endParaRPr lang="en-US" sz="800" smtClean="0"/>
          </a:p>
          <a:p>
            <a:pPr eaLnBrk="1" hangingPunct="1">
              <a:lnSpc>
                <a:spcPct val="80000"/>
              </a:lnSpc>
            </a:pPr>
            <a:r>
              <a:rPr lang="en-US" sz="800" smtClean="0"/>
              <a:t>Jacqueline Cochran - In spite of pilot shortages, General </a:t>
            </a:r>
            <a:r>
              <a:rPr lang="en-US" sz="800" smtClean="0">
                <a:hlinkClick r:id="rId6" tooltip="Hap Arnold"/>
              </a:rPr>
              <a:t>Henry H. "Hap" Arnold</a:t>
            </a:r>
            <a:r>
              <a:rPr lang="en-US" sz="800" smtClean="0"/>
              <a:t> was the person who needed to be convinced that women pilots were the solution to his staffing problems. Arnold was placed in command of the </a:t>
            </a:r>
            <a:r>
              <a:rPr lang="en-US" sz="800" smtClean="0">
                <a:hlinkClick r:id="rId7" tooltip="United States Army Air Force"/>
              </a:rPr>
              <a:t>US Army Air Forces</a:t>
            </a:r>
            <a:r>
              <a:rPr lang="en-US" sz="800" smtClean="0"/>
              <a:t> when it was created from the US Army Air Corps in June 1941. He knew that women were being used successfully in the Air Transport Auxiliary (ATA) in England. In June 1941, Arnold suggested that Cochran take a group of qualified female pilots to see how the British were doing. He promised her that no decisions regarding women flying for the USAAF would be made until she returned.</a:t>
            </a:r>
          </a:p>
          <a:p>
            <a:pPr eaLnBrk="1" hangingPunct="1">
              <a:lnSpc>
                <a:spcPct val="80000"/>
              </a:lnSpc>
            </a:pPr>
            <a:r>
              <a:rPr lang="en-US" sz="800" smtClean="0"/>
              <a:t>When General Arnold asked Cochran to go to Britain to study the ATA, she asked 76 of the most qualified female pilots--identified during the research she had done earlier for Colonel Robert Olds--to come along and fly for the ATA. Qualifications for these women were high--at least 300 hours of flying time, but most of the women pilots had over 1,000 hours. Their dedication was high as well--they had to foot the bill for travel from New York for an interview and to Montreal for a physical exam and flight check. Those that made it to Canada found out that the washout rate was also high. Twenty-five women passed the tests, and two months later, in March of 1942 they went to Britain with Cochran to join the ATA.</a:t>
            </a:r>
          </a:p>
          <a:p>
            <a:pPr eaLnBrk="1" hangingPunct="1">
              <a:lnSpc>
                <a:spcPct val="80000"/>
              </a:lnSpc>
            </a:pPr>
            <a:r>
              <a:rPr lang="en-US" sz="800" smtClean="0"/>
              <a:t>The women who flew in the ATA were a little reluctant to go because they wanted to be flying for (and in) the United States, but those that went became the first American women to fly military aircraft.</a:t>
            </a:r>
          </a:p>
          <a:p>
            <a:pPr eaLnBrk="1" hangingPunct="1">
              <a:lnSpc>
                <a:spcPct val="80000"/>
              </a:lnSpc>
            </a:pPr>
            <a:r>
              <a:rPr lang="en-US" sz="800" smtClean="0"/>
              <a:t>Following America's entry into the War, in 1942 she was made director of women's flight training for the United States. As head of the </a:t>
            </a:r>
            <a:r>
              <a:rPr lang="en-US" sz="800" smtClean="0">
                <a:hlinkClick r:id="rId8" tooltip="Women Airforce Service Pilots"/>
              </a:rPr>
              <a:t>Women Airforce Service Pilots</a:t>
            </a:r>
            <a:r>
              <a:rPr lang="en-US" sz="800" smtClean="0"/>
              <a:t> (WASP) she supervised the training of more than 1000 women pilots. For her war efforts, she received the </a:t>
            </a:r>
            <a:r>
              <a:rPr lang="en-US" sz="800" smtClean="0">
                <a:hlinkClick r:id="rId9" tooltip="Distinguished Service Medal (USA)"/>
              </a:rPr>
              <a:t>Distinguished Service Medal</a:t>
            </a:r>
            <a:r>
              <a:rPr lang="en-US" sz="800" smtClean="0"/>
              <a:t> and the </a:t>
            </a:r>
            <a:r>
              <a:rPr lang="en-US" sz="800" smtClean="0">
                <a:hlinkClick r:id="rId10" tooltip="Distinguished Flying Cross (United States)"/>
              </a:rPr>
              <a:t>Distinguished Flying Cross</a:t>
            </a:r>
            <a:r>
              <a:rPr lang="en-US" sz="800" smtClean="0"/>
              <a:t>.</a:t>
            </a:r>
          </a:p>
        </p:txBody>
      </p:sp>
    </p:spTree>
    <p:extLst>
      <p:ext uri="{BB962C8B-B14F-4D97-AF65-F5344CB8AC3E}">
        <p14:creationId xmlns:p14="http://schemas.microsoft.com/office/powerpoint/2010/main" val="186143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9CAC7B-15F2-4BAE-AC44-252D07B70B3E}"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228600" y="43434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Training</a:t>
            </a:r>
            <a:r>
              <a:rPr lang="en-US" sz="800" smtClean="0"/>
              <a:t>: Training began as war preparedness with civil aspects and became a war emergency led by the military.  </a:t>
            </a:r>
          </a:p>
          <a:p>
            <a:pPr eaLnBrk="1" hangingPunct="1">
              <a:lnSpc>
                <a:spcPct val="80000"/>
              </a:lnSpc>
            </a:pPr>
            <a:r>
              <a:rPr lang="en-US" sz="800" b="1" smtClean="0"/>
              <a:t>Civilian Pilot Training</a:t>
            </a:r>
            <a:r>
              <a:rPr lang="en-US" sz="800" smtClean="0"/>
              <a:t>: In the United States the Civilian Pilot Training Act of 1939 established the Civilian Pilot Training (CPT) program, which, after the United States joined the war, became the War Training Service. This program provided civilians basic ground and flight training. In Dec 1940, there was a movement to ground all private flying so that military flight training could take precedence.  Many of the aviation companies lobbied Congress and this did not pass.  Many colleges and universities to train pilots.  </a:t>
            </a:r>
          </a:p>
          <a:p>
            <a:pPr eaLnBrk="1" hangingPunct="1">
              <a:lnSpc>
                <a:spcPct val="80000"/>
              </a:lnSpc>
            </a:pPr>
            <a:r>
              <a:rPr lang="en-US" sz="800" b="1" smtClean="0"/>
              <a:t>Commonwealth Air Training</a:t>
            </a:r>
            <a:r>
              <a:rPr lang="en-US" sz="800" smtClean="0"/>
              <a:t>: The British Commonwealth established over a hundred training centers in Canada to prepare air crews for combat in the service of the British Royal Air Force, Royal Canadian Air Force and Fleet Air Arm, and Royal New Zealand Air Force.</a:t>
            </a:r>
          </a:p>
          <a:p>
            <a:pPr eaLnBrk="1" hangingPunct="1">
              <a:lnSpc>
                <a:spcPct val="80000"/>
              </a:lnSpc>
            </a:pPr>
            <a:r>
              <a:rPr lang="en-US" sz="800" b="1" smtClean="0"/>
              <a:t>Tuskegee Airmen</a:t>
            </a:r>
            <a:r>
              <a:rPr lang="en-US" sz="800" smtClean="0"/>
              <a:t>: The segregated United States Army trained black airmen at the Tuskegee Army Air Field in Alabama, beginning with a group of 12 in July 1941 and continuing through the war. During the war the Army opened a second training center for black airmen at Walterboro Air Base in South Carolina. On </a:t>
            </a:r>
            <a:r>
              <a:rPr lang="en-US" sz="800" smtClean="0">
                <a:hlinkClick r:id="rId3" tooltip="March 19"/>
              </a:rPr>
              <a:t>March 19</a:t>
            </a:r>
            <a:r>
              <a:rPr lang="en-US" sz="800" smtClean="0"/>
              <a:t>, </a:t>
            </a:r>
            <a:r>
              <a:rPr lang="en-US" sz="800" smtClean="0">
                <a:hlinkClick r:id="rId4" tooltip="1941"/>
              </a:rPr>
              <a:t>1941</a:t>
            </a:r>
            <a:r>
              <a:rPr lang="en-US" sz="800" smtClean="0"/>
              <a:t>, the 99th Pursuit Squadron (Pursuit being the pre-WWII descriptive for "Fighter") was activated at Chanute Field in </a:t>
            </a:r>
            <a:r>
              <a:rPr lang="en-US" sz="800" smtClean="0">
                <a:hlinkClick r:id="rId5" tooltip="Rantoul, Illinois"/>
              </a:rPr>
              <a:t>Rantoul, Illinois</a:t>
            </a:r>
            <a:r>
              <a:rPr lang="en-US" sz="800" smtClean="0"/>
              <a:t>. Over 250 enlisted men were trained at Chanute in aircraft ground support trades. This small number of enlisted men was to become the core of other black squadrons forming at Tuskegee and Maxwell fields in Alabama -- the famed Tuskegee Airmen.  Tuskeegee, Alabama today is restoring the hangar at Molton field and expanding the airport which includes a national park. </a:t>
            </a:r>
          </a:p>
          <a:p>
            <a:pPr eaLnBrk="1" hangingPunct="1">
              <a:lnSpc>
                <a:spcPct val="80000"/>
              </a:lnSpc>
            </a:pPr>
            <a:r>
              <a:rPr lang="en-US" sz="800" b="1" smtClean="0"/>
              <a:t>Soviet Women Pilots</a:t>
            </a:r>
            <a:r>
              <a:rPr lang="en-US" sz="800" smtClean="0"/>
              <a:t>: After Germany invaded the Soviet Union, the Red Air Force opened a flight training program for female military flight crews and ground crews at Engels, north of Stalingrad. The women trained separately and flew in all-female regiments, but flew in combat routinely from 1942 into 1945. Women flew to supplement the male force right along side in combat.  Soviet women were the only women who were assigned to regular combat duties during WWII.</a:t>
            </a:r>
          </a:p>
          <a:p>
            <a:pPr eaLnBrk="1" hangingPunct="1">
              <a:lnSpc>
                <a:spcPct val="80000"/>
              </a:lnSpc>
            </a:pPr>
            <a:r>
              <a:rPr lang="en-US" sz="800" b="1" smtClean="0"/>
              <a:t>WASPs, WAVES, Etc.</a:t>
            </a:r>
            <a:r>
              <a:rPr lang="en-US" sz="800" smtClean="0"/>
              <a:t>: In the United States females supported military aviation by joining the Women’s Army Auxiliary Corps (WAAC), the Aircraft Warning Service, the Air WACS (Women’s Army Corps air arm), the naval Women Appointed (later Accepted) for Volunteer Emergency Service (WAVES). Female pilots flew military, but not combat, missions through the Women’s Flying Training Detachment, Women’s Auxiliary Ferry Squadron, and the Women Airforce Service Pilots (WASPs).</a:t>
            </a:r>
          </a:p>
          <a:p>
            <a:pPr eaLnBrk="1" hangingPunct="1">
              <a:lnSpc>
                <a:spcPct val="80000"/>
              </a:lnSpc>
            </a:pPr>
            <a:r>
              <a:rPr lang="en-US" sz="800" smtClean="0"/>
              <a:t>Waves – Navy did not fly airplanes.  WASPS – during the war, female pilots ferried airplanes from factories to military bases and provded flight instruction.  The flew every type of airplane. </a:t>
            </a:r>
          </a:p>
          <a:p>
            <a:pPr eaLnBrk="1" hangingPunct="1">
              <a:lnSpc>
                <a:spcPct val="80000"/>
              </a:lnSpc>
            </a:pPr>
            <a:endParaRPr lang="en-US" sz="800" smtClean="0"/>
          </a:p>
          <a:p>
            <a:pPr eaLnBrk="1" hangingPunct="1">
              <a:lnSpc>
                <a:spcPct val="80000"/>
              </a:lnSpc>
            </a:pPr>
            <a:r>
              <a:rPr lang="en-US" sz="800" smtClean="0"/>
              <a:t>Jacqueline Cochran - In spite of pilot shortages, General </a:t>
            </a:r>
            <a:r>
              <a:rPr lang="en-US" sz="800" smtClean="0">
                <a:hlinkClick r:id="rId6" tooltip="Hap Arnold"/>
              </a:rPr>
              <a:t>Henry H. "Hap" Arnold</a:t>
            </a:r>
            <a:r>
              <a:rPr lang="en-US" sz="800" smtClean="0"/>
              <a:t> was the person who needed to be convinced that women pilots were the solution to his staffing problems. Arnold was placed in command of the </a:t>
            </a:r>
            <a:r>
              <a:rPr lang="en-US" sz="800" smtClean="0">
                <a:hlinkClick r:id="rId7" tooltip="United States Army Air Force"/>
              </a:rPr>
              <a:t>US Army Air Forces</a:t>
            </a:r>
            <a:r>
              <a:rPr lang="en-US" sz="800" smtClean="0"/>
              <a:t> when it was created from the US Army Air Corps in June 1941. He knew that women were being used successfully in the Air Transport Auxiliary (ATA) in England. In June 1941, Arnold suggested that Cochran take a group of qualified female pilots to see how the British were doing. He promised her that no decisions regarding women flying for the USAAF would be made until she returned.</a:t>
            </a:r>
          </a:p>
          <a:p>
            <a:pPr eaLnBrk="1" hangingPunct="1">
              <a:lnSpc>
                <a:spcPct val="80000"/>
              </a:lnSpc>
            </a:pPr>
            <a:r>
              <a:rPr lang="en-US" sz="800" smtClean="0"/>
              <a:t>When General Arnold asked Cochran to go to Britain to study the ATA, she asked 76 of the most qualified female pilots--identified during the research she had done earlier for Colonel Robert Olds--to come along and fly for the ATA. Qualifications for these women were high--at least 300 hours of flying time, but most of the women pilots had over 1,000 hours. Their dedication was high as well--they had to foot the bill for travel from New York for an interview and to Montreal for a physical exam and flight check. Those that made it to Canada found out that the washout rate was also high. Twenty-five women passed the tests, and two months later, in March of 1942 they went to Britain with Cochran to join the ATA.</a:t>
            </a:r>
          </a:p>
          <a:p>
            <a:pPr eaLnBrk="1" hangingPunct="1">
              <a:lnSpc>
                <a:spcPct val="80000"/>
              </a:lnSpc>
            </a:pPr>
            <a:r>
              <a:rPr lang="en-US" sz="800" smtClean="0"/>
              <a:t>The women who flew in the ATA were a little reluctant to go because they wanted to be flying for (and in) the United States, but those that went became the first American women to fly military aircraft.</a:t>
            </a:r>
          </a:p>
          <a:p>
            <a:pPr eaLnBrk="1" hangingPunct="1">
              <a:lnSpc>
                <a:spcPct val="80000"/>
              </a:lnSpc>
            </a:pPr>
            <a:r>
              <a:rPr lang="en-US" sz="800" smtClean="0"/>
              <a:t>Following America's entry into the War, in 1942 she was made director of women's flight training for the United States. As head of the </a:t>
            </a:r>
            <a:r>
              <a:rPr lang="en-US" sz="800" smtClean="0">
                <a:hlinkClick r:id="rId8" tooltip="Women Airforce Service Pilots"/>
              </a:rPr>
              <a:t>Women Airforce Service Pilots</a:t>
            </a:r>
            <a:r>
              <a:rPr lang="en-US" sz="800" smtClean="0"/>
              <a:t> (WASP) she supervised the training of more than 1000 women pilots. For her war efforts, she received the </a:t>
            </a:r>
            <a:r>
              <a:rPr lang="en-US" sz="800" smtClean="0">
                <a:hlinkClick r:id="rId9" tooltip="Distinguished Service Medal (USA)"/>
              </a:rPr>
              <a:t>Distinguished Service Medal</a:t>
            </a:r>
            <a:r>
              <a:rPr lang="en-US" sz="800" smtClean="0"/>
              <a:t> and the </a:t>
            </a:r>
            <a:r>
              <a:rPr lang="en-US" sz="800" smtClean="0">
                <a:hlinkClick r:id="rId10" tooltip="Distinguished Flying Cross (United States)"/>
              </a:rPr>
              <a:t>Distinguished Flying Cross</a:t>
            </a:r>
            <a:r>
              <a:rPr lang="en-US" sz="800" smtClean="0"/>
              <a:t>.</a:t>
            </a:r>
          </a:p>
        </p:txBody>
      </p:sp>
    </p:spTree>
    <p:extLst>
      <p:ext uri="{BB962C8B-B14F-4D97-AF65-F5344CB8AC3E}">
        <p14:creationId xmlns:p14="http://schemas.microsoft.com/office/powerpoint/2010/main" val="45189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560119-BE67-4228-8B9D-4C52ED6C46DC}"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329936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2EF161-59EA-40BD-871C-FFCA2954E619}" type="slidenum">
              <a:rPr lang="en-US" smtClean="0"/>
              <a:pPr/>
              <a:t>20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Helicopters</a:t>
            </a:r>
            <a:r>
              <a:rPr lang="en-US" sz="1000" smtClean="0"/>
              <a:t>: The European-invented helicopter was further developed and placed into production by the Sikorsky company in the United States during the war.</a:t>
            </a:r>
          </a:p>
          <a:p>
            <a:pPr eaLnBrk="1" hangingPunct="1">
              <a:lnSpc>
                <a:spcPct val="90000"/>
              </a:lnSpc>
            </a:pPr>
            <a:r>
              <a:rPr lang="en-US" sz="1000" b="1" smtClean="0"/>
              <a:t>Federal Aid</a:t>
            </a:r>
            <a:r>
              <a:rPr lang="en-US" sz="1000" smtClean="0"/>
              <a:t>: The 1938 Dorsey Bill offered the prospect of government contracts for the production of a helicopter that could meet military specifications.</a:t>
            </a:r>
          </a:p>
          <a:p>
            <a:pPr eaLnBrk="1" hangingPunct="1">
              <a:lnSpc>
                <a:spcPct val="90000"/>
              </a:lnSpc>
            </a:pPr>
            <a:r>
              <a:rPr lang="en-US" sz="1000" b="1" smtClean="0"/>
              <a:t>Sikorsky Helicopter</a:t>
            </a:r>
            <a:r>
              <a:rPr lang="en-US" sz="1000" smtClean="0"/>
              <a:t>: Russian émigré Igor I. Sikorsky experimented with his VS-300 prototype in 1939-1940, but lost the competition for the first Army contract awarded under the Dorsey Bill.</a:t>
            </a:r>
          </a:p>
          <a:p>
            <a:pPr eaLnBrk="1" hangingPunct="1">
              <a:lnSpc>
                <a:spcPct val="90000"/>
              </a:lnSpc>
            </a:pPr>
            <a:r>
              <a:rPr lang="en-US" sz="1000" b="1" smtClean="0"/>
              <a:t>Competition</a:t>
            </a:r>
            <a:r>
              <a:rPr lang="en-US" sz="1000" smtClean="0"/>
              <a:t>: Laurence Le Page, Havilland Pratt, Kellett, H.F. Pitcain, Frank N. Piasecki, Arthur M. Young, and young Stanley Hiller, as well as Igor Sikorsky and others developed helicopter concepts.</a:t>
            </a:r>
          </a:p>
          <a:p>
            <a:pPr eaLnBrk="1" hangingPunct="1">
              <a:lnSpc>
                <a:spcPct val="90000"/>
              </a:lnSpc>
            </a:pPr>
            <a:r>
              <a:rPr lang="en-US" sz="1000" b="1" smtClean="0"/>
              <a:t>Sikorsky Development</a:t>
            </a:r>
            <a:r>
              <a:rPr lang="en-US" sz="1000" smtClean="0"/>
              <a:t>: While Sikorsky continued experimenting with the VS-300, he developed the VS-316, better known as Army model XR-4, which entered production as the two-seat Army YR-4 in 1943.</a:t>
            </a:r>
          </a:p>
          <a:p>
            <a:pPr eaLnBrk="1" hangingPunct="1">
              <a:lnSpc>
                <a:spcPct val="90000"/>
              </a:lnSpc>
            </a:pPr>
            <a:r>
              <a:rPr lang="en-US" sz="1000" b="1" smtClean="0"/>
              <a:t>Sikorsky Production</a:t>
            </a:r>
            <a:r>
              <a:rPr lang="en-US" sz="1000" smtClean="0"/>
              <a:t>: The Sikorsky company, a division of United Aircraft Corporation, produced over a hundred R-4s, 65 larger R-5s, and some R-6s during World War II.</a:t>
            </a:r>
          </a:p>
          <a:p>
            <a:pPr eaLnBrk="1" hangingPunct="1">
              <a:lnSpc>
                <a:spcPct val="90000"/>
              </a:lnSpc>
            </a:pPr>
            <a:r>
              <a:rPr lang="en-US" sz="1000" b="1" smtClean="0"/>
              <a:t>Jets</a:t>
            </a:r>
            <a:r>
              <a:rPr lang="en-US" sz="1000" smtClean="0"/>
              <a:t>: The war stimulated development of service jet engines, though the basic jet engine had been invented in Germany and in Great Britain prior to the war.</a:t>
            </a:r>
          </a:p>
          <a:p>
            <a:pPr eaLnBrk="1" hangingPunct="1">
              <a:lnSpc>
                <a:spcPct val="90000"/>
              </a:lnSpc>
            </a:pPr>
            <a:r>
              <a:rPr lang="en-US" sz="1000" b="1" smtClean="0"/>
              <a:t>Frank Whittle</a:t>
            </a:r>
            <a:r>
              <a:rPr lang="en-US" sz="1000" smtClean="0"/>
              <a:t>: Frank Whittle (1907-1996) developed a jet engine in Britain in the 1930s and demonstrated an operating jet engine in 1939.</a:t>
            </a:r>
          </a:p>
          <a:p>
            <a:pPr eaLnBrk="1" hangingPunct="1">
              <a:lnSpc>
                <a:spcPct val="90000"/>
              </a:lnSpc>
            </a:pPr>
            <a:r>
              <a:rPr lang="en-US" sz="1000" b="1" smtClean="0"/>
              <a:t>Hans von Ohain</a:t>
            </a:r>
            <a:r>
              <a:rPr lang="en-US" sz="1000" smtClean="0"/>
              <a:t>: Han von Ohain (1911-1998) developed a jet engine in Germany and built the flight worthy engine flown in a Heinkel HE 178 in 1939.</a:t>
            </a:r>
          </a:p>
          <a:p>
            <a:pPr eaLnBrk="1" hangingPunct="1">
              <a:lnSpc>
                <a:spcPct val="90000"/>
              </a:lnSpc>
            </a:pPr>
            <a:r>
              <a:rPr lang="en-US" sz="1000" b="1" smtClean="0"/>
              <a:t>Technology Transfer</a:t>
            </a:r>
            <a:r>
              <a:rPr lang="en-US" sz="1000" smtClean="0"/>
              <a:t>: Under attack by the German </a:t>
            </a:r>
            <a:r>
              <a:rPr lang="en-US" sz="1000" i="1" smtClean="0"/>
              <a:t>Luftwaffe</a:t>
            </a:r>
            <a:r>
              <a:rPr lang="en-US" sz="1000" smtClean="0"/>
              <a:t>, Great Britain transferred its jet engine technology to the United States, which assigned the technology to the General Electric company.</a:t>
            </a:r>
          </a:p>
        </p:txBody>
      </p:sp>
    </p:spTree>
    <p:extLst>
      <p:ext uri="{BB962C8B-B14F-4D97-AF65-F5344CB8AC3E}">
        <p14:creationId xmlns:p14="http://schemas.microsoft.com/office/powerpoint/2010/main" val="401359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2EF161-59EA-40BD-871C-FFCA2954E619}"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Helicopters</a:t>
            </a:r>
            <a:r>
              <a:rPr lang="en-US" sz="1000" smtClean="0"/>
              <a:t>: The European-invented helicopter was further developed and placed into production by the Sikorsky company in the United States during the war.</a:t>
            </a:r>
          </a:p>
          <a:p>
            <a:pPr eaLnBrk="1" hangingPunct="1">
              <a:lnSpc>
                <a:spcPct val="90000"/>
              </a:lnSpc>
            </a:pPr>
            <a:r>
              <a:rPr lang="en-US" sz="1000" b="1" smtClean="0"/>
              <a:t>Federal Aid</a:t>
            </a:r>
            <a:r>
              <a:rPr lang="en-US" sz="1000" smtClean="0"/>
              <a:t>: The 1938 Dorsey Bill offered the prospect of government contracts for the production of a helicopter that could meet military specifications.</a:t>
            </a:r>
          </a:p>
          <a:p>
            <a:pPr eaLnBrk="1" hangingPunct="1">
              <a:lnSpc>
                <a:spcPct val="90000"/>
              </a:lnSpc>
            </a:pPr>
            <a:r>
              <a:rPr lang="en-US" sz="1000" b="1" smtClean="0"/>
              <a:t>Sikorsky Helicopter</a:t>
            </a:r>
            <a:r>
              <a:rPr lang="en-US" sz="1000" smtClean="0"/>
              <a:t>: Russian émigré Igor I. Sikorsky experimented with his VS-300 prototype in 1939-1940, but lost the competition for the first Army contract awarded under the Dorsey Bill.</a:t>
            </a:r>
          </a:p>
          <a:p>
            <a:pPr eaLnBrk="1" hangingPunct="1">
              <a:lnSpc>
                <a:spcPct val="90000"/>
              </a:lnSpc>
            </a:pPr>
            <a:r>
              <a:rPr lang="en-US" sz="1000" b="1" smtClean="0"/>
              <a:t>Competition</a:t>
            </a:r>
            <a:r>
              <a:rPr lang="en-US" sz="1000" smtClean="0"/>
              <a:t>: Laurence Le Page, Havilland Pratt, Kellett, H.F. Pitcain, Frank N. Piasecki, Arthur M. Young, and young Stanley Hiller, as well as Igor Sikorsky and others developed helicopter concepts.</a:t>
            </a:r>
          </a:p>
          <a:p>
            <a:pPr eaLnBrk="1" hangingPunct="1">
              <a:lnSpc>
                <a:spcPct val="90000"/>
              </a:lnSpc>
            </a:pPr>
            <a:r>
              <a:rPr lang="en-US" sz="1000" b="1" smtClean="0"/>
              <a:t>Sikorsky Development</a:t>
            </a:r>
            <a:r>
              <a:rPr lang="en-US" sz="1000" smtClean="0"/>
              <a:t>: While Sikorsky continued experimenting with the VS-300, he developed the VS-316, better known as Army model XR-4, which entered production as the two-seat Army YR-4 in 1943.</a:t>
            </a:r>
          </a:p>
          <a:p>
            <a:pPr eaLnBrk="1" hangingPunct="1">
              <a:lnSpc>
                <a:spcPct val="90000"/>
              </a:lnSpc>
            </a:pPr>
            <a:r>
              <a:rPr lang="en-US" sz="1000" b="1" smtClean="0"/>
              <a:t>Sikorsky Production</a:t>
            </a:r>
            <a:r>
              <a:rPr lang="en-US" sz="1000" smtClean="0"/>
              <a:t>: The Sikorsky company, a division of United Aircraft Corporation, produced over a hundred R-4s, 65 larger R-5s, and some R-6s during World War II.</a:t>
            </a:r>
          </a:p>
          <a:p>
            <a:pPr eaLnBrk="1" hangingPunct="1">
              <a:lnSpc>
                <a:spcPct val="90000"/>
              </a:lnSpc>
            </a:pPr>
            <a:r>
              <a:rPr lang="en-US" sz="1000" b="1" smtClean="0"/>
              <a:t>Jets</a:t>
            </a:r>
            <a:r>
              <a:rPr lang="en-US" sz="1000" smtClean="0"/>
              <a:t>: The war stimulated development of service jet engines, though the basic jet engine had been invented in Germany and in Great Britain prior to the war.</a:t>
            </a:r>
          </a:p>
          <a:p>
            <a:pPr eaLnBrk="1" hangingPunct="1">
              <a:lnSpc>
                <a:spcPct val="90000"/>
              </a:lnSpc>
            </a:pPr>
            <a:r>
              <a:rPr lang="en-US" sz="1000" b="1" smtClean="0"/>
              <a:t>Frank Whittle</a:t>
            </a:r>
            <a:r>
              <a:rPr lang="en-US" sz="1000" smtClean="0"/>
              <a:t>: Frank Whittle (1907-1996) developed a jet engine in Britain in the 1930s and demonstrated an operating jet engine in 1939.</a:t>
            </a:r>
          </a:p>
          <a:p>
            <a:pPr eaLnBrk="1" hangingPunct="1">
              <a:lnSpc>
                <a:spcPct val="90000"/>
              </a:lnSpc>
            </a:pPr>
            <a:r>
              <a:rPr lang="en-US" sz="1000" b="1" smtClean="0"/>
              <a:t>Hans von Ohain</a:t>
            </a:r>
            <a:r>
              <a:rPr lang="en-US" sz="1000" smtClean="0"/>
              <a:t>: Han von Ohain (1911-1998) developed a jet engine in Germany and built the flight worthy engine flown in a Heinkel HE 178 in 1939.</a:t>
            </a:r>
          </a:p>
          <a:p>
            <a:pPr eaLnBrk="1" hangingPunct="1">
              <a:lnSpc>
                <a:spcPct val="90000"/>
              </a:lnSpc>
            </a:pPr>
            <a:r>
              <a:rPr lang="en-US" sz="1000" b="1" smtClean="0"/>
              <a:t>Technology Transfer</a:t>
            </a:r>
            <a:r>
              <a:rPr lang="en-US" sz="1000" smtClean="0"/>
              <a:t>: Under attack by the German </a:t>
            </a:r>
            <a:r>
              <a:rPr lang="en-US" sz="1000" i="1" smtClean="0"/>
              <a:t>Luftwaffe</a:t>
            </a:r>
            <a:r>
              <a:rPr lang="en-US" sz="1000" smtClean="0"/>
              <a:t>, Great Britain transferred its jet engine technology to the United States, which assigned the technology to the General Electric company.</a:t>
            </a:r>
          </a:p>
        </p:txBody>
      </p:sp>
    </p:spTree>
    <p:extLst>
      <p:ext uri="{BB962C8B-B14F-4D97-AF65-F5344CB8AC3E}">
        <p14:creationId xmlns:p14="http://schemas.microsoft.com/office/powerpoint/2010/main" val="196772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664008-0629-4E74-9C05-E94C146412FD}"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Helicopters</a:t>
            </a:r>
            <a:r>
              <a:rPr lang="en-US" sz="1000" smtClean="0"/>
              <a:t>: The European-invented helicopter was further developed and placed into production by the Sikorsky company in the United States during the war.</a:t>
            </a:r>
          </a:p>
          <a:p>
            <a:pPr eaLnBrk="1" hangingPunct="1">
              <a:lnSpc>
                <a:spcPct val="90000"/>
              </a:lnSpc>
            </a:pPr>
            <a:r>
              <a:rPr lang="en-US" sz="1000" b="1" smtClean="0"/>
              <a:t>Federal Aid</a:t>
            </a:r>
            <a:r>
              <a:rPr lang="en-US" sz="1000" smtClean="0"/>
              <a:t>: The 1938 Dorsey Bill offered the prospect of government contracts for the production of a helicopter that could meet military specifications.</a:t>
            </a:r>
          </a:p>
          <a:p>
            <a:pPr eaLnBrk="1" hangingPunct="1">
              <a:lnSpc>
                <a:spcPct val="90000"/>
              </a:lnSpc>
            </a:pPr>
            <a:r>
              <a:rPr lang="en-US" sz="1000" b="1" smtClean="0"/>
              <a:t>Sikorsky Helicopter</a:t>
            </a:r>
            <a:r>
              <a:rPr lang="en-US" sz="1000" smtClean="0"/>
              <a:t>: Russian émigré Igor I. Sikorsky experimented with his VS-300 prototype in 1939-1940, but lost the competition for the first Army contract awarded under the Dorsey Bill.</a:t>
            </a:r>
          </a:p>
          <a:p>
            <a:pPr eaLnBrk="1" hangingPunct="1">
              <a:lnSpc>
                <a:spcPct val="90000"/>
              </a:lnSpc>
            </a:pPr>
            <a:r>
              <a:rPr lang="en-US" sz="1000" b="1" smtClean="0"/>
              <a:t>Competition</a:t>
            </a:r>
            <a:r>
              <a:rPr lang="en-US" sz="1000" smtClean="0"/>
              <a:t>: Laurence Le Page, Havilland Pratt, Kellett, H.F. Pitcain, Frank N. Piasecki, Arthur M. Young, and young Stanley Hiller, as well as Igor Sikorsky and others developed helicopter concepts.</a:t>
            </a:r>
          </a:p>
          <a:p>
            <a:pPr eaLnBrk="1" hangingPunct="1">
              <a:lnSpc>
                <a:spcPct val="90000"/>
              </a:lnSpc>
            </a:pPr>
            <a:r>
              <a:rPr lang="en-US" sz="1000" b="1" smtClean="0"/>
              <a:t>Sikorsky Development</a:t>
            </a:r>
            <a:r>
              <a:rPr lang="en-US" sz="1000" smtClean="0"/>
              <a:t>: While Sikorsky continued experimenting with the VS-300, he developed the VS-316, better known as Army model XR-4, which entered production as the two-seat Army YR-4 in 1943.</a:t>
            </a:r>
          </a:p>
          <a:p>
            <a:pPr eaLnBrk="1" hangingPunct="1">
              <a:lnSpc>
                <a:spcPct val="90000"/>
              </a:lnSpc>
            </a:pPr>
            <a:r>
              <a:rPr lang="en-US" sz="1000" b="1" smtClean="0"/>
              <a:t>Sikorsky Production</a:t>
            </a:r>
            <a:r>
              <a:rPr lang="en-US" sz="1000" smtClean="0"/>
              <a:t>: The Sikorsky company, a division of United Aircraft Corporation, produced over a hundred R-4s, 65 larger R-5s, and some R-6s during World War II.</a:t>
            </a:r>
          </a:p>
          <a:p>
            <a:pPr eaLnBrk="1" hangingPunct="1">
              <a:lnSpc>
                <a:spcPct val="90000"/>
              </a:lnSpc>
            </a:pPr>
            <a:r>
              <a:rPr lang="en-US" sz="1000" b="1" smtClean="0"/>
              <a:t>Jets</a:t>
            </a:r>
            <a:r>
              <a:rPr lang="en-US" sz="1000" smtClean="0"/>
              <a:t>: The war stimulated development of service jet engines, though the basic jet engine had been invented in Germany and in Great Britain prior to the war.</a:t>
            </a:r>
          </a:p>
          <a:p>
            <a:pPr eaLnBrk="1" hangingPunct="1">
              <a:lnSpc>
                <a:spcPct val="90000"/>
              </a:lnSpc>
            </a:pPr>
            <a:r>
              <a:rPr lang="en-US" sz="1000" b="1" smtClean="0"/>
              <a:t>Frank Whittle</a:t>
            </a:r>
            <a:r>
              <a:rPr lang="en-US" sz="1000" smtClean="0"/>
              <a:t>: Frank Whittle (1907-1996) developed a jet engine in Britain in the 1930s and demonstrated an operating jet engine in 1939.</a:t>
            </a:r>
          </a:p>
          <a:p>
            <a:pPr eaLnBrk="1" hangingPunct="1">
              <a:lnSpc>
                <a:spcPct val="90000"/>
              </a:lnSpc>
            </a:pPr>
            <a:r>
              <a:rPr lang="en-US" sz="1000" b="1" smtClean="0"/>
              <a:t>Hans von Ohain</a:t>
            </a:r>
            <a:r>
              <a:rPr lang="en-US" sz="1000" smtClean="0"/>
              <a:t>: Han von Ohain (1911-1998) developed a jet engine in Germany and built the flight worthy engine flown in a Heinkel HE 178 in 1939.</a:t>
            </a:r>
          </a:p>
          <a:p>
            <a:pPr eaLnBrk="1" hangingPunct="1">
              <a:lnSpc>
                <a:spcPct val="90000"/>
              </a:lnSpc>
            </a:pPr>
            <a:r>
              <a:rPr lang="en-US" sz="1000" b="1" smtClean="0"/>
              <a:t>Technology Transfer</a:t>
            </a:r>
            <a:r>
              <a:rPr lang="en-US" sz="1000" smtClean="0"/>
              <a:t>: Under attack by the German </a:t>
            </a:r>
            <a:r>
              <a:rPr lang="en-US" sz="1000" i="1" smtClean="0"/>
              <a:t>Luftwaffe</a:t>
            </a:r>
            <a:r>
              <a:rPr lang="en-US" sz="1000" smtClean="0"/>
              <a:t>, Great Britain transferred its jet engine technology to the United States, which assigned the technology to the General Electric company.</a:t>
            </a:r>
          </a:p>
        </p:txBody>
      </p:sp>
    </p:spTree>
    <p:extLst>
      <p:ext uri="{BB962C8B-B14F-4D97-AF65-F5344CB8AC3E}">
        <p14:creationId xmlns:p14="http://schemas.microsoft.com/office/powerpoint/2010/main" val="1480223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A6F673-4E5D-4789-873F-484042AA594E}" type="slidenum">
              <a:rPr lang="en-US"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4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Radar</a:t>
            </a:r>
            <a:r>
              <a:rPr lang="en-US" smtClean="0"/>
              <a:t>: Radar was a defensive weapon the British called reflected direction finding and the Americans called radio direction and ranging (from which the acronym radar came); the British placed radar into operation in 1939.</a:t>
            </a:r>
          </a:p>
          <a:p>
            <a:pPr eaLnBrk="1" hangingPunct="1"/>
            <a:r>
              <a:rPr lang="en-US" b="1" smtClean="0"/>
              <a:t>Development Projects</a:t>
            </a:r>
            <a:r>
              <a:rPr lang="en-US" smtClean="0"/>
              <a:t>: Wartime research and development produced faster aircraft, improved automatic flight control systems (like the “formation stick”), and other technology.</a:t>
            </a:r>
          </a:p>
          <a:p>
            <a:pPr eaLnBrk="1" hangingPunct="1"/>
            <a:r>
              <a:rPr lang="en-US" b="1" smtClean="0"/>
              <a:t>Deicing</a:t>
            </a:r>
            <a:r>
              <a:rPr lang="en-US" smtClean="0"/>
              <a:t>: Deicing equipment improved in response to wartime needs.</a:t>
            </a:r>
          </a:p>
          <a:p>
            <a:pPr eaLnBrk="1" hangingPunct="1"/>
            <a:r>
              <a:rPr lang="en-US" b="1" smtClean="0"/>
              <a:t>LORAN</a:t>
            </a:r>
            <a:r>
              <a:rPr lang="en-US" smtClean="0"/>
              <a:t>: During the war the United States rushed the newly developed LORAN (long range aid to navigation) into operation for maritime and aviation use.  Operated by the coast guard.  </a:t>
            </a:r>
          </a:p>
          <a:p>
            <a:pPr eaLnBrk="1" hangingPunct="1"/>
            <a:r>
              <a:rPr lang="en-US" b="1" smtClean="0"/>
              <a:t>Production</a:t>
            </a:r>
            <a:r>
              <a:rPr lang="en-US" smtClean="0"/>
              <a:t>: The war demanded increased production in many countries, but the United States, geographically removed from the fighting, became the “arsenal of democracy” that supplied Lend-Lease equipment to Allies.</a:t>
            </a:r>
          </a:p>
          <a:p>
            <a:pPr eaLnBrk="1" hangingPunct="1"/>
            <a:r>
              <a:rPr lang="en-US" b="1" smtClean="0"/>
              <a:t>Job Shop</a:t>
            </a:r>
            <a:r>
              <a:rPr lang="en-US" smtClean="0"/>
              <a:t>: The job shop or “European” method of production common in aviation before the war involved small-scale and intermittent production adequate for low-volume demand.</a:t>
            </a:r>
          </a:p>
          <a:p>
            <a:pPr eaLnBrk="1" hangingPunct="1"/>
            <a:r>
              <a:rPr lang="en-US" b="1" smtClean="0"/>
              <a:t>Line Production</a:t>
            </a:r>
            <a:r>
              <a:rPr lang="en-US" smtClean="0"/>
              <a:t>: The mass-production techniques of the assembly and factory lines involved progressive and sequenced tasks and allowed wartime production on a large scale.</a:t>
            </a:r>
          </a:p>
          <a:p>
            <a:pPr eaLnBrk="1" hangingPunct="1"/>
            <a:r>
              <a:rPr lang="en-US" b="1" smtClean="0"/>
              <a:t>Female Workers</a:t>
            </a:r>
            <a:r>
              <a:rPr lang="en-US" smtClean="0"/>
              <a:t>: As in World War I, female workers filled new and vacated jobs in factories short of male labor due to military service during the war.</a:t>
            </a:r>
          </a:p>
        </p:txBody>
      </p:sp>
      <p:pic>
        <p:nvPicPr>
          <p:cNvPr id="48133" name="Picture 4" descr="ros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2286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644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E58656-FD55-43A1-90DE-C062129DFD25}" type="slidenum">
              <a:rPr lang="en-US"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5800" y="43434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Radar</a:t>
            </a:r>
            <a:r>
              <a:rPr lang="en-US" smtClean="0"/>
              <a:t>: Radar was a defensive weapon the British called reflected direction finding and the Americans called radio direction and ranging (from which the acronym radar came); the British placed radar into operation in 1939.</a:t>
            </a:r>
          </a:p>
          <a:p>
            <a:pPr eaLnBrk="1" hangingPunct="1"/>
            <a:r>
              <a:rPr lang="en-US" b="1" smtClean="0"/>
              <a:t>Development Projects</a:t>
            </a:r>
            <a:r>
              <a:rPr lang="en-US" smtClean="0"/>
              <a:t>: Wartime research and development produced faster aircraft, improved automatic flight control systems (like the “formation stick”), and other technology.</a:t>
            </a:r>
          </a:p>
          <a:p>
            <a:pPr eaLnBrk="1" hangingPunct="1"/>
            <a:r>
              <a:rPr lang="en-US" b="1" smtClean="0"/>
              <a:t>Deicing</a:t>
            </a:r>
            <a:r>
              <a:rPr lang="en-US" smtClean="0"/>
              <a:t>: Deicing equipment improved in response to wartime needs.</a:t>
            </a:r>
          </a:p>
          <a:p>
            <a:pPr eaLnBrk="1" hangingPunct="1"/>
            <a:r>
              <a:rPr lang="en-US" b="1" smtClean="0"/>
              <a:t>LORAN</a:t>
            </a:r>
            <a:r>
              <a:rPr lang="en-US" smtClean="0"/>
              <a:t>: During the war the United States rushed the newly developed LORAN (long range aid to navigation) into operation for maritime and aviation use.  Operated by the coast guard.  </a:t>
            </a:r>
          </a:p>
          <a:p>
            <a:pPr eaLnBrk="1" hangingPunct="1"/>
            <a:r>
              <a:rPr lang="en-US" b="1" smtClean="0"/>
              <a:t>Production</a:t>
            </a:r>
            <a:r>
              <a:rPr lang="en-US" smtClean="0"/>
              <a:t>: The war demanded increased production in many countries, but the United States, geographically removed from the fighting, became the “arsenal of democracy” that supplied Lend-Lease equipment to Allies.</a:t>
            </a:r>
          </a:p>
          <a:p>
            <a:pPr eaLnBrk="1" hangingPunct="1"/>
            <a:r>
              <a:rPr lang="en-US" b="1" smtClean="0"/>
              <a:t>Job Shop</a:t>
            </a:r>
            <a:r>
              <a:rPr lang="en-US" smtClean="0"/>
              <a:t>: The job shop or “European” method of production common in aviation before the war involved small-scale and intermittent production adequate for low-volume demand.</a:t>
            </a:r>
          </a:p>
          <a:p>
            <a:pPr eaLnBrk="1" hangingPunct="1"/>
            <a:r>
              <a:rPr lang="en-US" b="1" smtClean="0"/>
              <a:t>Line Production</a:t>
            </a:r>
            <a:r>
              <a:rPr lang="en-US" smtClean="0"/>
              <a:t>: The mass-production techniques of the assembly and factory lines involved progressive and sequenced tasks and allowed wartime production on a large scale.</a:t>
            </a:r>
          </a:p>
          <a:p>
            <a:pPr eaLnBrk="1" hangingPunct="1"/>
            <a:r>
              <a:rPr lang="en-US" b="1" smtClean="0"/>
              <a:t>Female Workers</a:t>
            </a:r>
            <a:r>
              <a:rPr lang="en-US" smtClean="0"/>
              <a:t>: As in World War I, female workers filled new and vacated jobs in factories short of male labor due to military service during the war.</a:t>
            </a:r>
          </a:p>
        </p:txBody>
      </p:sp>
      <p:pic>
        <p:nvPicPr>
          <p:cNvPr id="49157" name="Picture 4" descr="ros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2286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926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D80CE8-D2C7-4C19-B117-E43D88F5565C}"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Radar</a:t>
            </a:r>
            <a:r>
              <a:rPr lang="en-US" smtClean="0"/>
              <a:t>: Radar was a defensive weapon the British called reflected direction finding and the Americans called radio direction and ranging (from which the acronym radar came); the British placed radar into operation in 1939.</a:t>
            </a:r>
          </a:p>
          <a:p>
            <a:pPr eaLnBrk="1" hangingPunct="1"/>
            <a:r>
              <a:rPr lang="en-US" b="1" smtClean="0"/>
              <a:t>Development Projects</a:t>
            </a:r>
            <a:r>
              <a:rPr lang="en-US" smtClean="0"/>
              <a:t>: Wartime research and development produced faster aircraft, improved automatic flight control systems (like the “formation stick”), and other technology.</a:t>
            </a:r>
          </a:p>
          <a:p>
            <a:pPr eaLnBrk="1" hangingPunct="1"/>
            <a:r>
              <a:rPr lang="en-US" b="1" smtClean="0"/>
              <a:t>Deicing</a:t>
            </a:r>
            <a:r>
              <a:rPr lang="en-US" smtClean="0"/>
              <a:t>: Deicing equipment improved in response to wartime needs.</a:t>
            </a:r>
          </a:p>
          <a:p>
            <a:pPr eaLnBrk="1" hangingPunct="1"/>
            <a:r>
              <a:rPr lang="en-US" b="1" smtClean="0"/>
              <a:t>LORAN</a:t>
            </a:r>
            <a:r>
              <a:rPr lang="en-US" smtClean="0"/>
              <a:t>: During the war the United States rushed the newly developed LORAN (long range aid to navigation) into operation for maritime and aviation use.  Operated by the coast guard.  </a:t>
            </a:r>
          </a:p>
          <a:p>
            <a:pPr eaLnBrk="1" hangingPunct="1"/>
            <a:r>
              <a:rPr lang="en-US" b="1" smtClean="0"/>
              <a:t>Production</a:t>
            </a:r>
            <a:r>
              <a:rPr lang="en-US" smtClean="0"/>
              <a:t>: The war demanded increased production in many countries, but the United States, geographically removed from the fighting, became the “arsenal of democracy” that supplied Lend-Lease equipment to Allies.</a:t>
            </a:r>
          </a:p>
          <a:p>
            <a:pPr eaLnBrk="1" hangingPunct="1"/>
            <a:r>
              <a:rPr lang="en-US" b="1" smtClean="0"/>
              <a:t>Job Shop</a:t>
            </a:r>
            <a:r>
              <a:rPr lang="en-US" smtClean="0"/>
              <a:t>: The job shop or “European” method of production common in aviation before the war involved small-scale and intermittent production adequate for low-volume demand.</a:t>
            </a:r>
          </a:p>
          <a:p>
            <a:pPr eaLnBrk="1" hangingPunct="1"/>
            <a:r>
              <a:rPr lang="en-US" b="1" smtClean="0"/>
              <a:t>Line Production</a:t>
            </a:r>
            <a:r>
              <a:rPr lang="en-US" smtClean="0"/>
              <a:t>: The mass-production techniques of the assembly and factory lines involved progressive and sequenced tasks and allowed wartime production on a large scale.</a:t>
            </a:r>
          </a:p>
          <a:p>
            <a:pPr eaLnBrk="1" hangingPunct="1"/>
            <a:r>
              <a:rPr lang="en-US" b="1" smtClean="0"/>
              <a:t>Female Workers</a:t>
            </a:r>
            <a:r>
              <a:rPr lang="en-US" smtClean="0"/>
              <a:t>: As in World War I, female workers filled new and vacated jobs in factories short of male labor due to military service during the war.</a:t>
            </a:r>
          </a:p>
        </p:txBody>
      </p:sp>
      <p:pic>
        <p:nvPicPr>
          <p:cNvPr id="50181" name="Picture 4" descr="ros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2286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797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94EC7C-40A2-40CA-8254-3558A7472675}"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5800" y="43434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Radar</a:t>
            </a:r>
            <a:r>
              <a:rPr lang="en-US" smtClean="0"/>
              <a:t>: Radar was a defensive weapon the British called reflected direction finding and the Americans called radio direction and ranging (from which the acronym radar came); the British placed radar into operation in 1939.</a:t>
            </a:r>
          </a:p>
          <a:p>
            <a:pPr eaLnBrk="1" hangingPunct="1"/>
            <a:r>
              <a:rPr lang="en-US" b="1" smtClean="0"/>
              <a:t>Development Projects</a:t>
            </a:r>
            <a:r>
              <a:rPr lang="en-US" smtClean="0"/>
              <a:t>: Wartime research and development produced faster aircraft, improved automatic flight control systems (like the “formation stick”), and other technology.</a:t>
            </a:r>
          </a:p>
          <a:p>
            <a:pPr eaLnBrk="1" hangingPunct="1"/>
            <a:r>
              <a:rPr lang="en-US" b="1" smtClean="0"/>
              <a:t>Deicing</a:t>
            </a:r>
            <a:r>
              <a:rPr lang="en-US" smtClean="0"/>
              <a:t>: Deicing equipment improved in response to wartime needs.</a:t>
            </a:r>
          </a:p>
          <a:p>
            <a:pPr eaLnBrk="1" hangingPunct="1"/>
            <a:r>
              <a:rPr lang="en-US" b="1" smtClean="0"/>
              <a:t>LORAN</a:t>
            </a:r>
            <a:r>
              <a:rPr lang="en-US" smtClean="0"/>
              <a:t>: During the war the United States rushed the newly developed LORAN (long range aid to navigation) into operation for maritime and aviation use.  Operated by the coast guard.  </a:t>
            </a:r>
          </a:p>
          <a:p>
            <a:pPr eaLnBrk="1" hangingPunct="1"/>
            <a:r>
              <a:rPr lang="en-US" b="1" smtClean="0"/>
              <a:t>Production</a:t>
            </a:r>
            <a:r>
              <a:rPr lang="en-US" smtClean="0"/>
              <a:t>: The war demanded increased production in many countries, but the United States, geographically removed from the fighting, became the “arsenal of democracy” that supplied Lend-Lease equipment to Allies.</a:t>
            </a:r>
          </a:p>
          <a:p>
            <a:pPr eaLnBrk="1" hangingPunct="1"/>
            <a:r>
              <a:rPr lang="en-US" b="1" smtClean="0"/>
              <a:t>Job Shop</a:t>
            </a:r>
            <a:r>
              <a:rPr lang="en-US" smtClean="0"/>
              <a:t>: The job shop or “European” method of production common in aviation before the war involved small-scale and intermittent production adequate for low-volume demand.</a:t>
            </a:r>
          </a:p>
          <a:p>
            <a:pPr eaLnBrk="1" hangingPunct="1"/>
            <a:r>
              <a:rPr lang="en-US" b="1" smtClean="0"/>
              <a:t>Line Production</a:t>
            </a:r>
            <a:r>
              <a:rPr lang="en-US" smtClean="0"/>
              <a:t>: The mass-production techniques of the assembly and factory lines involved progressive and sequenced tasks and allowed wartime production on a large scale.</a:t>
            </a:r>
          </a:p>
          <a:p>
            <a:pPr eaLnBrk="1" hangingPunct="1"/>
            <a:r>
              <a:rPr lang="en-US" b="1" smtClean="0"/>
              <a:t>Female Workers</a:t>
            </a:r>
            <a:r>
              <a:rPr lang="en-US" smtClean="0"/>
              <a:t>: As in World War I, female workers filled new and vacated jobs in factories short of male labor due to military service during the war.</a:t>
            </a:r>
          </a:p>
        </p:txBody>
      </p:sp>
      <p:pic>
        <p:nvPicPr>
          <p:cNvPr id="51205" name="Picture 4" descr="ros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2286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622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566CEE-EF81-4D22-8C86-7C6397C63D80}" type="slidenum">
              <a:rPr lang="en-US" smtClean="0"/>
              <a:pPr/>
              <a:t>27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b="1" smtClean="0"/>
              <a:t>Introduction</a:t>
            </a:r>
            <a:r>
              <a:rPr lang="en-US" sz="900" smtClean="0"/>
              <a:t>: The Western or European Theater of the war had a Western Front west of Germany, an Eastern Front east of Germany, and a Southern Front south of Germany.</a:t>
            </a:r>
          </a:p>
          <a:p>
            <a:pPr eaLnBrk="1" hangingPunct="1">
              <a:lnSpc>
                <a:spcPct val="90000"/>
              </a:lnSpc>
            </a:pPr>
            <a:r>
              <a:rPr lang="en-US" sz="900" b="1" smtClean="0"/>
              <a:t>Southern Front</a:t>
            </a:r>
            <a:r>
              <a:rPr lang="en-US" sz="900" smtClean="0"/>
              <a:t>: The Southern Front dominated combat in 1942-1943 as the Allies tried to defend and retake North Africa and to defeat fascist Italy.</a:t>
            </a:r>
          </a:p>
          <a:p>
            <a:pPr eaLnBrk="1" hangingPunct="1">
              <a:lnSpc>
                <a:spcPct val="90000"/>
              </a:lnSpc>
            </a:pPr>
            <a:r>
              <a:rPr lang="en-US" sz="900" b="1" smtClean="0"/>
              <a:t>Battle of North Africa</a:t>
            </a:r>
            <a:r>
              <a:rPr lang="en-US" sz="900" smtClean="0"/>
              <a:t>: An extension of Italy’s prewar efforts to expand in Africa, the battle for North Africa pitted the German-led Afrika Korps of German and Italian troops against the Eighth Army of troops from throughout the British Empire.</a:t>
            </a:r>
          </a:p>
          <a:p>
            <a:pPr eaLnBrk="1" hangingPunct="1">
              <a:lnSpc>
                <a:spcPct val="90000"/>
              </a:lnSpc>
            </a:pPr>
            <a:r>
              <a:rPr lang="en-US" sz="900" b="1" smtClean="0"/>
              <a:t>Malta</a:t>
            </a:r>
            <a:r>
              <a:rPr lang="en-US" sz="900" smtClean="0"/>
              <a:t>: The maritime and air battle for the British island of Malta left the island in British control but with air and shipping facilities sufficiently damaged to disrupt supplying Allied forces in North Africa.</a:t>
            </a:r>
          </a:p>
          <a:p>
            <a:pPr eaLnBrk="1" hangingPunct="1">
              <a:lnSpc>
                <a:spcPct val="90000"/>
              </a:lnSpc>
            </a:pPr>
            <a:r>
              <a:rPr lang="en-US" sz="900" b="1" smtClean="0"/>
              <a:t>El Alamein</a:t>
            </a:r>
            <a:r>
              <a:rPr lang="en-US" sz="900" smtClean="0"/>
              <a:t>: In October and November 1942 the Allies, heavily supported from the air, inflicted heavy losses on Axis forces and prompted an Axis retreat in North Africa.</a:t>
            </a:r>
          </a:p>
          <a:p>
            <a:pPr eaLnBrk="1" hangingPunct="1">
              <a:lnSpc>
                <a:spcPct val="90000"/>
              </a:lnSpc>
            </a:pPr>
            <a:r>
              <a:rPr lang="en-US" sz="900" b="1" smtClean="0"/>
              <a:t>Operation Torch</a:t>
            </a:r>
            <a:r>
              <a:rPr lang="en-US" sz="900" smtClean="0"/>
              <a:t>: The United States invaded French North Africa in November 1942 in order to obtain control of airfields for use against Axis positions in southern Europe.</a:t>
            </a:r>
          </a:p>
          <a:p>
            <a:pPr eaLnBrk="1" hangingPunct="1">
              <a:lnSpc>
                <a:spcPct val="90000"/>
              </a:lnSpc>
            </a:pPr>
            <a:r>
              <a:rPr lang="en-US" sz="900" b="1" smtClean="0"/>
              <a:t>Operation Sicily</a:t>
            </a:r>
            <a:r>
              <a:rPr lang="en-US" sz="900" smtClean="0"/>
              <a:t>: Operation Sicily in July 1943 launched the Allied effort to win continental Europe from fascist control, and to pressure Germany’s periphery to the south.</a:t>
            </a:r>
          </a:p>
          <a:p>
            <a:pPr eaLnBrk="1" hangingPunct="1">
              <a:lnSpc>
                <a:spcPct val="90000"/>
              </a:lnSpc>
            </a:pPr>
            <a:r>
              <a:rPr lang="en-US" sz="900" b="1" smtClean="0"/>
              <a:t>Italy</a:t>
            </a:r>
            <a:r>
              <a:rPr lang="en-US" sz="900" smtClean="0"/>
              <a:t>: North Africa and Sicily became Allied bases for the invasion of the Italian peninsula, which became a long bloody drive up the peninsula.</a:t>
            </a:r>
          </a:p>
          <a:p>
            <a:pPr eaLnBrk="1" hangingPunct="1">
              <a:lnSpc>
                <a:spcPct val="90000"/>
              </a:lnSpc>
            </a:pPr>
            <a:r>
              <a:rPr lang="en-US" sz="900" b="1" smtClean="0"/>
              <a:t>Western Front</a:t>
            </a:r>
            <a:r>
              <a:rPr lang="en-US" sz="900" smtClean="0"/>
              <a:t>: The Western Front encompassed the maritime battle for the North Atlantic, the Allied bombing of Germany, German air raids and vengeance-weapons against the island fortress of Britain, and eventually the Allied invasion of German-occupied territories.</a:t>
            </a:r>
          </a:p>
          <a:p>
            <a:pPr eaLnBrk="1" hangingPunct="1">
              <a:lnSpc>
                <a:spcPct val="90000"/>
              </a:lnSpc>
            </a:pPr>
            <a:r>
              <a:rPr lang="en-US" sz="900" b="1" smtClean="0"/>
              <a:t>Battle of the Atlantic</a:t>
            </a:r>
            <a:r>
              <a:rPr lang="en-US" sz="900" smtClean="0"/>
              <a:t>: German U-boats prompted the Allies to convoy war materials across the Atlantic Ocean, and aircraft supported both sides of the naval conflict.</a:t>
            </a:r>
          </a:p>
          <a:p>
            <a:pPr eaLnBrk="1" hangingPunct="1">
              <a:lnSpc>
                <a:spcPct val="90000"/>
              </a:lnSpc>
            </a:pPr>
            <a:r>
              <a:rPr lang="en-US" sz="900" b="1" smtClean="0"/>
              <a:t>Bombing Germany</a:t>
            </a:r>
            <a:r>
              <a:rPr lang="en-US" sz="900" smtClean="0"/>
              <a:t>: The British Royal Air Force and United States Army Air Forces based in Britain took the war to the German homeland by bombing German targets day and night, and the air raids became more effective as the range and number of United States fighter planes improved cover for the bombers.</a:t>
            </a:r>
          </a:p>
          <a:p>
            <a:pPr eaLnBrk="1" hangingPunct="1">
              <a:lnSpc>
                <a:spcPct val="90000"/>
              </a:lnSpc>
            </a:pPr>
            <a:r>
              <a:rPr lang="en-US" sz="900" b="1" smtClean="0"/>
              <a:t>Vengeance</a:t>
            </a:r>
            <a:r>
              <a:rPr lang="en-US" sz="900" smtClean="0"/>
              <a:t>: Germany sent about 8,000 V-1 jet-powered missiles with high-explosive warheads against London in the summer of 1944, and that fall Germany launched abut 1,000 V-2 rocket-powered guided missiles carrying warheads against London.</a:t>
            </a:r>
          </a:p>
        </p:txBody>
      </p:sp>
    </p:spTree>
    <p:extLst>
      <p:ext uri="{BB962C8B-B14F-4D97-AF65-F5344CB8AC3E}">
        <p14:creationId xmlns:p14="http://schemas.microsoft.com/office/powerpoint/2010/main" val="2131040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566CEE-EF81-4D22-8C86-7C6397C63D80}" type="slidenum">
              <a:rPr lang="en-US" smtClean="0"/>
              <a:pPr/>
              <a:t>28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b="1" smtClean="0"/>
              <a:t>Introduction</a:t>
            </a:r>
            <a:r>
              <a:rPr lang="en-US" sz="900" smtClean="0"/>
              <a:t>: The Western or European Theater of the war had a Western Front west of Germany, an Eastern Front east of Germany, and a Southern Front south of Germany.</a:t>
            </a:r>
          </a:p>
          <a:p>
            <a:pPr eaLnBrk="1" hangingPunct="1">
              <a:lnSpc>
                <a:spcPct val="90000"/>
              </a:lnSpc>
            </a:pPr>
            <a:r>
              <a:rPr lang="en-US" sz="900" b="1" smtClean="0"/>
              <a:t>Southern Front</a:t>
            </a:r>
            <a:r>
              <a:rPr lang="en-US" sz="900" smtClean="0"/>
              <a:t>: The Southern Front dominated combat in 1942-1943 as the Allies tried to defend and retake North Africa and to defeat fascist Italy.</a:t>
            </a:r>
          </a:p>
          <a:p>
            <a:pPr eaLnBrk="1" hangingPunct="1">
              <a:lnSpc>
                <a:spcPct val="90000"/>
              </a:lnSpc>
            </a:pPr>
            <a:r>
              <a:rPr lang="en-US" sz="900" b="1" smtClean="0"/>
              <a:t>Battle of North Africa</a:t>
            </a:r>
            <a:r>
              <a:rPr lang="en-US" sz="900" smtClean="0"/>
              <a:t>: An extension of Italy’s prewar efforts to expand in Africa, the battle for North Africa pitted the German-led Afrika Korps of German and Italian troops against the Eighth Army of troops from throughout the British Empire.</a:t>
            </a:r>
          </a:p>
          <a:p>
            <a:pPr eaLnBrk="1" hangingPunct="1">
              <a:lnSpc>
                <a:spcPct val="90000"/>
              </a:lnSpc>
            </a:pPr>
            <a:r>
              <a:rPr lang="en-US" sz="900" b="1" smtClean="0"/>
              <a:t>Malta</a:t>
            </a:r>
            <a:r>
              <a:rPr lang="en-US" sz="900" smtClean="0"/>
              <a:t>: The maritime and air battle for the British island of Malta left the island in British control but with air and shipping facilities sufficiently damaged to disrupt supplying Allied forces in North Africa.</a:t>
            </a:r>
          </a:p>
          <a:p>
            <a:pPr eaLnBrk="1" hangingPunct="1">
              <a:lnSpc>
                <a:spcPct val="90000"/>
              </a:lnSpc>
            </a:pPr>
            <a:r>
              <a:rPr lang="en-US" sz="900" b="1" smtClean="0"/>
              <a:t>El Alamein</a:t>
            </a:r>
            <a:r>
              <a:rPr lang="en-US" sz="900" smtClean="0"/>
              <a:t>: In October and November 1942 the Allies, heavily supported from the air, inflicted heavy losses on Axis forces and prompted an Axis retreat in North Africa.</a:t>
            </a:r>
          </a:p>
          <a:p>
            <a:pPr eaLnBrk="1" hangingPunct="1">
              <a:lnSpc>
                <a:spcPct val="90000"/>
              </a:lnSpc>
            </a:pPr>
            <a:r>
              <a:rPr lang="en-US" sz="900" b="1" smtClean="0"/>
              <a:t>Operation Torch</a:t>
            </a:r>
            <a:r>
              <a:rPr lang="en-US" sz="900" smtClean="0"/>
              <a:t>: The United States invaded French North Africa in November 1942 in order to obtain control of airfields for use against Axis positions in southern Europe.</a:t>
            </a:r>
          </a:p>
          <a:p>
            <a:pPr eaLnBrk="1" hangingPunct="1">
              <a:lnSpc>
                <a:spcPct val="90000"/>
              </a:lnSpc>
            </a:pPr>
            <a:r>
              <a:rPr lang="en-US" sz="900" b="1" smtClean="0"/>
              <a:t>Operation Sicily</a:t>
            </a:r>
            <a:r>
              <a:rPr lang="en-US" sz="900" smtClean="0"/>
              <a:t>: Operation Sicily in July 1943 launched the Allied effort to win continental Europe from fascist control, and to pressure Germany’s periphery to the south.</a:t>
            </a:r>
          </a:p>
          <a:p>
            <a:pPr eaLnBrk="1" hangingPunct="1">
              <a:lnSpc>
                <a:spcPct val="90000"/>
              </a:lnSpc>
            </a:pPr>
            <a:r>
              <a:rPr lang="en-US" sz="900" b="1" smtClean="0"/>
              <a:t>Italy</a:t>
            </a:r>
            <a:r>
              <a:rPr lang="en-US" sz="900" smtClean="0"/>
              <a:t>: North Africa and Sicily became Allied bases for the invasion of the Italian peninsula, which became a long bloody drive up the peninsula.</a:t>
            </a:r>
          </a:p>
          <a:p>
            <a:pPr eaLnBrk="1" hangingPunct="1">
              <a:lnSpc>
                <a:spcPct val="90000"/>
              </a:lnSpc>
            </a:pPr>
            <a:r>
              <a:rPr lang="en-US" sz="900" b="1" smtClean="0"/>
              <a:t>Western Front</a:t>
            </a:r>
            <a:r>
              <a:rPr lang="en-US" sz="900" smtClean="0"/>
              <a:t>: The Western Front encompassed the maritime battle for the North Atlantic, the Allied bombing of Germany, German air raids and vengeance-weapons against the island fortress of Britain, and eventually the Allied invasion of German-occupied territories.</a:t>
            </a:r>
          </a:p>
          <a:p>
            <a:pPr eaLnBrk="1" hangingPunct="1">
              <a:lnSpc>
                <a:spcPct val="90000"/>
              </a:lnSpc>
            </a:pPr>
            <a:r>
              <a:rPr lang="en-US" sz="900" b="1" smtClean="0"/>
              <a:t>Battle of the Atlantic</a:t>
            </a:r>
            <a:r>
              <a:rPr lang="en-US" sz="900" smtClean="0"/>
              <a:t>: German U-boats prompted the Allies to convoy war materials across the Atlantic Ocean, and aircraft supported both sides of the naval conflict.</a:t>
            </a:r>
          </a:p>
          <a:p>
            <a:pPr eaLnBrk="1" hangingPunct="1">
              <a:lnSpc>
                <a:spcPct val="90000"/>
              </a:lnSpc>
            </a:pPr>
            <a:r>
              <a:rPr lang="en-US" sz="900" b="1" smtClean="0"/>
              <a:t>Bombing Germany</a:t>
            </a:r>
            <a:r>
              <a:rPr lang="en-US" sz="900" smtClean="0"/>
              <a:t>: The British Royal Air Force and United States Army Air Forces based in Britain took the war to the German homeland by bombing German targets day and night, and the air raids became more effective as the range and number of United States fighter planes improved cover for the bombers.</a:t>
            </a:r>
          </a:p>
          <a:p>
            <a:pPr eaLnBrk="1" hangingPunct="1">
              <a:lnSpc>
                <a:spcPct val="90000"/>
              </a:lnSpc>
            </a:pPr>
            <a:r>
              <a:rPr lang="en-US" sz="900" b="1" smtClean="0"/>
              <a:t>Vengeance</a:t>
            </a:r>
            <a:r>
              <a:rPr lang="en-US" sz="900" smtClean="0"/>
              <a:t>: Germany sent about 8,000 V-1 jet-powered missiles with high-explosive warheads against London in the summer of 1944, and that fall Germany launched abut 1,000 V-2 rocket-powered guided missiles carrying warheads against London.</a:t>
            </a:r>
          </a:p>
        </p:txBody>
      </p:sp>
    </p:spTree>
    <p:extLst>
      <p:ext uri="{BB962C8B-B14F-4D97-AF65-F5344CB8AC3E}">
        <p14:creationId xmlns:p14="http://schemas.microsoft.com/office/powerpoint/2010/main" val="269521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FCFDA6-E40F-472D-ADB5-970661CCBFEF}" type="slidenum">
              <a:rPr lang="en-US" smtClean="0"/>
              <a:pPr/>
              <a:t>29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b="1" smtClean="0"/>
              <a:t>Introduction</a:t>
            </a:r>
            <a:r>
              <a:rPr lang="en-US" sz="900" smtClean="0"/>
              <a:t>: The Western or European Theater of the war had a Western Front west of Germany, an Eastern Front east of Germany, and a Southern Front south of Germany.</a:t>
            </a:r>
          </a:p>
          <a:p>
            <a:pPr eaLnBrk="1" hangingPunct="1">
              <a:lnSpc>
                <a:spcPct val="90000"/>
              </a:lnSpc>
            </a:pPr>
            <a:r>
              <a:rPr lang="en-US" sz="900" b="1" smtClean="0"/>
              <a:t>Southern Front</a:t>
            </a:r>
            <a:r>
              <a:rPr lang="en-US" sz="900" smtClean="0"/>
              <a:t>: The Southern Front dominated combat in 1942-1943 as the Allies tried to defend and retake North Africa and to defeat fascist Italy.</a:t>
            </a:r>
          </a:p>
          <a:p>
            <a:pPr eaLnBrk="1" hangingPunct="1">
              <a:lnSpc>
                <a:spcPct val="90000"/>
              </a:lnSpc>
            </a:pPr>
            <a:r>
              <a:rPr lang="en-US" sz="900" b="1" smtClean="0"/>
              <a:t>Battle of North Africa</a:t>
            </a:r>
            <a:r>
              <a:rPr lang="en-US" sz="900" smtClean="0"/>
              <a:t>: An extension of Italy’s prewar efforts to expand in Africa, the battle for North Africa pitted the German-led Afrika Korps of German and Italian troops against the Eighth Army of troops from throughout the British Empire.</a:t>
            </a:r>
          </a:p>
          <a:p>
            <a:pPr eaLnBrk="1" hangingPunct="1">
              <a:lnSpc>
                <a:spcPct val="90000"/>
              </a:lnSpc>
            </a:pPr>
            <a:r>
              <a:rPr lang="en-US" sz="900" b="1" smtClean="0"/>
              <a:t>Malta</a:t>
            </a:r>
            <a:r>
              <a:rPr lang="en-US" sz="900" smtClean="0"/>
              <a:t>: The maritime and air battle for the British island of Malta left the island in British control but with air and shipping facilities sufficiently damaged to disrupt supplying Allied forces in North Africa.</a:t>
            </a:r>
          </a:p>
          <a:p>
            <a:pPr eaLnBrk="1" hangingPunct="1">
              <a:lnSpc>
                <a:spcPct val="90000"/>
              </a:lnSpc>
            </a:pPr>
            <a:r>
              <a:rPr lang="en-US" sz="900" b="1" smtClean="0"/>
              <a:t>El Alamein</a:t>
            </a:r>
            <a:r>
              <a:rPr lang="en-US" sz="900" smtClean="0"/>
              <a:t>: In October and November 1942 the Allies, heavily supported from the air, inflicted heavy losses on Axis forces and prompted an Axis retreat in North Africa.</a:t>
            </a:r>
          </a:p>
          <a:p>
            <a:pPr eaLnBrk="1" hangingPunct="1">
              <a:lnSpc>
                <a:spcPct val="90000"/>
              </a:lnSpc>
            </a:pPr>
            <a:r>
              <a:rPr lang="en-US" sz="900" b="1" smtClean="0"/>
              <a:t>Operation Torch</a:t>
            </a:r>
            <a:r>
              <a:rPr lang="en-US" sz="900" smtClean="0"/>
              <a:t>: The United States invaded French North Africa in November 1942 in order to obtain control of airfields for use against Axis positions in southern Europe.</a:t>
            </a:r>
          </a:p>
          <a:p>
            <a:pPr eaLnBrk="1" hangingPunct="1">
              <a:lnSpc>
                <a:spcPct val="90000"/>
              </a:lnSpc>
            </a:pPr>
            <a:r>
              <a:rPr lang="en-US" sz="900" b="1" smtClean="0"/>
              <a:t>Operation Sicily</a:t>
            </a:r>
            <a:r>
              <a:rPr lang="en-US" sz="900" smtClean="0"/>
              <a:t>: Operation Sicily in July 1943 launched the Allied effort to win continental Europe from fascist control, and to pressure Germany’s periphery to the south.</a:t>
            </a:r>
          </a:p>
          <a:p>
            <a:pPr eaLnBrk="1" hangingPunct="1">
              <a:lnSpc>
                <a:spcPct val="90000"/>
              </a:lnSpc>
            </a:pPr>
            <a:r>
              <a:rPr lang="en-US" sz="900" b="1" smtClean="0"/>
              <a:t>Italy</a:t>
            </a:r>
            <a:r>
              <a:rPr lang="en-US" sz="900" smtClean="0"/>
              <a:t>: North Africa and Sicily became Allied bases for the invasion of the Italian peninsula, which became a long bloody drive up the peninsula.</a:t>
            </a:r>
          </a:p>
          <a:p>
            <a:pPr eaLnBrk="1" hangingPunct="1">
              <a:lnSpc>
                <a:spcPct val="90000"/>
              </a:lnSpc>
            </a:pPr>
            <a:r>
              <a:rPr lang="en-US" sz="900" b="1" smtClean="0"/>
              <a:t>Western Front</a:t>
            </a:r>
            <a:r>
              <a:rPr lang="en-US" sz="900" smtClean="0"/>
              <a:t>: The Western Front encompassed the maritime battle for the North Atlantic, the Allied bombing of Germany, German air raids and vengeance-weapons against the island fortress of Britain, and eventually the Allied invasion of German-occupied territories.</a:t>
            </a:r>
          </a:p>
          <a:p>
            <a:pPr eaLnBrk="1" hangingPunct="1">
              <a:lnSpc>
                <a:spcPct val="90000"/>
              </a:lnSpc>
            </a:pPr>
            <a:r>
              <a:rPr lang="en-US" sz="900" b="1" smtClean="0"/>
              <a:t>Battle of the Atlantic</a:t>
            </a:r>
            <a:r>
              <a:rPr lang="en-US" sz="900" smtClean="0"/>
              <a:t>: German U-boats prompted the Allies to convoy war materials across the Atlantic Ocean, and aircraft supported both sides of the naval conflict.</a:t>
            </a:r>
          </a:p>
          <a:p>
            <a:pPr eaLnBrk="1" hangingPunct="1">
              <a:lnSpc>
                <a:spcPct val="90000"/>
              </a:lnSpc>
            </a:pPr>
            <a:r>
              <a:rPr lang="en-US" sz="900" b="1" smtClean="0"/>
              <a:t>Bombing Germany</a:t>
            </a:r>
            <a:r>
              <a:rPr lang="en-US" sz="900" smtClean="0"/>
              <a:t>: The British Royal Air Force and United States Army Air Forces based in Britain took the war to the German homeland by bombing German targets day and night, and the air raids became more effective as the range and number of United States fighter planes improved cover for the bombers.</a:t>
            </a:r>
          </a:p>
          <a:p>
            <a:pPr eaLnBrk="1" hangingPunct="1">
              <a:lnSpc>
                <a:spcPct val="90000"/>
              </a:lnSpc>
            </a:pPr>
            <a:r>
              <a:rPr lang="en-US" sz="900" b="1" smtClean="0"/>
              <a:t>Vengeance</a:t>
            </a:r>
            <a:r>
              <a:rPr lang="en-US" sz="900" smtClean="0"/>
              <a:t>: Germany sent about 8,000 V-1 jet-powered missiles with high-explosive warheads against London in the summer of 1944, and that fall Germany launched abut 1,000 V-2 rocket-powered guided missiles carrying warheads against London.</a:t>
            </a:r>
          </a:p>
        </p:txBody>
      </p:sp>
    </p:spTree>
    <p:extLst>
      <p:ext uri="{BB962C8B-B14F-4D97-AF65-F5344CB8AC3E}">
        <p14:creationId xmlns:p14="http://schemas.microsoft.com/office/powerpoint/2010/main" val="374727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527E07-FDF0-4326-A5BE-CDF40252ACBD}" type="slidenum">
              <a:rPr lang="en-US" smtClean="0"/>
              <a:pPr/>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908758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FCFDA6-E40F-472D-ADB5-970661CCBFEF}" type="slidenum">
              <a:rPr lang="en-US" smtClean="0"/>
              <a:pPr/>
              <a:t>30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b="1" smtClean="0"/>
              <a:t>Introduction</a:t>
            </a:r>
            <a:r>
              <a:rPr lang="en-US" sz="900" smtClean="0"/>
              <a:t>: The Western or European Theater of the war had a Western Front west of Germany, an Eastern Front east of Germany, and a Southern Front south of Germany.</a:t>
            </a:r>
          </a:p>
          <a:p>
            <a:pPr eaLnBrk="1" hangingPunct="1">
              <a:lnSpc>
                <a:spcPct val="90000"/>
              </a:lnSpc>
            </a:pPr>
            <a:r>
              <a:rPr lang="en-US" sz="900" b="1" smtClean="0"/>
              <a:t>Southern Front</a:t>
            </a:r>
            <a:r>
              <a:rPr lang="en-US" sz="900" smtClean="0"/>
              <a:t>: The Southern Front dominated combat in 1942-1943 as the Allies tried to defend and retake North Africa and to defeat fascist Italy.</a:t>
            </a:r>
          </a:p>
          <a:p>
            <a:pPr eaLnBrk="1" hangingPunct="1">
              <a:lnSpc>
                <a:spcPct val="90000"/>
              </a:lnSpc>
            </a:pPr>
            <a:r>
              <a:rPr lang="en-US" sz="900" b="1" smtClean="0"/>
              <a:t>Battle of North Africa</a:t>
            </a:r>
            <a:r>
              <a:rPr lang="en-US" sz="900" smtClean="0"/>
              <a:t>: An extension of Italy’s prewar efforts to expand in Africa, the battle for North Africa pitted the German-led Afrika Korps of German and Italian troops against the Eighth Army of troops from throughout the British Empire.</a:t>
            </a:r>
          </a:p>
          <a:p>
            <a:pPr eaLnBrk="1" hangingPunct="1">
              <a:lnSpc>
                <a:spcPct val="90000"/>
              </a:lnSpc>
            </a:pPr>
            <a:r>
              <a:rPr lang="en-US" sz="900" b="1" smtClean="0"/>
              <a:t>Malta</a:t>
            </a:r>
            <a:r>
              <a:rPr lang="en-US" sz="900" smtClean="0"/>
              <a:t>: The maritime and air battle for the British island of Malta left the island in British control but with air and shipping facilities sufficiently damaged to disrupt supplying Allied forces in North Africa.</a:t>
            </a:r>
          </a:p>
          <a:p>
            <a:pPr eaLnBrk="1" hangingPunct="1">
              <a:lnSpc>
                <a:spcPct val="90000"/>
              </a:lnSpc>
            </a:pPr>
            <a:r>
              <a:rPr lang="en-US" sz="900" b="1" smtClean="0"/>
              <a:t>El Alamein</a:t>
            </a:r>
            <a:r>
              <a:rPr lang="en-US" sz="900" smtClean="0"/>
              <a:t>: In October and November 1942 the Allies, heavily supported from the air, inflicted heavy losses on Axis forces and prompted an Axis retreat in North Africa.</a:t>
            </a:r>
          </a:p>
          <a:p>
            <a:pPr eaLnBrk="1" hangingPunct="1">
              <a:lnSpc>
                <a:spcPct val="90000"/>
              </a:lnSpc>
            </a:pPr>
            <a:r>
              <a:rPr lang="en-US" sz="900" b="1" smtClean="0"/>
              <a:t>Operation Torch</a:t>
            </a:r>
            <a:r>
              <a:rPr lang="en-US" sz="900" smtClean="0"/>
              <a:t>: The United States invaded French North Africa in November 1942 in order to obtain control of airfields for use against Axis positions in southern Europe.</a:t>
            </a:r>
          </a:p>
          <a:p>
            <a:pPr eaLnBrk="1" hangingPunct="1">
              <a:lnSpc>
                <a:spcPct val="90000"/>
              </a:lnSpc>
            </a:pPr>
            <a:r>
              <a:rPr lang="en-US" sz="900" b="1" smtClean="0"/>
              <a:t>Operation Sicily</a:t>
            </a:r>
            <a:r>
              <a:rPr lang="en-US" sz="900" smtClean="0"/>
              <a:t>: Operation Sicily in July 1943 launched the Allied effort to win continental Europe from fascist control, and to pressure Germany’s periphery to the south.</a:t>
            </a:r>
          </a:p>
          <a:p>
            <a:pPr eaLnBrk="1" hangingPunct="1">
              <a:lnSpc>
                <a:spcPct val="90000"/>
              </a:lnSpc>
            </a:pPr>
            <a:r>
              <a:rPr lang="en-US" sz="900" b="1" smtClean="0"/>
              <a:t>Italy</a:t>
            </a:r>
            <a:r>
              <a:rPr lang="en-US" sz="900" smtClean="0"/>
              <a:t>: North Africa and Sicily became Allied bases for the invasion of the Italian peninsula, which became a long bloody drive up the peninsula.</a:t>
            </a:r>
          </a:p>
          <a:p>
            <a:pPr eaLnBrk="1" hangingPunct="1">
              <a:lnSpc>
                <a:spcPct val="90000"/>
              </a:lnSpc>
            </a:pPr>
            <a:r>
              <a:rPr lang="en-US" sz="900" b="1" smtClean="0"/>
              <a:t>Western Front</a:t>
            </a:r>
            <a:r>
              <a:rPr lang="en-US" sz="900" smtClean="0"/>
              <a:t>: The Western Front encompassed the maritime battle for the North Atlantic, the Allied bombing of Germany, German air raids and vengeance-weapons against the island fortress of Britain, and eventually the Allied invasion of German-occupied territories.</a:t>
            </a:r>
          </a:p>
          <a:p>
            <a:pPr eaLnBrk="1" hangingPunct="1">
              <a:lnSpc>
                <a:spcPct val="90000"/>
              </a:lnSpc>
            </a:pPr>
            <a:r>
              <a:rPr lang="en-US" sz="900" b="1" smtClean="0"/>
              <a:t>Battle of the Atlantic</a:t>
            </a:r>
            <a:r>
              <a:rPr lang="en-US" sz="900" smtClean="0"/>
              <a:t>: German U-boats prompted the Allies to convoy war materials across the Atlantic Ocean, and aircraft supported both sides of the naval conflict.</a:t>
            </a:r>
          </a:p>
          <a:p>
            <a:pPr eaLnBrk="1" hangingPunct="1">
              <a:lnSpc>
                <a:spcPct val="90000"/>
              </a:lnSpc>
            </a:pPr>
            <a:r>
              <a:rPr lang="en-US" sz="900" b="1" smtClean="0"/>
              <a:t>Bombing Germany</a:t>
            </a:r>
            <a:r>
              <a:rPr lang="en-US" sz="900" smtClean="0"/>
              <a:t>: The British Royal Air Force and United States Army Air Forces based in Britain took the war to the German homeland by bombing German targets day and night, and the air raids became more effective as the range and number of United States fighter planes improved cover for the bombers.</a:t>
            </a:r>
          </a:p>
          <a:p>
            <a:pPr eaLnBrk="1" hangingPunct="1">
              <a:lnSpc>
                <a:spcPct val="90000"/>
              </a:lnSpc>
            </a:pPr>
            <a:r>
              <a:rPr lang="en-US" sz="900" b="1" smtClean="0"/>
              <a:t>Vengeance</a:t>
            </a:r>
            <a:r>
              <a:rPr lang="en-US" sz="900" smtClean="0"/>
              <a:t>: Germany sent about 8,000 V-1 jet-powered missiles with high-explosive warheads against London in the summer of 1944, and that fall Germany launched abut 1,000 V-2 rocket-powered guided missiles carrying warheads against London.</a:t>
            </a:r>
          </a:p>
        </p:txBody>
      </p:sp>
    </p:spTree>
    <p:extLst>
      <p:ext uri="{BB962C8B-B14F-4D97-AF65-F5344CB8AC3E}">
        <p14:creationId xmlns:p14="http://schemas.microsoft.com/office/powerpoint/2010/main" val="4002609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514F20-BCA2-45D6-B38E-20DF1B72108D}" type="slidenum">
              <a:rPr lang="en-US" smtClean="0"/>
              <a:pPr/>
              <a:t>31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D-Day</a:t>
            </a:r>
            <a:r>
              <a:rPr lang="en-US" smtClean="0"/>
              <a:t>: The Allied invasion of German-occupied western Europe began with a landing at Normandy, France, on 6 June 1944.</a:t>
            </a:r>
          </a:p>
          <a:p>
            <a:pPr eaLnBrk="1" hangingPunct="1"/>
            <a:r>
              <a:rPr lang="en-US" b="1" smtClean="0"/>
              <a:t>Eastern Front</a:t>
            </a:r>
            <a:r>
              <a:rPr lang="en-US" smtClean="0"/>
              <a:t>: Soviet resistance to the German invasion begun in 1941 stopped German expansion in Europe and thereby prevented Germany from fighting an isolated Britain, as the United States continued to supply Great Britain and now also provided war materials to Soviet forces.</a:t>
            </a:r>
          </a:p>
          <a:p>
            <a:pPr eaLnBrk="1" hangingPunct="1"/>
            <a:r>
              <a:rPr lang="en-US" b="1" smtClean="0"/>
              <a:t>Battle of Kursk</a:t>
            </a:r>
            <a:r>
              <a:rPr lang="en-US" smtClean="0"/>
              <a:t>: A Germany general described the attrition and battle of Kursk: “It is true that Russian losses were much heavier than German; indeed, tactically the fighting had been indecisive. . . . But our Panzer divisions — in such splendid shape at the beginning of the battle — had been bled white, and with Anglo-American assistance the Russians could afford losses on this colossal scale.”</a:t>
            </a:r>
          </a:p>
          <a:p>
            <a:pPr eaLnBrk="1" hangingPunct="1"/>
            <a:r>
              <a:rPr lang="en-US" b="1" smtClean="0"/>
              <a:t>Closing the Ring</a:t>
            </a:r>
            <a:r>
              <a:rPr lang="en-US" smtClean="0"/>
              <a:t>: In 1945 the Allied nations closed the ring around Germany by advancing from the south, west, and east till occupying Germany.</a:t>
            </a:r>
          </a:p>
        </p:txBody>
      </p:sp>
    </p:spTree>
    <p:extLst>
      <p:ext uri="{BB962C8B-B14F-4D97-AF65-F5344CB8AC3E}">
        <p14:creationId xmlns:p14="http://schemas.microsoft.com/office/powerpoint/2010/main" val="3180840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EDBE15-C9DC-4FD7-9496-B8F5733D6070}" type="slidenum">
              <a:rPr lang="en-US" smtClean="0"/>
              <a:pPr/>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Introduction</a:t>
            </a:r>
            <a:r>
              <a:rPr lang="en-US" sz="800" smtClean="0"/>
              <a:t>: Just as Germany and Italy wanted to establish a “New Order” in Europe, Japan sought to create a “New Order” in Asia, and just as Germany tried to destroy enemy air power on the ground during initial surprise attacks, Japan attacked air forces without warning in the opening battles of the Pacific War.</a:t>
            </a:r>
          </a:p>
          <a:p>
            <a:pPr eaLnBrk="1" hangingPunct="1">
              <a:lnSpc>
                <a:spcPct val="80000"/>
              </a:lnSpc>
            </a:pPr>
            <a:r>
              <a:rPr lang="en-US" sz="800" b="1" smtClean="0"/>
              <a:t>Surprise Attack</a:t>
            </a:r>
            <a:r>
              <a:rPr lang="en-US" sz="800" smtClean="0"/>
              <a:t>: The surprise of 7 and 8 December 1941 was not that Japan attacked territory of western powers, but that Japan launched a three-prong attack against Pearl Harbor, the Philippines, and Malaya.</a:t>
            </a:r>
            <a:endParaRPr lang="en-US" sz="800" b="1" smtClean="0"/>
          </a:p>
          <a:p>
            <a:pPr eaLnBrk="1" hangingPunct="1">
              <a:lnSpc>
                <a:spcPct val="80000"/>
              </a:lnSpc>
            </a:pPr>
            <a:r>
              <a:rPr lang="en-US" sz="800" b="1" smtClean="0"/>
              <a:t>Pearl Harbor</a:t>
            </a:r>
            <a:r>
              <a:rPr lang="en-US" sz="800" smtClean="0"/>
              <a:t>: The Japanese naval air forces disabled the aerial defense capabilities in Hawaii by attacking aircraft at various airfields first, and the Japanese attackers sank and damaged many battleships, but they missed the oil storage facilities and the aircraft carriers which would prove crucial to the United States conduct of the war in the Pacific.</a:t>
            </a:r>
          </a:p>
          <a:p>
            <a:pPr eaLnBrk="1" hangingPunct="1">
              <a:lnSpc>
                <a:spcPct val="80000"/>
              </a:lnSpc>
            </a:pPr>
            <a:r>
              <a:rPr lang="en-US" sz="800" b="1" smtClean="0"/>
              <a:t>Philippines</a:t>
            </a:r>
            <a:r>
              <a:rPr lang="en-US" sz="800" smtClean="0"/>
              <a:t>: Despite news of the Japanese attack on the Hawaiian islands, U.S. air forces were largely destroyed on the ground in the Philippines, which Japan invaded that December and occupied with the 6 May 1942 surrender of forces on Corregidor island.</a:t>
            </a:r>
          </a:p>
          <a:p>
            <a:pPr eaLnBrk="1" hangingPunct="1">
              <a:lnSpc>
                <a:spcPct val="80000"/>
              </a:lnSpc>
            </a:pPr>
            <a:r>
              <a:rPr lang="en-US" sz="800" b="1" smtClean="0"/>
              <a:t>Malaya</a:t>
            </a:r>
            <a:r>
              <a:rPr lang="en-US" sz="800" smtClean="0"/>
              <a:t>: The Japanese invasion down the Malayan peninsula culminated in the capture of the British port of Singapore in February 1942.</a:t>
            </a:r>
          </a:p>
          <a:p>
            <a:pPr eaLnBrk="1" hangingPunct="1">
              <a:lnSpc>
                <a:spcPct val="80000"/>
              </a:lnSpc>
            </a:pPr>
            <a:r>
              <a:rPr lang="en-US" sz="800" b="1" smtClean="0"/>
              <a:t>Changing Tide</a:t>
            </a:r>
            <a:r>
              <a:rPr lang="en-US" sz="800" smtClean="0"/>
              <a:t>: Having destroyed most of the defensive aircraft in Hawaii, the Philippines, and Malaya early in the Japanese advance, the Japanese moved rapidly and relatively unhindered until the Allies established air transport routes to support Allied action in the Pacific.</a:t>
            </a:r>
          </a:p>
          <a:p>
            <a:pPr eaLnBrk="1" hangingPunct="1">
              <a:lnSpc>
                <a:spcPct val="80000"/>
              </a:lnSpc>
            </a:pPr>
            <a:r>
              <a:rPr lang="en-US" sz="800" b="1" smtClean="0"/>
              <a:t>Doolittle’s Raid</a:t>
            </a:r>
            <a:r>
              <a:rPr lang="en-US" sz="800" smtClean="0"/>
              <a:t>: General James H. “Jimmie” Doolittle led a squadron of Raiders against Tokyo in April 1942 in a symbolic demonstration that the Japanese homeland was vulnerable and that the Allies intended to bring the Pacific war to Japan.</a:t>
            </a:r>
          </a:p>
          <a:p>
            <a:pPr eaLnBrk="1" hangingPunct="1">
              <a:lnSpc>
                <a:spcPct val="80000"/>
              </a:lnSpc>
            </a:pPr>
            <a:r>
              <a:rPr lang="en-US" sz="800" b="1" smtClean="0"/>
              <a:t>Coral Sea</a:t>
            </a:r>
            <a:r>
              <a:rPr lang="en-US" sz="800" smtClean="0"/>
              <a:t>: Aircraft from carriers of opposing navies fought this May 1942 battle which stopped the Japanese advance southward.</a:t>
            </a:r>
          </a:p>
          <a:p>
            <a:pPr eaLnBrk="1" hangingPunct="1">
              <a:lnSpc>
                <a:spcPct val="80000"/>
              </a:lnSpc>
            </a:pPr>
            <a:r>
              <a:rPr lang="en-US" sz="800" b="1" smtClean="0"/>
              <a:t>Midway</a:t>
            </a:r>
            <a:r>
              <a:rPr lang="en-US" sz="800" smtClean="0"/>
              <a:t>: Attacking the Aleutian Islands failed to divert United States naval forces from defending Midway Island; in fact, United States naval forces caught the Japanese fleet en route to Midway. Aircraft from carriers and from Midway fought the naval air battle of Midway to an Allied victory.</a:t>
            </a:r>
          </a:p>
          <a:p>
            <a:pPr eaLnBrk="1" hangingPunct="1">
              <a:lnSpc>
                <a:spcPct val="80000"/>
              </a:lnSpc>
            </a:pPr>
            <a:r>
              <a:rPr lang="en-US" sz="800" b="1" smtClean="0"/>
              <a:t>Allied Offensive</a:t>
            </a:r>
            <a:r>
              <a:rPr lang="en-US" sz="800" smtClean="0"/>
              <a:t>: Having stopped the Japanese at the Coral Sea and Midway, the Allies went on the offensive at Guadalcanal in order to prevent the Japanese from completing an airfield there. In 1943 the United States launched drives from the south and from the east (two paths across the ocean) and British imperial forces and China provided an overland drive against Japanese forces. </a:t>
            </a:r>
            <a:r>
              <a:rPr lang="en-US" sz="800" b="1" smtClean="0"/>
              <a:t>Divine Wind</a:t>
            </a:r>
            <a:r>
              <a:rPr lang="en-US" sz="800" smtClean="0"/>
              <a:t>: Japan responded to its military reverses and declining conventional air forces by converting some forces to </a:t>
            </a:r>
            <a:r>
              <a:rPr lang="en-US" sz="800" i="1" smtClean="0"/>
              <a:t>kamikaze</a:t>
            </a:r>
            <a:r>
              <a:rPr lang="en-US" sz="800" smtClean="0"/>
              <a:t> (divine wind) units, and the Japanese launched unmanned balloons carrying fire bombs against North America.</a:t>
            </a:r>
          </a:p>
        </p:txBody>
      </p:sp>
    </p:spTree>
    <p:extLst>
      <p:ext uri="{BB962C8B-B14F-4D97-AF65-F5344CB8AC3E}">
        <p14:creationId xmlns:p14="http://schemas.microsoft.com/office/powerpoint/2010/main" val="780801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EDBE15-C9DC-4FD7-9496-B8F5733D6070}" type="slidenum">
              <a:rPr lang="en-US" smtClean="0"/>
              <a:pPr/>
              <a:t>33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Introduction</a:t>
            </a:r>
            <a:r>
              <a:rPr lang="en-US" sz="800" smtClean="0"/>
              <a:t>: Just as Germany and Italy wanted to establish a “New Order” in Europe, Japan sought to create a “New Order” in Asia, and just as Germany tried to destroy enemy air power on the ground during initial surprise attacks, Japan attacked air forces without warning in the opening battles of the Pacific War.</a:t>
            </a:r>
          </a:p>
          <a:p>
            <a:pPr eaLnBrk="1" hangingPunct="1">
              <a:lnSpc>
                <a:spcPct val="80000"/>
              </a:lnSpc>
            </a:pPr>
            <a:r>
              <a:rPr lang="en-US" sz="800" b="1" smtClean="0"/>
              <a:t>Surprise Attack</a:t>
            </a:r>
            <a:r>
              <a:rPr lang="en-US" sz="800" smtClean="0"/>
              <a:t>: The surprise of 7 and 8 December 1941 was not that Japan attacked territory of western powers, but that Japan launched a three-prong attack against Pearl Harbor, the Philippines, and Malaya.</a:t>
            </a:r>
            <a:endParaRPr lang="en-US" sz="800" b="1" smtClean="0"/>
          </a:p>
          <a:p>
            <a:pPr eaLnBrk="1" hangingPunct="1">
              <a:lnSpc>
                <a:spcPct val="80000"/>
              </a:lnSpc>
            </a:pPr>
            <a:r>
              <a:rPr lang="en-US" sz="800" b="1" smtClean="0"/>
              <a:t>Pearl Harbor</a:t>
            </a:r>
            <a:r>
              <a:rPr lang="en-US" sz="800" smtClean="0"/>
              <a:t>: The Japanese naval air forces disabled the aerial defense capabilities in Hawaii by attacking aircraft at various airfields first, and the Japanese attackers sank and damaged many battleships, but they missed the oil storage facilities and the aircraft carriers which would prove crucial to the United States conduct of the war in the Pacific.</a:t>
            </a:r>
          </a:p>
          <a:p>
            <a:pPr eaLnBrk="1" hangingPunct="1">
              <a:lnSpc>
                <a:spcPct val="80000"/>
              </a:lnSpc>
            </a:pPr>
            <a:r>
              <a:rPr lang="en-US" sz="800" b="1" smtClean="0"/>
              <a:t>Philippines</a:t>
            </a:r>
            <a:r>
              <a:rPr lang="en-US" sz="800" smtClean="0"/>
              <a:t>: Despite news of the Japanese attack on the Hawaiian islands, U.S. air forces were largely destroyed on the ground in the Philippines, which Japan invaded that December and occupied with the 6 May 1942 surrender of forces on Corregidor island.</a:t>
            </a:r>
          </a:p>
          <a:p>
            <a:pPr eaLnBrk="1" hangingPunct="1">
              <a:lnSpc>
                <a:spcPct val="80000"/>
              </a:lnSpc>
            </a:pPr>
            <a:r>
              <a:rPr lang="en-US" sz="800" b="1" smtClean="0"/>
              <a:t>Malaya</a:t>
            </a:r>
            <a:r>
              <a:rPr lang="en-US" sz="800" smtClean="0"/>
              <a:t>: The Japanese invasion down the Malayan peninsula culminated in the capture of the British port of Singapore in February 1942.</a:t>
            </a:r>
          </a:p>
          <a:p>
            <a:pPr eaLnBrk="1" hangingPunct="1">
              <a:lnSpc>
                <a:spcPct val="80000"/>
              </a:lnSpc>
            </a:pPr>
            <a:r>
              <a:rPr lang="en-US" sz="800" b="1" smtClean="0"/>
              <a:t>Changing Tide</a:t>
            </a:r>
            <a:r>
              <a:rPr lang="en-US" sz="800" smtClean="0"/>
              <a:t>: Having destroyed most of the defensive aircraft in Hawaii, the Philippines, and Malaya early in the Japanese advance, the Japanese moved rapidly and relatively unhindered until the Allies established air transport routes to support Allied action in the Pacific.</a:t>
            </a:r>
          </a:p>
          <a:p>
            <a:pPr eaLnBrk="1" hangingPunct="1">
              <a:lnSpc>
                <a:spcPct val="80000"/>
              </a:lnSpc>
            </a:pPr>
            <a:r>
              <a:rPr lang="en-US" sz="800" b="1" smtClean="0"/>
              <a:t>Doolittle’s Raid</a:t>
            </a:r>
            <a:r>
              <a:rPr lang="en-US" sz="800" smtClean="0"/>
              <a:t>: General James H. “Jimmie” Doolittle led a squadron of Raiders against Tokyo in April 1942 in a symbolic demonstration that the Japanese homeland was vulnerable and that the Allies intended to bring the Pacific war to Japan.</a:t>
            </a:r>
          </a:p>
          <a:p>
            <a:pPr eaLnBrk="1" hangingPunct="1">
              <a:lnSpc>
                <a:spcPct val="80000"/>
              </a:lnSpc>
            </a:pPr>
            <a:r>
              <a:rPr lang="en-US" sz="800" b="1" smtClean="0"/>
              <a:t>Coral Sea</a:t>
            </a:r>
            <a:r>
              <a:rPr lang="en-US" sz="800" smtClean="0"/>
              <a:t>: Aircraft from carriers of opposing navies fought this May 1942 battle which stopped the Japanese advance southward.</a:t>
            </a:r>
          </a:p>
          <a:p>
            <a:pPr eaLnBrk="1" hangingPunct="1">
              <a:lnSpc>
                <a:spcPct val="80000"/>
              </a:lnSpc>
            </a:pPr>
            <a:r>
              <a:rPr lang="en-US" sz="800" b="1" smtClean="0"/>
              <a:t>Midway</a:t>
            </a:r>
            <a:r>
              <a:rPr lang="en-US" sz="800" smtClean="0"/>
              <a:t>: Attacking the Aleutian Islands failed to divert United States naval forces from defending Midway Island; in fact, United States naval forces caught the Japanese fleet en route to Midway. Aircraft from carriers and from Midway fought the naval air battle of Midway to an Allied victory.</a:t>
            </a:r>
          </a:p>
          <a:p>
            <a:pPr eaLnBrk="1" hangingPunct="1">
              <a:lnSpc>
                <a:spcPct val="80000"/>
              </a:lnSpc>
            </a:pPr>
            <a:r>
              <a:rPr lang="en-US" sz="800" b="1" smtClean="0"/>
              <a:t>Allied Offensive</a:t>
            </a:r>
            <a:r>
              <a:rPr lang="en-US" sz="800" smtClean="0"/>
              <a:t>: Having stopped the Japanese at the Coral Sea and Midway, the Allies went on the offensive at Guadalcanal in order to prevent the Japanese from completing an airfield there. In 1943 the United States launched drives from the south and from the east (two paths across the ocean) and British imperial forces and China provided an overland drive against Japanese forces. </a:t>
            </a:r>
            <a:r>
              <a:rPr lang="en-US" sz="800" b="1" smtClean="0"/>
              <a:t>Divine Wind</a:t>
            </a:r>
            <a:r>
              <a:rPr lang="en-US" sz="800" smtClean="0"/>
              <a:t>: Japan responded to its military reverses and declining conventional air forces by converting some forces to </a:t>
            </a:r>
            <a:r>
              <a:rPr lang="en-US" sz="800" i="1" smtClean="0"/>
              <a:t>kamikaze</a:t>
            </a:r>
            <a:r>
              <a:rPr lang="en-US" sz="800" smtClean="0"/>
              <a:t> (divine wind) units, and the Japanese launched unmanned balloons carrying fire bombs against North America.</a:t>
            </a:r>
          </a:p>
        </p:txBody>
      </p:sp>
    </p:spTree>
    <p:extLst>
      <p:ext uri="{BB962C8B-B14F-4D97-AF65-F5344CB8AC3E}">
        <p14:creationId xmlns:p14="http://schemas.microsoft.com/office/powerpoint/2010/main" val="1508946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EDBE15-C9DC-4FD7-9496-B8F5733D6070}" type="slidenum">
              <a:rPr lang="en-US" smtClean="0"/>
              <a:pPr/>
              <a:t>34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Introduction</a:t>
            </a:r>
            <a:r>
              <a:rPr lang="en-US" sz="800" smtClean="0"/>
              <a:t>: Just as Germany and Italy wanted to establish a “New Order” in Europe, Japan sought to create a “New Order” in Asia, and just as Germany tried to destroy enemy air power on the ground during initial surprise attacks, Japan attacked air forces without warning in the opening battles of the Pacific War.</a:t>
            </a:r>
          </a:p>
          <a:p>
            <a:pPr eaLnBrk="1" hangingPunct="1">
              <a:lnSpc>
                <a:spcPct val="80000"/>
              </a:lnSpc>
            </a:pPr>
            <a:r>
              <a:rPr lang="en-US" sz="800" b="1" smtClean="0"/>
              <a:t>Surprise Attack</a:t>
            </a:r>
            <a:r>
              <a:rPr lang="en-US" sz="800" smtClean="0"/>
              <a:t>: The surprise of 7 and 8 December 1941 was not that Japan attacked territory of western powers, but that Japan launched a three-prong attack against Pearl Harbor, the Philippines, and Malaya.</a:t>
            </a:r>
            <a:endParaRPr lang="en-US" sz="800" b="1" smtClean="0"/>
          </a:p>
          <a:p>
            <a:pPr eaLnBrk="1" hangingPunct="1">
              <a:lnSpc>
                <a:spcPct val="80000"/>
              </a:lnSpc>
            </a:pPr>
            <a:r>
              <a:rPr lang="en-US" sz="800" b="1" smtClean="0"/>
              <a:t>Pearl Harbor</a:t>
            </a:r>
            <a:r>
              <a:rPr lang="en-US" sz="800" smtClean="0"/>
              <a:t>: The Japanese naval air forces disabled the aerial defense capabilities in Hawaii by attacking aircraft at various airfields first, and the Japanese attackers sank and damaged many battleships, but they missed the oil storage facilities and the aircraft carriers which would prove crucial to the United States conduct of the war in the Pacific.</a:t>
            </a:r>
          </a:p>
          <a:p>
            <a:pPr eaLnBrk="1" hangingPunct="1">
              <a:lnSpc>
                <a:spcPct val="80000"/>
              </a:lnSpc>
            </a:pPr>
            <a:r>
              <a:rPr lang="en-US" sz="800" b="1" smtClean="0"/>
              <a:t>Philippines</a:t>
            </a:r>
            <a:r>
              <a:rPr lang="en-US" sz="800" smtClean="0"/>
              <a:t>: Despite news of the Japanese attack on the Hawaiian islands, U.S. air forces were largely destroyed on the ground in the Philippines, which Japan invaded that December and occupied with the 6 May 1942 surrender of forces on Corregidor island.</a:t>
            </a:r>
          </a:p>
          <a:p>
            <a:pPr eaLnBrk="1" hangingPunct="1">
              <a:lnSpc>
                <a:spcPct val="80000"/>
              </a:lnSpc>
            </a:pPr>
            <a:r>
              <a:rPr lang="en-US" sz="800" b="1" smtClean="0"/>
              <a:t>Malaya</a:t>
            </a:r>
            <a:r>
              <a:rPr lang="en-US" sz="800" smtClean="0"/>
              <a:t>: The Japanese invasion down the Malayan peninsula culminated in the capture of the British port of Singapore in February 1942.</a:t>
            </a:r>
          </a:p>
          <a:p>
            <a:pPr eaLnBrk="1" hangingPunct="1">
              <a:lnSpc>
                <a:spcPct val="80000"/>
              </a:lnSpc>
            </a:pPr>
            <a:r>
              <a:rPr lang="en-US" sz="800" b="1" smtClean="0"/>
              <a:t>Changing Tide</a:t>
            </a:r>
            <a:r>
              <a:rPr lang="en-US" sz="800" smtClean="0"/>
              <a:t>: Having destroyed most of the defensive aircraft in Hawaii, the Philippines, and Malaya early in the Japanese advance, the Japanese moved rapidly and relatively unhindered until the Allies established air transport routes to support Allied action in the Pacific.</a:t>
            </a:r>
          </a:p>
          <a:p>
            <a:pPr eaLnBrk="1" hangingPunct="1">
              <a:lnSpc>
                <a:spcPct val="80000"/>
              </a:lnSpc>
            </a:pPr>
            <a:r>
              <a:rPr lang="en-US" sz="800" b="1" smtClean="0"/>
              <a:t>Doolittle’s Raid</a:t>
            </a:r>
            <a:r>
              <a:rPr lang="en-US" sz="800" smtClean="0"/>
              <a:t>: General James H. “Jimmie” Doolittle led a squadron of Raiders against Tokyo in April 1942 in a symbolic demonstration that the Japanese homeland was vulnerable and that the Allies intended to bring the Pacific war to Japan.</a:t>
            </a:r>
          </a:p>
          <a:p>
            <a:pPr eaLnBrk="1" hangingPunct="1">
              <a:lnSpc>
                <a:spcPct val="80000"/>
              </a:lnSpc>
            </a:pPr>
            <a:r>
              <a:rPr lang="en-US" sz="800" b="1" smtClean="0"/>
              <a:t>Coral Sea</a:t>
            </a:r>
            <a:r>
              <a:rPr lang="en-US" sz="800" smtClean="0"/>
              <a:t>: Aircraft from carriers of opposing navies fought this May 1942 battle which stopped the Japanese advance southward.</a:t>
            </a:r>
          </a:p>
          <a:p>
            <a:pPr eaLnBrk="1" hangingPunct="1">
              <a:lnSpc>
                <a:spcPct val="80000"/>
              </a:lnSpc>
            </a:pPr>
            <a:r>
              <a:rPr lang="en-US" sz="800" b="1" smtClean="0"/>
              <a:t>Midway</a:t>
            </a:r>
            <a:r>
              <a:rPr lang="en-US" sz="800" smtClean="0"/>
              <a:t>: Attacking the Aleutian Islands failed to divert United States naval forces from defending Midway Island; in fact, United States naval forces caught the Japanese fleet en route to Midway. Aircraft from carriers and from Midway fought the naval air battle of Midway to an Allied victory.</a:t>
            </a:r>
          </a:p>
          <a:p>
            <a:pPr eaLnBrk="1" hangingPunct="1">
              <a:lnSpc>
                <a:spcPct val="80000"/>
              </a:lnSpc>
            </a:pPr>
            <a:r>
              <a:rPr lang="en-US" sz="800" b="1" smtClean="0"/>
              <a:t>Allied Offensive</a:t>
            </a:r>
            <a:r>
              <a:rPr lang="en-US" sz="800" smtClean="0"/>
              <a:t>: Having stopped the Japanese at the Coral Sea and Midway, the Allies went on the offensive at Guadalcanal in order to prevent the Japanese from completing an airfield there. In 1943 the United States launched drives from the south and from the east (two paths across the ocean) and British imperial forces and China provided an overland drive against Japanese forces. </a:t>
            </a:r>
            <a:r>
              <a:rPr lang="en-US" sz="800" b="1" smtClean="0"/>
              <a:t>Divine Wind</a:t>
            </a:r>
            <a:r>
              <a:rPr lang="en-US" sz="800" smtClean="0"/>
              <a:t>: Japan responded to its military reverses and declining conventional air forces by converting some forces to </a:t>
            </a:r>
            <a:r>
              <a:rPr lang="en-US" sz="800" i="1" smtClean="0"/>
              <a:t>kamikaze</a:t>
            </a:r>
            <a:r>
              <a:rPr lang="en-US" sz="800" smtClean="0"/>
              <a:t> (divine wind) units, and the Japanese launched unmanned balloons carrying fire bombs against North America.</a:t>
            </a:r>
          </a:p>
        </p:txBody>
      </p:sp>
    </p:spTree>
    <p:extLst>
      <p:ext uri="{BB962C8B-B14F-4D97-AF65-F5344CB8AC3E}">
        <p14:creationId xmlns:p14="http://schemas.microsoft.com/office/powerpoint/2010/main" val="426921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EDBE15-C9DC-4FD7-9496-B8F5733D6070}" type="slidenum">
              <a:rPr lang="en-US" smtClean="0"/>
              <a:pPr/>
              <a:t>35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Introduction</a:t>
            </a:r>
            <a:r>
              <a:rPr lang="en-US" sz="800" smtClean="0"/>
              <a:t>: Just as Germany and Italy wanted to establish a “New Order” in Europe, Japan sought to create a “New Order” in Asia, and just as Germany tried to destroy enemy air power on the ground during initial surprise attacks, Japan attacked air forces without warning in the opening battles of the Pacific War.</a:t>
            </a:r>
          </a:p>
          <a:p>
            <a:pPr eaLnBrk="1" hangingPunct="1">
              <a:lnSpc>
                <a:spcPct val="80000"/>
              </a:lnSpc>
            </a:pPr>
            <a:r>
              <a:rPr lang="en-US" sz="800" b="1" smtClean="0"/>
              <a:t>Surprise Attack</a:t>
            </a:r>
            <a:r>
              <a:rPr lang="en-US" sz="800" smtClean="0"/>
              <a:t>: The surprise of 7 and 8 December 1941 was not that Japan attacked territory of western powers, but that Japan launched a three-prong attack against Pearl Harbor, the Philippines, and Malaya.</a:t>
            </a:r>
            <a:endParaRPr lang="en-US" sz="800" b="1" smtClean="0"/>
          </a:p>
          <a:p>
            <a:pPr eaLnBrk="1" hangingPunct="1">
              <a:lnSpc>
                <a:spcPct val="80000"/>
              </a:lnSpc>
            </a:pPr>
            <a:r>
              <a:rPr lang="en-US" sz="800" b="1" smtClean="0"/>
              <a:t>Pearl Harbor</a:t>
            </a:r>
            <a:r>
              <a:rPr lang="en-US" sz="800" smtClean="0"/>
              <a:t>: The Japanese naval air forces disabled the aerial defense capabilities in Hawaii by attacking aircraft at various airfields first, and the Japanese attackers sank and damaged many battleships, but they missed the oil storage facilities and the aircraft carriers which would prove crucial to the United States conduct of the war in the Pacific.</a:t>
            </a:r>
          </a:p>
          <a:p>
            <a:pPr eaLnBrk="1" hangingPunct="1">
              <a:lnSpc>
                <a:spcPct val="80000"/>
              </a:lnSpc>
            </a:pPr>
            <a:r>
              <a:rPr lang="en-US" sz="800" b="1" smtClean="0"/>
              <a:t>Philippines</a:t>
            </a:r>
            <a:r>
              <a:rPr lang="en-US" sz="800" smtClean="0"/>
              <a:t>: Despite news of the Japanese attack on the Hawaiian islands, U.S. air forces were largely destroyed on the ground in the Philippines, which Japan invaded that December and occupied with the 6 May 1942 surrender of forces on Corregidor island.</a:t>
            </a:r>
          </a:p>
          <a:p>
            <a:pPr eaLnBrk="1" hangingPunct="1">
              <a:lnSpc>
                <a:spcPct val="80000"/>
              </a:lnSpc>
            </a:pPr>
            <a:r>
              <a:rPr lang="en-US" sz="800" b="1" smtClean="0"/>
              <a:t>Malaya</a:t>
            </a:r>
            <a:r>
              <a:rPr lang="en-US" sz="800" smtClean="0"/>
              <a:t>: The Japanese invasion down the Malayan peninsula culminated in the capture of the British port of Singapore in February 1942.</a:t>
            </a:r>
          </a:p>
          <a:p>
            <a:pPr eaLnBrk="1" hangingPunct="1">
              <a:lnSpc>
                <a:spcPct val="80000"/>
              </a:lnSpc>
            </a:pPr>
            <a:r>
              <a:rPr lang="en-US" sz="800" b="1" smtClean="0"/>
              <a:t>Changing Tide</a:t>
            </a:r>
            <a:r>
              <a:rPr lang="en-US" sz="800" smtClean="0"/>
              <a:t>: Having destroyed most of the defensive aircraft in Hawaii, the Philippines, and Malaya early in the Japanese advance, the Japanese moved rapidly and relatively unhindered until the Allies established air transport routes to support Allied action in the Pacific.</a:t>
            </a:r>
          </a:p>
          <a:p>
            <a:pPr eaLnBrk="1" hangingPunct="1">
              <a:lnSpc>
                <a:spcPct val="80000"/>
              </a:lnSpc>
            </a:pPr>
            <a:r>
              <a:rPr lang="en-US" sz="800" b="1" smtClean="0"/>
              <a:t>Doolittle’s Raid</a:t>
            </a:r>
            <a:r>
              <a:rPr lang="en-US" sz="800" smtClean="0"/>
              <a:t>: General James H. “Jimmie” Doolittle led a squadron of Raiders against Tokyo in April 1942 in a symbolic demonstration that the Japanese homeland was vulnerable and that the Allies intended to bring the Pacific war to Japan.</a:t>
            </a:r>
          </a:p>
          <a:p>
            <a:pPr eaLnBrk="1" hangingPunct="1">
              <a:lnSpc>
                <a:spcPct val="80000"/>
              </a:lnSpc>
            </a:pPr>
            <a:r>
              <a:rPr lang="en-US" sz="800" b="1" smtClean="0"/>
              <a:t>Coral Sea</a:t>
            </a:r>
            <a:r>
              <a:rPr lang="en-US" sz="800" smtClean="0"/>
              <a:t>: Aircraft from carriers of opposing navies fought this May 1942 battle which stopped the Japanese advance southward.</a:t>
            </a:r>
          </a:p>
          <a:p>
            <a:pPr eaLnBrk="1" hangingPunct="1">
              <a:lnSpc>
                <a:spcPct val="80000"/>
              </a:lnSpc>
            </a:pPr>
            <a:r>
              <a:rPr lang="en-US" sz="800" b="1" smtClean="0"/>
              <a:t>Midway</a:t>
            </a:r>
            <a:r>
              <a:rPr lang="en-US" sz="800" smtClean="0"/>
              <a:t>: Attacking the Aleutian Islands failed to divert United States naval forces from defending Midway Island; in fact, United States naval forces caught the Japanese fleet en route to Midway. Aircraft from carriers and from Midway fought the naval air battle of Midway to an Allied victory.</a:t>
            </a:r>
          </a:p>
          <a:p>
            <a:pPr eaLnBrk="1" hangingPunct="1">
              <a:lnSpc>
                <a:spcPct val="80000"/>
              </a:lnSpc>
            </a:pPr>
            <a:r>
              <a:rPr lang="en-US" sz="800" b="1" smtClean="0"/>
              <a:t>Allied Offensive</a:t>
            </a:r>
            <a:r>
              <a:rPr lang="en-US" sz="800" smtClean="0"/>
              <a:t>: Having stopped the Japanese at the Coral Sea and Midway, the Allies went on the offensive at Guadalcanal in order to prevent the Japanese from completing an airfield there. In 1943 the United States launched drives from the south and from the east (two paths across the ocean) and British imperial forces and China provided an overland drive against Japanese forces. </a:t>
            </a:r>
            <a:r>
              <a:rPr lang="en-US" sz="800" b="1" smtClean="0"/>
              <a:t>Divine Wind</a:t>
            </a:r>
            <a:r>
              <a:rPr lang="en-US" sz="800" smtClean="0"/>
              <a:t>: Japan responded to its military reverses and declining conventional air forces by converting some forces to </a:t>
            </a:r>
            <a:r>
              <a:rPr lang="en-US" sz="800" i="1" smtClean="0"/>
              <a:t>kamikaze</a:t>
            </a:r>
            <a:r>
              <a:rPr lang="en-US" sz="800" smtClean="0"/>
              <a:t> (divine wind) units, and the Japanese launched unmanned balloons carrying fire bombs against North America.</a:t>
            </a:r>
          </a:p>
        </p:txBody>
      </p:sp>
    </p:spTree>
    <p:extLst>
      <p:ext uri="{BB962C8B-B14F-4D97-AF65-F5344CB8AC3E}">
        <p14:creationId xmlns:p14="http://schemas.microsoft.com/office/powerpoint/2010/main" val="837864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D832F9-F2EC-48A6-AF6E-EB04F9B5B1FC}" type="slidenum">
              <a:rPr lang="en-US" smtClean="0"/>
              <a:pPr/>
              <a:t>36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In 1947 the United States Navy issued a report published as </a:t>
            </a:r>
            <a:r>
              <a:rPr lang="en-US" sz="800" i="1" smtClean="0"/>
              <a:t>U.S. Naval Aviation in the Pacific</a:t>
            </a:r>
            <a:r>
              <a:rPr lang="en-US" sz="800" smtClean="0"/>
              <a:t>. The section on “Lesson Learned” lists:</a:t>
            </a:r>
          </a:p>
          <a:p>
            <a:pPr eaLnBrk="1" hangingPunct="1">
              <a:lnSpc>
                <a:spcPct val="80000"/>
              </a:lnSpc>
            </a:pPr>
            <a:r>
              <a:rPr lang="en-US" sz="800" smtClean="0"/>
              <a:t>“1. Control of the air was prerequisite to control of the sea.</a:t>
            </a:r>
          </a:p>
          <a:p>
            <a:pPr eaLnBrk="1" hangingPunct="1">
              <a:lnSpc>
                <a:spcPct val="80000"/>
              </a:lnSpc>
            </a:pPr>
            <a:r>
              <a:rPr lang="en-US" sz="800" smtClean="0"/>
              <a:t>“2. Control of the sea permitted the concentration of carrier air power to control the air, and the construction of bases necessary for continued local control of the air.</a:t>
            </a:r>
          </a:p>
          <a:p>
            <a:pPr eaLnBrk="1" hangingPunct="1">
              <a:lnSpc>
                <a:spcPct val="80000"/>
              </a:lnSpc>
            </a:pPr>
            <a:r>
              <a:rPr lang="en-US" sz="800" smtClean="0"/>
              <a:t>“3. Local control of the sea permitted the landing, support, and supply of amphibious forces on hostile shores.</a:t>
            </a:r>
          </a:p>
          <a:p>
            <a:pPr eaLnBrk="1" hangingPunct="1">
              <a:lnSpc>
                <a:spcPct val="80000"/>
              </a:lnSpc>
            </a:pPr>
            <a:r>
              <a:rPr lang="en-US" sz="800" smtClean="0"/>
              <a:t>“4. General control of the sea was decisive against an enemy dependent on ocean commerce for vital supplies.</a:t>
            </a:r>
          </a:p>
          <a:p>
            <a:pPr eaLnBrk="1" hangingPunct="1">
              <a:lnSpc>
                <a:spcPct val="80000"/>
              </a:lnSpc>
            </a:pPr>
            <a:r>
              <a:rPr lang="en-US" sz="800" smtClean="0"/>
              <a:t>“5. Control of the sea, including the landing of military forces on a hostile shore, was properly a naval function achieved by air, surface, and submarine forces acting in concert.</a:t>
            </a:r>
          </a:p>
          <a:p>
            <a:pPr eaLnBrk="1" hangingPunct="1">
              <a:lnSpc>
                <a:spcPct val="80000"/>
              </a:lnSpc>
            </a:pPr>
            <a:r>
              <a:rPr lang="en-US" sz="800" smtClean="0"/>
              <a:t>“6. Naval aviation was an integral part of the naval forces and, as such, possessed the especially designed planes and equipment and employed the special tactics necessary to fulfill its role.</a:t>
            </a:r>
          </a:p>
          <a:p>
            <a:pPr eaLnBrk="1" hangingPunct="1">
              <a:lnSpc>
                <a:spcPct val="80000"/>
              </a:lnSpc>
            </a:pPr>
            <a:r>
              <a:rPr lang="en-US" sz="800" smtClean="0"/>
              <a:t>“7. With control of the sea gained and maintained by the Navy, it was possible for land forces to conduct large-scale offensive operations and for strategic bombing to destroy the enemy’s industrial potential at will.”</a:t>
            </a:r>
          </a:p>
          <a:p>
            <a:pPr eaLnBrk="1" hangingPunct="1">
              <a:lnSpc>
                <a:spcPct val="80000"/>
              </a:lnSpc>
            </a:pPr>
            <a:r>
              <a:rPr lang="en-US" sz="800" smtClean="0"/>
              <a:t>These lessons are reprinted as “Naval Lessons in the Pacific” in </a:t>
            </a:r>
            <a:r>
              <a:rPr lang="en-US" sz="800" i="1" smtClean="0"/>
              <a:t>The Impact of Air Power, National Security and World Politics</a:t>
            </a:r>
            <a:r>
              <a:rPr lang="en-US" sz="800" smtClean="0"/>
              <a:t>, edited by Eugene M. Emme (Princeton: D. Van Nostrand Company, 1959).</a:t>
            </a:r>
          </a:p>
          <a:p>
            <a:pPr eaLnBrk="1" hangingPunct="1">
              <a:lnSpc>
                <a:spcPct val="80000"/>
              </a:lnSpc>
            </a:pPr>
            <a:r>
              <a:rPr lang="en-US" sz="800" b="1" smtClean="0"/>
              <a:t>Strategic Bombing</a:t>
            </a:r>
            <a:r>
              <a:rPr lang="en-US" sz="800" smtClean="0"/>
              <a:t>: Like the Allied air war against Germany, the Allied air war against Japan relied upon strategic bombing: “The air attack on Japan was directed against the nation as a whole, not only against specific military targets, because of the contributions in numerous ways of the civilian population to the fighting strength of the enemy, and to speed the securing of unconditional surrender.”</a:t>
            </a:r>
          </a:p>
          <a:p>
            <a:pPr eaLnBrk="1" hangingPunct="1">
              <a:lnSpc>
                <a:spcPct val="80000"/>
              </a:lnSpc>
            </a:pPr>
            <a:r>
              <a:rPr lang="en-US" sz="800" b="1" smtClean="0"/>
              <a:t>B-29 Bomber</a:t>
            </a:r>
            <a:r>
              <a:rPr lang="en-US" sz="800" smtClean="0"/>
              <a:t>: The Boeing B-29 Superfortress was a high-altitude, high-speed, long-range heavy bomber readied for service in the Pacific in 1944, first from bases in China and later also from island bases.</a:t>
            </a:r>
          </a:p>
          <a:p>
            <a:pPr eaLnBrk="1" hangingPunct="1">
              <a:lnSpc>
                <a:spcPct val="80000"/>
              </a:lnSpc>
            </a:pPr>
            <a:r>
              <a:rPr lang="en-US" sz="800" b="1" smtClean="0"/>
              <a:t>Firebombing</a:t>
            </a:r>
            <a:r>
              <a:rPr lang="en-US" sz="800" smtClean="0"/>
              <a:t>: Like firebombing of German cities, the Allied firebombing of Japanese cities destroyed civil, industrial, and military targets effectively with only moderate losses.</a:t>
            </a:r>
          </a:p>
          <a:p>
            <a:pPr eaLnBrk="1" hangingPunct="1">
              <a:lnSpc>
                <a:spcPct val="80000"/>
              </a:lnSpc>
            </a:pPr>
            <a:r>
              <a:rPr lang="en-US" sz="800" b="1" smtClean="0"/>
              <a:t>Assessment</a:t>
            </a:r>
            <a:r>
              <a:rPr lang="en-US" sz="800" smtClean="0"/>
              <a:t>: Strategic bombing burned more than 60 Japanese cities and lowered Japanese morale while also destroying property and disrupting production of war materials.</a:t>
            </a:r>
          </a:p>
          <a:p>
            <a:pPr eaLnBrk="1" hangingPunct="1">
              <a:lnSpc>
                <a:spcPct val="80000"/>
              </a:lnSpc>
            </a:pPr>
            <a:r>
              <a:rPr lang="en-US" sz="800" b="1" smtClean="0"/>
              <a:t>Atomic Bomb</a:t>
            </a:r>
            <a:r>
              <a:rPr lang="en-US" sz="800" smtClean="0"/>
              <a:t>: The United States Army Air Forces used the B-29 to carry and drop atomic bombs on Hiroshima on 6 August and on Nagasaki on 9 August 1945.</a:t>
            </a:r>
          </a:p>
          <a:p>
            <a:pPr eaLnBrk="1" hangingPunct="1">
              <a:lnSpc>
                <a:spcPct val="80000"/>
              </a:lnSpc>
            </a:pPr>
            <a:r>
              <a:rPr lang="en-US" sz="800" b="1" smtClean="0"/>
              <a:t>Debating the Bomb</a:t>
            </a:r>
            <a:r>
              <a:rPr lang="en-US" sz="800" smtClean="0"/>
              <a:t>: An unconditional surrender was apparently achievable soon without use of the atomic bombs, but the decision makers at the time believed using the atomic weapon could hasten the end of the war and save Allied, mostly American, lives.</a:t>
            </a:r>
          </a:p>
          <a:p>
            <a:pPr eaLnBrk="1" hangingPunct="1">
              <a:lnSpc>
                <a:spcPct val="80000"/>
              </a:lnSpc>
            </a:pPr>
            <a:r>
              <a:rPr lang="en-US" sz="800" b="1" smtClean="0"/>
              <a:t>Peace</a:t>
            </a:r>
            <a:r>
              <a:rPr lang="en-US" sz="800" smtClean="0"/>
              <a:t>: Germany and Japan surrendered unconditionally, Germany on 7 May 1945 and Japan on 14 August 1945, the latter formalized on paper aboard the USS </a:t>
            </a:r>
            <a:r>
              <a:rPr lang="en-US" sz="800" i="1" smtClean="0"/>
              <a:t>Missouri </a:t>
            </a:r>
            <a:r>
              <a:rPr lang="en-US" sz="800" smtClean="0"/>
              <a:t>on 2 September 1945. During World War II, Allied nations fought and won a war against aggressive imperialism, extreme militarism, and ultra nationalism of three authoritarian regimes, and aircraft were integral to the conduct of the war.</a:t>
            </a:r>
          </a:p>
        </p:txBody>
      </p:sp>
    </p:spTree>
    <p:extLst>
      <p:ext uri="{BB962C8B-B14F-4D97-AF65-F5344CB8AC3E}">
        <p14:creationId xmlns:p14="http://schemas.microsoft.com/office/powerpoint/2010/main" val="2216406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D832F9-F2EC-48A6-AF6E-EB04F9B5B1FC}" type="slidenum">
              <a:rPr lang="en-US" smtClean="0"/>
              <a:pPr/>
              <a:t>37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In 1947 the United States Navy issued a report published as </a:t>
            </a:r>
            <a:r>
              <a:rPr lang="en-US" sz="800" i="1" smtClean="0"/>
              <a:t>U.S. Naval Aviation in the Pacific</a:t>
            </a:r>
            <a:r>
              <a:rPr lang="en-US" sz="800" smtClean="0"/>
              <a:t>. The section on “Lesson Learned” lists:</a:t>
            </a:r>
          </a:p>
          <a:p>
            <a:pPr eaLnBrk="1" hangingPunct="1">
              <a:lnSpc>
                <a:spcPct val="80000"/>
              </a:lnSpc>
            </a:pPr>
            <a:r>
              <a:rPr lang="en-US" sz="800" smtClean="0"/>
              <a:t>“1. Control of the air was prerequisite to control of the sea.</a:t>
            </a:r>
          </a:p>
          <a:p>
            <a:pPr eaLnBrk="1" hangingPunct="1">
              <a:lnSpc>
                <a:spcPct val="80000"/>
              </a:lnSpc>
            </a:pPr>
            <a:r>
              <a:rPr lang="en-US" sz="800" smtClean="0"/>
              <a:t>“2. Control of the sea permitted the concentration of carrier air power to control the air, and the construction of bases necessary for continued local control of the air.</a:t>
            </a:r>
          </a:p>
          <a:p>
            <a:pPr eaLnBrk="1" hangingPunct="1">
              <a:lnSpc>
                <a:spcPct val="80000"/>
              </a:lnSpc>
            </a:pPr>
            <a:r>
              <a:rPr lang="en-US" sz="800" smtClean="0"/>
              <a:t>“3. Local control of the sea permitted the landing, support, and supply of amphibious forces on hostile shores.</a:t>
            </a:r>
          </a:p>
          <a:p>
            <a:pPr eaLnBrk="1" hangingPunct="1">
              <a:lnSpc>
                <a:spcPct val="80000"/>
              </a:lnSpc>
            </a:pPr>
            <a:r>
              <a:rPr lang="en-US" sz="800" smtClean="0"/>
              <a:t>“4. General control of the sea was decisive against an enemy dependent on ocean commerce for vital supplies.</a:t>
            </a:r>
          </a:p>
          <a:p>
            <a:pPr eaLnBrk="1" hangingPunct="1">
              <a:lnSpc>
                <a:spcPct val="80000"/>
              </a:lnSpc>
            </a:pPr>
            <a:r>
              <a:rPr lang="en-US" sz="800" smtClean="0"/>
              <a:t>“5. Control of the sea, including the landing of military forces on a hostile shore, was properly a naval function achieved by air, surface, and submarine forces acting in concert.</a:t>
            </a:r>
          </a:p>
          <a:p>
            <a:pPr eaLnBrk="1" hangingPunct="1">
              <a:lnSpc>
                <a:spcPct val="80000"/>
              </a:lnSpc>
            </a:pPr>
            <a:r>
              <a:rPr lang="en-US" sz="800" smtClean="0"/>
              <a:t>“6. Naval aviation was an integral part of the naval forces and, as such, possessed the especially designed planes and equipment and employed the special tactics necessary to fulfill its role.</a:t>
            </a:r>
          </a:p>
          <a:p>
            <a:pPr eaLnBrk="1" hangingPunct="1">
              <a:lnSpc>
                <a:spcPct val="80000"/>
              </a:lnSpc>
            </a:pPr>
            <a:r>
              <a:rPr lang="en-US" sz="800" smtClean="0"/>
              <a:t>“7. With control of the sea gained and maintained by the Navy, it was possible for land forces to conduct large-scale offensive operations and for strategic bombing to destroy the enemy’s industrial potential at will.”</a:t>
            </a:r>
          </a:p>
          <a:p>
            <a:pPr eaLnBrk="1" hangingPunct="1">
              <a:lnSpc>
                <a:spcPct val="80000"/>
              </a:lnSpc>
            </a:pPr>
            <a:r>
              <a:rPr lang="en-US" sz="800" smtClean="0"/>
              <a:t>These lessons are reprinted as “Naval Lessons in the Pacific” in </a:t>
            </a:r>
            <a:r>
              <a:rPr lang="en-US" sz="800" i="1" smtClean="0"/>
              <a:t>The Impact of Air Power, National Security and World Politics</a:t>
            </a:r>
            <a:r>
              <a:rPr lang="en-US" sz="800" smtClean="0"/>
              <a:t>, edited by Eugene M. Emme (Princeton: D. Van Nostrand Company, 1959).</a:t>
            </a:r>
          </a:p>
          <a:p>
            <a:pPr eaLnBrk="1" hangingPunct="1">
              <a:lnSpc>
                <a:spcPct val="80000"/>
              </a:lnSpc>
            </a:pPr>
            <a:r>
              <a:rPr lang="en-US" sz="800" b="1" smtClean="0"/>
              <a:t>Strategic Bombing</a:t>
            </a:r>
            <a:r>
              <a:rPr lang="en-US" sz="800" smtClean="0"/>
              <a:t>: Like the Allied air war against Germany, the Allied air war against Japan relied upon strategic bombing: “The air attack on Japan was directed against the nation as a whole, not only against specific military targets, because of the contributions in numerous ways of the civilian population to the fighting strength of the enemy, and to speed the securing of unconditional surrender.”</a:t>
            </a:r>
          </a:p>
          <a:p>
            <a:pPr eaLnBrk="1" hangingPunct="1">
              <a:lnSpc>
                <a:spcPct val="80000"/>
              </a:lnSpc>
            </a:pPr>
            <a:r>
              <a:rPr lang="en-US" sz="800" b="1" smtClean="0"/>
              <a:t>B-29 Bomber</a:t>
            </a:r>
            <a:r>
              <a:rPr lang="en-US" sz="800" smtClean="0"/>
              <a:t>: The Boeing B-29 Superfortress was a high-altitude, high-speed, long-range heavy bomber readied for service in the Pacific in 1944, first from bases in China and later also from island bases.</a:t>
            </a:r>
          </a:p>
          <a:p>
            <a:pPr eaLnBrk="1" hangingPunct="1">
              <a:lnSpc>
                <a:spcPct val="80000"/>
              </a:lnSpc>
            </a:pPr>
            <a:r>
              <a:rPr lang="en-US" sz="800" b="1" smtClean="0"/>
              <a:t>Firebombing</a:t>
            </a:r>
            <a:r>
              <a:rPr lang="en-US" sz="800" smtClean="0"/>
              <a:t>: Like firebombing of German cities, the Allied firebombing of Japanese cities destroyed civil, industrial, and military targets effectively with only moderate losses.</a:t>
            </a:r>
          </a:p>
          <a:p>
            <a:pPr eaLnBrk="1" hangingPunct="1">
              <a:lnSpc>
                <a:spcPct val="80000"/>
              </a:lnSpc>
            </a:pPr>
            <a:r>
              <a:rPr lang="en-US" sz="800" b="1" smtClean="0"/>
              <a:t>Assessment</a:t>
            </a:r>
            <a:r>
              <a:rPr lang="en-US" sz="800" smtClean="0"/>
              <a:t>: Strategic bombing burned more than 60 Japanese cities and lowered Japanese morale while also destroying property and disrupting production of war materials.</a:t>
            </a:r>
          </a:p>
          <a:p>
            <a:pPr eaLnBrk="1" hangingPunct="1">
              <a:lnSpc>
                <a:spcPct val="80000"/>
              </a:lnSpc>
            </a:pPr>
            <a:r>
              <a:rPr lang="en-US" sz="800" b="1" smtClean="0"/>
              <a:t>Atomic Bomb</a:t>
            </a:r>
            <a:r>
              <a:rPr lang="en-US" sz="800" smtClean="0"/>
              <a:t>: The United States Army Air Forces used the B-29 to carry and drop atomic bombs on Hiroshima on 6 August and on Nagasaki on 9 August 1945.</a:t>
            </a:r>
          </a:p>
          <a:p>
            <a:pPr eaLnBrk="1" hangingPunct="1">
              <a:lnSpc>
                <a:spcPct val="80000"/>
              </a:lnSpc>
            </a:pPr>
            <a:r>
              <a:rPr lang="en-US" sz="800" b="1" smtClean="0"/>
              <a:t>Debating the Bomb</a:t>
            </a:r>
            <a:r>
              <a:rPr lang="en-US" sz="800" smtClean="0"/>
              <a:t>: An unconditional surrender was apparently achievable soon without use of the atomic bombs, but the decision makers at the time believed using the atomic weapon could hasten the end of the war and save Allied, mostly American, lives.</a:t>
            </a:r>
          </a:p>
          <a:p>
            <a:pPr eaLnBrk="1" hangingPunct="1">
              <a:lnSpc>
                <a:spcPct val="80000"/>
              </a:lnSpc>
            </a:pPr>
            <a:r>
              <a:rPr lang="en-US" sz="800" b="1" smtClean="0"/>
              <a:t>Peace</a:t>
            </a:r>
            <a:r>
              <a:rPr lang="en-US" sz="800" smtClean="0"/>
              <a:t>: Germany and Japan surrendered unconditionally, Germany on 7 May 1945 and Japan on 14 August 1945, the latter formalized on paper aboard the USS </a:t>
            </a:r>
            <a:r>
              <a:rPr lang="en-US" sz="800" i="1" smtClean="0"/>
              <a:t>Missouri </a:t>
            </a:r>
            <a:r>
              <a:rPr lang="en-US" sz="800" smtClean="0"/>
              <a:t>on 2 September 1945. During World War II, Allied nations fought and won a war against aggressive imperialism, extreme militarism, and ultra nationalism of three authoritarian regimes, and aircraft were integral to the conduct of the war.</a:t>
            </a:r>
          </a:p>
        </p:txBody>
      </p:sp>
    </p:spTree>
    <p:extLst>
      <p:ext uri="{BB962C8B-B14F-4D97-AF65-F5344CB8AC3E}">
        <p14:creationId xmlns:p14="http://schemas.microsoft.com/office/powerpoint/2010/main" val="756069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D832F9-F2EC-48A6-AF6E-EB04F9B5B1FC}" type="slidenum">
              <a:rPr lang="en-US" smtClean="0"/>
              <a:pPr/>
              <a:t>38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In 1947 the United States Navy issued a report published as </a:t>
            </a:r>
            <a:r>
              <a:rPr lang="en-US" sz="800" i="1" smtClean="0"/>
              <a:t>U.S. Naval Aviation in the Pacific</a:t>
            </a:r>
            <a:r>
              <a:rPr lang="en-US" sz="800" smtClean="0"/>
              <a:t>. The section on “Lesson Learned” lists:</a:t>
            </a:r>
          </a:p>
          <a:p>
            <a:pPr eaLnBrk="1" hangingPunct="1">
              <a:lnSpc>
                <a:spcPct val="80000"/>
              </a:lnSpc>
            </a:pPr>
            <a:r>
              <a:rPr lang="en-US" sz="800" smtClean="0"/>
              <a:t>“1. Control of the air was prerequisite to control of the sea.</a:t>
            </a:r>
          </a:p>
          <a:p>
            <a:pPr eaLnBrk="1" hangingPunct="1">
              <a:lnSpc>
                <a:spcPct val="80000"/>
              </a:lnSpc>
            </a:pPr>
            <a:r>
              <a:rPr lang="en-US" sz="800" smtClean="0"/>
              <a:t>“2. Control of the sea permitted the concentration of carrier air power to control the air, and the construction of bases necessary for continued local control of the air.</a:t>
            </a:r>
          </a:p>
          <a:p>
            <a:pPr eaLnBrk="1" hangingPunct="1">
              <a:lnSpc>
                <a:spcPct val="80000"/>
              </a:lnSpc>
            </a:pPr>
            <a:r>
              <a:rPr lang="en-US" sz="800" smtClean="0"/>
              <a:t>“3. Local control of the sea permitted the landing, support, and supply of amphibious forces on hostile shores.</a:t>
            </a:r>
          </a:p>
          <a:p>
            <a:pPr eaLnBrk="1" hangingPunct="1">
              <a:lnSpc>
                <a:spcPct val="80000"/>
              </a:lnSpc>
            </a:pPr>
            <a:r>
              <a:rPr lang="en-US" sz="800" smtClean="0"/>
              <a:t>“4. General control of the sea was decisive against an enemy dependent on ocean commerce for vital supplies.</a:t>
            </a:r>
          </a:p>
          <a:p>
            <a:pPr eaLnBrk="1" hangingPunct="1">
              <a:lnSpc>
                <a:spcPct val="80000"/>
              </a:lnSpc>
            </a:pPr>
            <a:r>
              <a:rPr lang="en-US" sz="800" smtClean="0"/>
              <a:t>“5. Control of the sea, including the landing of military forces on a hostile shore, was properly a naval function achieved by air, surface, and submarine forces acting in concert.</a:t>
            </a:r>
          </a:p>
          <a:p>
            <a:pPr eaLnBrk="1" hangingPunct="1">
              <a:lnSpc>
                <a:spcPct val="80000"/>
              </a:lnSpc>
            </a:pPr>
            <a:r>
              <a:rPr lang="en-US" sz="800" smtClean="0"/>
              <a:t>“6. Naval aviation was an integral part of the naval forces and, as such, possessed the especially designed planes and equipment and employed the special tactics necessary to fulfill its role.</a:t>
            </a:r>
          </a:p>
          <a:p>
            <a:pPr eaLnBrk="1" hangingPunct="1">
              <a:lnSpc>
                <a:spcPct val="80000"/>
              </a:lnSpc>
            </a:pPr>
            <a:r>
              <a:rPr lang="en-US" sz="800" smtClean="0"/>
              <a:t>“7. With control of the sea gained and maintained by the Navy, it was possible for land forces to conduct large-scale offensive operations and for strategic bombing to destroy the enemy’s industrial potential at will.”</a:t>
            </a:r>
          </a:p>
          <a:p>
            <a:pPr eaLnBrk="1" hangingPunct="1">
              <a:lnSpc>
                <a:spcPct val="80000"/>
              </a:lnSpc>
            </a:pPr>
            <a:r>
              <a:rPr lang="en-US" sz="800" smtClean="0"/>
              <a:t>These lessons are reprinted as “Naval Lessons in the Pacific” in </a:t>
            </a:r>
            <a:r>
              <a:rPr lang="en-US" sz="800" i="1" smtClean="0"/>
              <a:t>The Impact of Air Power, National Security and World Politics</a:t>
            </a:r>
            <a:r>
              <a:rPr lang="en-US" sz="800" smtClean="0"/>
              <a:t>, edited by Eugene M. Emme (Princeton: D. Van Nostrand Company, 1959).</a:t>
            </a:r>
          </a:p>
          <a:p>
            <a:pPr eaLnBrk="1" hangingPunct="1">
              <a:lnSpc>
                <a:spcPct val="80000"/>
              </a:lnSpc>
            </a:pPr>
            <a:r>
              <a:rPr lang="en-US" sz="800" b="1" smtClean="0"/>
              <a:t>Strategic Bombing</a:t>
            </a:r>
            <a:r>
              <a:rPr lang="en-US" sz="800" smtClean="0"/>
              <a:t>: Like the Allied air war against Germany, the Allied air war against Japan relied upon strategic bombing: “The air attack on Japan was directed against the nation as a whole, not only against specific military targets, because of the contributions in numerous ways of the civilian population to the fighting strength of the enemy, and to speed the securing of unconditional surrender.”</a:t>
            </a:r>
          </a:p>
          <a:p>
            <a:pPr eaLnBrk="1" hangingPunct="1">
              <a:lnSpc>
                <a:spcPct val="80000"/>
              </a:lnSpc>
            </a:pPr>
            <a:r>
              <a:rPr lang="en-US" sz="800" b="1" smtClean="0"/>
              <a:t>B-29 Bomber</a:t>
            </a:r>
            <a:r>
              <a:rPr lang="en-US" sz="800" smtClean="0"/>
              <a:t>: The Boeing B-29 Superfortress was a high-altitude, high-speed, long-range heavy bomber readied for service in the Pacific in 1944, first from bases in China and later also from island bases.</a:t>
            </a:r>
          </a:p>
          <a:p>
            <a:pPr eaLnBrk="1" hangingPunct="1">
              <a:lnSpc>
                <a:spcPct val="80000"/>
              </a:lnSpc>
            </a:pPr>
            <a:r>
              <a:rPr lang="en-US" sz="800" b="1" smtClean="0"/>
              <a:t>Firebombing</a:t>
            </a:r>
            <a:r>
              <a:rPr lang="en-US" sz="800" smtClean="0"/>
              <a:t>: Like firebombing of German cities, the Allied firebombing of Japanese cities destroyed civil, industrial, and military targets effectively with only moderate losses.</a:t>
            </a:r>
          </a:p>
          <a:p>
            <a:pPr eaLnBrk="1" hangingPunct="1">
              <a:lnSpc>
                <a:spcPct val="80000"/>
              </a:lnSpc>
            </a:pPr>
            <a:r>
              <a:rPr lang="en-US" sz="800" b="1" smtClean="0"/>
              <a:t>Assessment</a:t>
            </a:r>
            <a:r>
              <a:rPr lang="en-US" sz="800" smtClean="0"/>
              <a:t>: Strategic bombing burned more than 60 Japanese cities and lowered Japanese morale while also destroying property and disrupting production of war materials.</a:t>
            </a:r>
          </a:p>
          <a:p>
            <a:pPr eaLnBrk="1" hangingPunct="1">
              <a:lnSpc>
                <a:spcPct val="80000"/>
              </a:lnSpc>
            </a:pPr>
            <a:r>
              <a:rPr lang="en-US" sz="800" b="1" smtClean="0"/>
              <a:t>Atomic Bomb</a:t>
            </a:r>
            <a:r>
              <a:rPr lang="en-US" sz="800" smtClean="0"/>
              <a:t>: The United States Army Air Forces used the B-29 to carry and drop atomic bombs on Hiroshima on 6 August and on Nagasaki on 9 August 1945.</a:t>
            </a:r>
          </a:p>
          <a:p>
            <a:pPr eaLnBrk="1" hangingPunct="1">
              <a:lnSpc>
                <a:spcPct val="80000"/>
              </a:lnSpc>
            </a:pPr>
            <a:r>
              <a:rPr lang="en-US" sz="800" b="1" smtClean="0"/>
              <a:t>Debating the Bomb</a:t>
            </a:r>
            <a:r>
              <a:rPr lang="en-US" sz="800" smtClean="0"/>
              <a:t>: An unconditional surrender was apparently achievable soon without use of the atomic bombs, but the decision makers at the time believed using the atomic weapon could hasten the end of the war and save Allied, mostly American, lives.</a:t>
            </a:r>
          </a:p>
          <a:p>
            <a:pPr eaLnBrk="1" hangingPunct="1">
              <a:lnSpc>
                <a:spcPct val="80000"/>
              </a:lnSpc>
            </a:pPr>
            <a:r>
              <a:rPr lang="en-US" sz="800" b="1" smtClean="0"/>
              <a:t>Peace</a:t>
            </a:r>
            <a:r>
              <a:rPr lang="en-US" sz="800" smtClean="0"/>
              <a:t>: Germany and Japan surrendered unconditionally, Germany on 7 May 1945 and Japan on 14 August 1945, the latter formalized on paper aboard the USS </a:t>
            </a:r>
            <a:r>
              <a:rPr lang="en-US" sz="800" i="1" smtClean="0"/>
              <a:t>Missouri </a:t>
            </a:r>
            <a:r>
              <a:rPr lang="en-US" sz="800" smtClean="0"/>
              <a:t>on 2 September 1945. During World War II, Allied nations fought and won a war against aggressive imperialism, extreme militarism, and ultra nationalism of three authoritarian regimes, and aircraft were integral to the conduct of the war.</a:t>
            </a:r>
          </a:p>
        </p:txBody>
      </p:sp>
    </p:spTree>
    <p:extLst>
      <p:ext uri="{BB962C8B-B14F-4D97-AF65-F5344CB8AC3E}">
        <p14:creationId xmlns:p14="http://schemas.microsoft.com/office/powerpoint/2010/main" val="96906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91F4D-0B92-4E8B-9E33-FA5874DACC57}" type="slidenum">
              <a:rPr lang="en-US" smtClean="0"/>
              <a:pPr/>
              <a:t>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34068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91F4D-0B92-4E8B-9E33-FA5874DACC57}"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331434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91F4D-0B92-4E8B-9E33-FA5874DACC57}" type="slidenum">
              <a:rPr lang="en-US" smtClean="0"/>
              <a:pPr/>
              <a:t>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99116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91F4D-0B92-4E8B-9E33-FA5874DACC57}" type="slidenum">
              <a:rPr lang="en-US" smtClean="0"/>
              <a:pPr/>
              <a:t>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407310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7DD48B-B3D7-4521-A804-BF454E8FE259}"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228600" y="4191000"/>
            <a:ext cx="6477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smtClean="0"/>
              <a:t>Poland Falls</a:t>
            </a:r>
            <a:r>
              <a:rPr lang="en-US" sz="1000" smtClean="0"/>
              <a:t>: The German invasion of Poland began on 1 September 1939, concluded with Poland’s surrender a month later, and demonstrated Germany’s use of aircraft to destroy a country’s air combat capabilities early during an assault — a tactic Germany used repeatedly in its effort to make Europe German by capturing countries one by one.  Blitzkrieg – lightning war, fast moving assaults using infantry and tanks supported by acft. </a:t>
            </a:r>
          </a:p>
          <a:p>
            <a:pPr eaLnBrk="1" hangingPunct="1">
              <a:lnSpc>
                <a:spcPct val="90000"/>
              </a:lnSpc>
            </a:pPr>
            <a:r>
              <a:rPr lang="en-US" sz="1000" b="1" smtClean="0"/>
              <a:t>The Phony War</a:t>
            </a:r>
            <a:r>
              <a:rPr lang="en-US" sz="1000" smtClean="0"/>
              <a:t>: The winter of 1939-1940 provided a lull in the fighting and grounded many aircraft.</a:t>
            </a:r>
          </a:p>
          <a:p>
            <a:pPr eaLnBrk="1" hangingPunct="1">
              <a:lnSpc>
                <a:spcPct val="90000"/>
              </a:lnSpc>
            </a:pPr>
            <a:r>
              <a:rPr lang="en-US" sz="1000" b="1" smtClean="0"/>
              <a:t>Winter War</a:t>
            </a:r>
            <a:r>
              <a:rPr lang="en-US" sz="1000" smtClean="0"/>
              <a:t>: The Soviet invasion of Finland and the subsequent Winter War between two neighbors of vastly different sizes demonstrated that attrition of a combatant’s resources, not absolute numbers of wins and losses, could determine the outcome of combat.  WX restricted aerial operations.  The Polish army was not prepared to fight. </a:t>
            </a:r>
          </a:p>
          <a:p>
            <a:pPr eaLnBrk="1" hangingPunct="1">
              <a:lnSpc>
                <a:spcPct val="90000"/>
              </a:lnSpc>
            </a:pPr>
            <a:r>
              <a:rPr lang="en-US" sz="1000" b="1" smtClean="0"/>
              <a:t>The Battle for France</a:t>
            </a:r>
            <a:r>
              <a:rPr lang="en-US" sz="1000" smtClean="0"/>
              <a:t>: Belgium and Holland were in Germany’s way around the northwestern end of France’s fortified Maginot Line, so the </a:t>
            </a:r>
            <a:r>
              <a:rPr lang="en-US" sz="1000" b="1" smtClean="0"/>
              <a:t>German </a:t>
            </a:r>
            <a:r>
              <a:rPr lang="en-US" sz="1000" b="1" i="1" smtClean="0"/>
              <a:t>Luftwaffe </a:t>
            </a:r>
            <a:r>
              <a:rPr lang="en-US" sz="1000" b="1" smtClean="0"/>
              <a:t>(Air Force)</a:t>
            </a:r>
            <a:r>
              <a:rPr lang="en-US" sz="1000" smtClean="0"/>
              <a:t> bombed Belgium and Dutch as well as French airfields and planes on the ground and German pilots fought particularly French and British aircraft in the air.</a:t>
            </a:r>
          </a:p>
          <a:p>
            <a:pPr eaLnBrk="1" hangingPunct="1">
              <a:lnSpc>
                <a:spcPct val="90000"/>
              </a:lnSpc>
            </a:pPr>
            <a:r>
              <a:rPr lang="en-US" sz="1000" b="1" smtClean="0"/>
              <a:t>Dunkirk</a:t>
            </a:r>
            <a:r>
              <a:rPr lang="en-US" sz="1000" smtClean="0"/>
              <a:t>: Pushed to the sea (the English Channel) by advancing German forces, the British Expeditionary Force and France’s Northern Army evacuated 300,000 men from Dunkirk to the safety of England across the channel — under the aerial protection of British Spitfires and other fighter planes.  Germany won the battle over Dunkirk in terms of fighter stats.  Germany flew 2,000 sorties and lost 37 acft, British flew 1,764 sorties &amp; lost 106 acft. </a:t>
            </a:r>
            <a:endParaRPr lang="en-US" sz="1000" b="1" smtClean="0"/>
          </a:p>
          <a:p>
            <a:pPr eaLnBrk="1" hangingPunct="1">
              <a:lnSpc>
                <a:spcPct val="90000"/>
              </a:lnSpc>
            </a:pPr>
            <a:r>
              <a:rPr lang="en-US" sz="1000" b="1" smtClean="0"/>
              <a:t>Mediterranean Region</a:t>
            </a:r>
            <a:r>
              <a:rPr lang="en-US" sz="1000" smtClean="0"/>
              <a:t>: Concurrent with the Battle for France, Germany launched a major paratroop attack against Crete, and Italy joined Germany in the fighting to conquer enemy lands in the Mediterranean region.</a:t>
            </a:r>
          </a:p>
          <a:p>
            <a:pPr eaLnBrk="1" hangingPunct="1">
              <a:lnSpc>
                <a:spcPct val="90000"/>
              </a:lnSpc>
            </a:pPr>
            <a:r>
              <a:rPr lang="en-US" sz="1000" b="1" smtClean="0"/>
              <a:t>French Governments</a:t>
            </a:r>
            <a:r>
              <a:rPr lang="en-US" sz="1000" smtClean="0"/>
              <a:t>: After the fall of France in June 1942, the French government became scattered governments: There was German-ruled “occupied France,” and south of that was authoritarian “Vichy France,” and throughout France there was a “resistance” movement, also south of the Mediterranean Sea were “Free French” colonies in Africa led by General Charles de Gualle who was in exile in Great Britain.</a:t>
            </a:r>
          </a:p>
          <a:p>
            <a:pPr eaLnBrk="1" hangingPunct="1">
              <a:lnSpc>
                <a:spcPct val="90000"/>
              </a:lnSpc>
            </a:pPr>
            <a:r>
              <a:rPr lang="en-US" sz="1000" b="1" smtClean="0"/>
              <a:t>Battle of Britain</a:t>
            </a:r>
            <a:r>
              <a:rPr lang="en-US" sz="1000" smtClean="0"/>
              <a:t>: The Battle of Britain was an air battle preliminary to a German invasion that never happened because the Royal Air Force escaped destruction on the ground and fought an effective defensive battle against </a:t>
            </a:r>
            <a:r>
              <a:rPr lang="en-US" sz="1000" i="1" smtClean="0"/>
              <a:t>Luftwaffe</a:t>
            </a:r>
            <a:r>
              <a:rPr lang="en-US" sz="1000" smtClean="0"/>
              <a:t> bombers, fighters, and </a:t>
            </a:r>
            <a:r>
              <a:rPr lang="en-US" sz="1000" i="1" smtClean="0"/>
              <a:t>blitz</a:t>
            </a:r>
            <a:r>
              <a:rPr lang="en-US" sz="1000" smtClean="0"/>
              <a:t> tactics.  </a:t>
            </a:r>
            <a:r>
              <a:rPr lang="en-US" sz="1000" b="1" smtClean="0"/>
              <a:t>Britain had radar</a:t>
            </a:r>
            <a:r>
              <a:rPr lang="en-US" sz="1000" smtClean="0"/>
              <a:t> to guide airplanes from the ground.  </a:t>
            </a:r>
          </a:p>
          <a:p>
            <a:pPr eaLnBrk="1" hangingPunct="1">
              <a:lnSpc>
                <a:spcPct val="90000"/>
              </a:lnSpc>
            </a:pPr>
            <a:r>
              <a:rPr lang="en-US" sz="1000" b="1" smtClean="0"/>
              <a:t>Battle of the Atlantic</a:t>
            </a:r>
            <a:r>
              <a:rPr lang="en-US" sz="1000" smtClean="0"/>
              <a:t>: The maritime battle of the Atlantic employed aircraft in reconnaissance, fighter, torpedo bomber, and other roles.</a:t>
            </a:r>
          </a:p>
          <a:p>
            <a:pPr eaLnBrk="1" hangingPunct="1">
              <a:lnSpc>
                <a:spcPct val="90000"/>
              </a:lnSpc>
            </a:pPr>
            <a:r>
              <a:rPr lang="en-US" sz="1000" smtClean="0"/>
              <a:t>Sortie – one mission by a single military plane. </a:t>
            </a:r>
          </a:p>
          <a:p>
            <a:pPr eaLnBrk="1" hangingPunct="1">
              <a:lnSpc>
                <a:spcPct val="90000"/>
              </a:lnSpc>
            </a:pPr>
            <a:r>
              <a:rPr lang="en-US" sz="1000" smtClean="0"/>
              <a:t>The German Luftwaffe was one of the most  powerful, doctrinally advanced, and battle experienced air forces in the world when WWII started.  </a:t>
            </a:r>
          </a:p>
        </p:txBody>
      </p:sp>
    </p:spTree>
    <p:extLst>
      <p:ext uri="{BB962C8B-B14F-4D97-AF65-F5344CB8AC3E}">
        <p14:creationId xmlns:p14="http://schemas.microsoft.com/office/powerpoint/2010/main" val="421595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692D01-D12B-4964-9FB7-05C509389C59}"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U.S. Neutrality</a:t>
            </a:r>
            <a:r>
              <a:rPr lang="en-US" sz="1000" smtClean="0"/>
              <a:t>: While legally neutral, the United States supported countries resisting fascist invasion in 1939, 1940, and 1941, most notably by selling munitions and supplies on a cash-and-carry basis and later by lending or leasing war materials through the Lend-Lease program.</a:t>
            </a:r>
          </a:p>
          <a:p>
            <a:pPr eaLnBrk="1" hangingPunct="1"/>
            <a:r>
              <a:rPr lang="en-US" sz="1000" b="1" smtClean="0"/>
              <a:t>Lend-Lease Act</a:t>
            </a:r>
            <a:r>
              <a:rPr lang="en-US" sz="1000" smtClean="0"/>
              <a:t>: The Lend-Lease Act of March 1941 permitted the United States to supply any nations fighting aggression and “vital” to the interests of the country.</a:t>
            </a:r>
          </a:p>
          <a:p>
            <a:pPr eaLnBrk="1" hangingPunct="1"/>
            <a:r>
              <a:rPr lang="en-US" sz="1000" b="1" smtClean="0"/>
              <a:t>National Defense</a:t>
            </a:r>
            <a:r>
              <a:rPr lang="en-US" sz="1000" smtClean="0"/>
              <a:t>: National defense of the neutral United States justified developing airways and airfields and expanding federal administration to airport traffic control.</a:t>
            </a:r>
          </a:p>
          <a:p>
            <a:pPr eaLnBrk="1" hangingPunct="1"/>
            <a:r>
              <a:rPr lang="en-US" sz="1000" b="1" smtClean="0"/>
              <a:t>Spreading War</a:t>
            </a:r>
            <a:r>
              <a:rPr lang="en-US" sz="1000" smtClean="0"/>
              <a:t>: As the Allies blocked fascist expansion into the British Isles and in North Africa, Hitler turned east and attacked its Soviet partner in a non-aggression pact.</a:t>
            </a:r>
          </a:p>
          <a:p>
            <a:pPr eaLnBrk="1" hangingPunct="1"/>
            <a:r>
              <a:rPr lang="en-US" sz="1000" b="1" smtClean="0"/>
              <a:t>Operation Barbarossa</a:t>
            </a:r>
            <a:r>
              <a:rPr lang="en-US" sz="1000" smtClean="0"/>
              <a:t>: The German invasion of the Soviet Union, known as Operation Barbarossa, opened on 22 June 1941 with air attacks on Soviet airfields and aircraft along a long front from the Baltic Sea in the north to the Black Sea in the south, but the Soviets stopped the German advance late in the year.</a:t>
            </a:r>
          </a:p>
          <a:p>
            <a:pPr eaLnBrk="1" hangingPunct="1"/>
            <a:r>
              <a:rPr lang="en-US" sz="1000" b="1" smtClean="0"/>
              <a:t>Ferry Routes</a:t>
            </a:r>
            <a:r>
              <a:rPr lang="en-US" sz="1000" smtClean="0"/>
              <a:t>: As the war continued, the United States expanded its Lend-Lease program to provide aid to more Allied countries fighting the Axis Powers, but particularly to Great Britain on Germany’s Western Front and the Soviet Union on Germany’s Eastern Front. That aid included ferrying airplanes across the North Atlantic to Great Britain, across the South Atlantic and Africa to Russia, and over Canada and Alaska to Siberia.</a:t>
            </a:r>
          </a:p>
          <a:p>
            <a:pPr eaLnBrk="1" hangingPunct="1"/>
            <a:r>
              <a:rPr lang="en-US" sz="1000" b="1" smtClean="0"/>
              <a:t>A Pacific War</a:t>
            </a:r>
            <a:r>
              <a:rPr lang="en-US" sz="1000" smtClean="0"/>
              <a:t>: The Japanese attack on the Hawaiian, Wake, Guam, and Midway islands and the Japanese invasion of the Philippines and Malaya in December 1941 opened a Pacific theater of the World War. There navies and naval aviation dominated.</a:t>
            </a:r>
          </a:p>
        </p:txBody>
      </p:sp>
    </p:spTree>
    <p:extLst>
      <p:ext uri="{BB962C8B-B14F-4D97-AF65-F5344CB8AC3E}">
        <p14:creationId xmlns:p14="http://schemas.microsoft.com/office/powerpoint/2010/main" val="2466600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581400"/>
            <a:ext cx="9144000" cy="781050"/>
          </a:xfrm>
        </p:spPr>
        <p:txBody>
          <a:bodyPr/>
          <a:lstStyle>
            <a:lvl1pPr algn="ctr">
              <a:defRPr sz="4400" b="0"/>
            </a:lvl1pPr>
          </a:lstStyle>
          <a:p>
            <a:r>
              <a:rPr lang="en-US"/>
              <a:t>Click to edit Master title style</a:t>
            </a:r>
          </a:p>
        </p:txBody>
      </p:sp>
      <p:sp>
        <p:nvSpPr>
          <p:cNvPr id="8195" name="Rectangle 3"/>
          <p:cNvSpPr>
            <a:spLocks noGrp="1" noChangeArrowheads="1"/>
          </p:cNvSpPr>
          <p:nvPr>
            <p:ph type="subTitle" idx="1"/>
          </p:nvPr>
        </p:nvSpPr>
        <p:spPr>
          <a:xfrm>
            <a:off x="0" y="4546600"/>
            <a:ext cx="9144000" cy="7874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0" y="6613525"/>
            <a:ext cx="2133600" cy="168275"/>
          </a:xfrm>
        </p:spPr>
        <p:txBody>
          <a:bodyPr/>
          <a:lstStyle>
            <a:lvl1pPr>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defRPr>
            </a:lvl1pPr>
          </a:lstStyle>
          <a:p>
            <a:pPr>
              <a:defRPr/>
            </a:pPr>
            <a:endParaRPr lang="en-US"/>
          </a:p>
        </p:txBody>
      </p:sp>
      <p:sp>
        <p:nvSpPr>
          <p:cNvPr id="6" name="Rectangle 6"/>
          <p:cNvSpPr>
            <a:spLocks noGrp="1" noChangeArrowheads="1"/>
          </p:cNvSpPr>
          <p:nvPr>
            <p:ph type="sldNum" sz="quarter" idx="12"/>
          </p:nvPr>
        </p:nvSpPr>
        <p:spPr>
          <a:xfrm>
            <a:off x="7010400" y="6613525"/>
            <a:ext cx="2133600" cy="168275"/>
          </a:xfrm>
        </p:spPr>
        <p:txBody>
          <a:bodyPr/>
          <a:lstStyle>
            <a:lvl1pPr>
              <a:defRPr>
                <a:latin typeface="+mn-lt"/>
              </a:defRPr>
            </a:lvl1pPr>
          </a:lstStyle>
          <a:p>
            <a:pPr>
              <a:defRPr/>
            </a:pPr>
            <a:fld id="{745CF2E0-43A0-4292-AE4D-9A20C77EF2F5}" type="slidenum">
              <a:rPr lang="en-US"/>
              <a:pPr>
                <a:defRPr/>
              </a:pPr>
              <a:t>‹#›</a:t>
            </a:fld>
            <a:endParaRPr lang="en-US"/>
          </a:p>
        </p:txBody>
      </p:sp>
    </p:spTree>
    <p:extLst>
      <p:ext uri="{BB962C8B-B14F-4D97-AF65-F5344CB8AC3E}">
        <p14:creationId xmlns:p14="http://schemas.microsoft.com/office/powerpoint/2010/main" val="2372570083"/>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255EB-671D-4EB2-BF77-DE3204C04298}" type="slidenum">
              <a:rPr lang="en-US"/>
              <a:pPr>
                <a:defRPr/>
              </a:pPr>
              <a:t>‹#›</a:t>
            </a:fld>
            <a:endParaRPr lang="en-US"/>
          </a:p>
        </p:txBody>
      </p:sp>
    </p:spTree>
    <p:extLst>
      <p:ext uri="{BB962C8B-B14F-4D97-AF65-F5344CB8AC3E}">
        <p14:creationId xmlns:p14="http://schemas.microsoft.com/office/powerpoint/2010/main" val="337651086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9621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57340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854E4-F803-4926-AEE3-FAF59AB72BBD}" type="slidenum">
              <a:rPr lang="en-US"/>
              <a:pPr>
                <a:defRPr/>
              </a:pPr>
              <a:t>‹#›</a:t>
            </a:fld>
            <a:endParaRPr lang="en-US"/>
          </a:p>
        </p:txBody>
      </p:sp>
    </p:spTree>
    <p:extLst>
      <p:ext uri="{BB962C8B-B14F-4D97-AF65-F5344CB8AC3E}">
        <p14:creationId xmlns:p14="http://schemas.microsoft.com/office/powerpoint/2010/main" val="229064300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2CF1C-0807-4059-8D6C-9B138D7A9DEF}" type="slidenum">
              <a:rPr lang="en-US"/>
              <a:pPr>
                <a:defRPr/>
              </a:pPr>
              <a:t>‹#›</a:t>
            </a:fld>
            <a:endParaRPr lang="en-US"/>
          </a:p>
        </p:txBody>
      </p:sp>
    </p:spTree>
    <p:extLst>
      <p:ext uri="{BB962C8B-B14F-4D97-AF65-F5344CB8AC3E}">
        <p14:creationId xmlns:p14="http://schemas.microsoft.com/office/powerpoint/2010/main" val="289863515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D0A77A-1837-46DB-8172-A40174EA66C0}" type="slidenum">
              <a:rPr lang="en-US"/>
              <a:pPr>
                <a:defRPr/>
              </a:pPr>
              <a:t>‹#›</a:t>
            </a:fld>
            <a:endParaRPr lang="en-US"/>
          </a:p>
        </p:txBody>
      </p:sp>
    </p:spTree>
    <p:extLst>
      <p:ext uri="{BB962C8B-B14F-4D97-AF65-F5344CB8AC3E}">
        <p14:creationId xmlns:p14="http://schemas.microsoft.com/office/powerpoint/2010/main" val="356374855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55785E-9218-449E-9ED6-6F3FC780EC8D}" type="slidenum">
              <a:rPr lang="en-US"/>
              <a:pPr>
                <a:defRPr/>
              </a:pPr>
              <a:t>‹#›</a:t>
            </a:fld>
            <a:endParaRPr lang="en-US"/>
          </a:p>
        </p:txBody>
      </p:sp>
    </p:spTree>
    <p:extLst>
      <p:ext uri="{BB962C8B-B14F-4D97-AF65-F5344CB8AC3E}">
        <p14:creationId xmlns:p14="http://schemas.microsoft.com/office/powerpoint/2010/main" val="184802715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C8F6F-4BAA-4C48-9595-D543B321FB08}" type="slidenum">
              <a:rPr lang="en-US"/>
              <a:pPr>
                <a:defRPr/>
              </a:pPr>
              <a:t>‹#›</a:t>
            </a:fld>
            <a:endParaRPr lang="en-US"/>
          </a:p>
        </p:txBody>
      </p:sp>
    </p:spTree>
    <p:extLst>
      <p:ext uri="{BB962C8B-B14F-4D97-AF65-F5344CB8AC3E}">
        <p14:creationId xmlns:p14="http://schemas.microsoft.com/office/powerpoint/2010/main" val="2741938461"/>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EC10BD-DC12-45F8-991A-17CC0F8502E4}" type="slidenum">
              <a:rPr lang="en-US"/>
              <a:pPr>
                <a:defRPr/>
              </a:pPr>
              <a:t>‹#›</a:t>
            </a:fld>
            <a:endParaRPr lang="en-US"/>
          </a:p>
        </p:txBody>
      </p:sp>
    </p:spTree>
    <p:extLst>
      <p:ext uri="{BB962C8B-B14F-4D97-AF65-F5344CB8AC3E}">
        <p14:creationId xmlns:p14="http://schemas.microsoft.com/office/powerpoint/2010/main" val="128941782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0399C9-85C2-4648-BBC1-7A524AC7B7FC}" type="slidenum">
              <a:rPr lang="en-US"/>
              <a:pPr>
                <a:defRPr/>
              </a:pPr>
              <a:t>‹#›</a:t>
            </a:fld>
            <a:endParaRPr lang="en-US"/>
          </a:p>
        </p:txBody>
      </p:sp>
    </p:spTree>
    <p:extLst>
      <p:ext uri="{BB962C8B-B14F-4D97-AF65-F5344CB8AC3E}">
        <p14:creationId xmlns:p14="http://schemas.microsoft.com/office/powerpoint/2010/main" val="2599008898"/>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81202B-2A36-42C0-B0B4-87F96AEB53FE}" type="slidenum">
              <a:rPr lang="en-US"/>
              <a:pPr>
                <a:defRPr/>
              </a:pPr>
              <a:t>‹#›</a:t>
            </a:fld>
            <a:endParaRPr lang="en-US"/>
          </a:p>
        </p:txBody>
      </p:sp>
    </p:spTree>
    <p:extLst>
      <p:ext uri="{BB962C8B-B14F-4D97-AF65-F5344CB8AC3E}">
        <p14:creationId xmlns:p14="http://schemas.microsoft.com/office/powerpoint/2010/main" val="219190539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9104C-1C84-479E-B8D8-17EFA909165C}" type="slidenum">
              <a:rPr lang="en-US"/>
              <a:pPr>
                <a:defRPr/>
              </a:pPr>
              <a:t>‹#›</a:t>
            </a:fld>
            <a:endParaRPr lang="en-US"/>
          </a:p>
        </p:txBody>
      </p:sp>
    </p:spTree>
    <p:extLst>
      <p:ext uri="{BB962C8B-B14F-4D97-AF65-F5344CB8AC3E}">
        <p14:creationId xmlns:p14="http://schemas.microsoft.com/office/powerpoint/2010/main" val="74248601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685800"/>
            <a:ext cx="784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0" y="65849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Tahoma" pitchFamily="34" charset="0"/>
              </a:defRPr>
            </a:lvl1pPr>
          </a:lstStyle>
          <a:p>
            <a:pPr>
              <a:defRPr/>
            </a:pPr>
            <a:endParaRPr lang="en-US"/>
          </a:p>
        </p:txBody>
      </p:sp>
      <p:sp>
        <p:nvSpPr>
          <p:cNvPr id="7173" name="Rectangle 5"/>
          <p:cNvSpPr>
            <a:spLocks noGrp="1" noChangeArrowheads="1"/>
          </p:cNvSpPr>
          <p:nvPr>
            <p:ph type="ftr" sz="quarter" idx="3"/>
          </p:nvPr>
        </p:nvSpPr>
        <p:spPr bwMode="auto">
          <a:xfrm>
            <a:off x="3124200" y="66135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Tahoma" pitchFamily="34" charset="0"/>
              </a:defRPr>
            </a:lvl1pPr>
          </a:lstStyle>
          <a:p>
            <a:pPr>
              <a:defRPr/>
            </a:pPr>
            <a:endParaRPr lang="en-US"/>
          </a:p>
        </p:txBody>
      </p:sp>
      <p:sp>
        <p:nvSpPr>
          <p:cNvPr id="7174" name="Rectangle 6"/>
          <p:cNvSpPr>
            <a:spLocks noGrp="1" noChangeArrowheads="1"/>
          </p:cNvSpPr>
          <p:nvPr>
            <p:ph type="sldNum" sz="quarter" idx="4"/>
          </p:nvPr>
        </p:nvSpPr>
        <p:spPr bwMode="auto">
          <a:xfrm>
            <a:off x="7010400" y="66135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Tahoma" pitchFamily="34" charset="0"/>
              </a:defRPr>
            </a:lvl1pPr>
          </a:lstStyle>
          <a:p>
            <a:pPr>
              <a:defRPr/>
            </a:pPr>
            <a:fld id="{A44A3E6D-5003-453A-A5D7-1BA16E4ABB3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fade thruBlk="1"/>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Black" pitchFamily="34" charset="0"/>
        </a:defRPr>
      </a:lvl2pPr>
      <a:lvl3pPr algn="l" rtl="0" eaLnBrk="0" fontAlgn="base" hangingPunct="0">
        <a:spcBef>
          <a:spcPct val="0"/>
        </a:spcBef>
        <a:spcAft>
          <a:spcPct val="0"/>
        </a:spcAft>
        <a:defRPr sz="3600" b="1">
          <a:solidFill>
            <a:schemeClr val="tx2"/>
          </a:solidFill>
          <a:latin typeface="Arial Black" pitchFamily="34" charset="0"/>
        </a:defRPr>
      </a:lvl3pPr>
      <a:lvl4pPr algn="l" rtl="0" eaLnBrk="0" fontAlgn="base" hangingPunct="0">
        <a:spcBef>
          <a:spcPct val="0"/>
        </a:spcBef>
        <a:spcAft>
          <a:spcPct val="0"/>
        </a:spcAft>
        <a:defRPr sz="3600" b="1">
          <a:solidFill>
            <a:schemeClr val="tx2"/>
          </a:solidFill>
          <a:latin typeface="Arial Black" pitchFamily="34" charset="0"/>
        </a:defRPr>
      </a:lvl4pPr>
      <a:lvl5pPr algn="l" rtl="0" eaLnBrk="0" fontAlgn="base" hangingPunct="0">
        <a:spcBef>
          <a:spcPct val="0"/>
        </a:spcBef>
        <a:spcAft>
          <a:spcPct val="0"/>
        </a:spcAft>
        <a:defRPr sz="3600" b="1">
          <a:solidFill>
            <a:schemeClr val="tx2"/>
          </a:solidFill>
          <a:latin typeface="Arial Black" pitchFamily="34" charset="0"/>
        </a:defRPr>
      </a:lvl5pPr>
      <a:lvl6pPr marL="457200" algn="l" rtl="0" fontAlgn="base">
        <a:spcBef>
          <a:spcPct val="0"/>
        </a:spcBef>
        <a:spcAft>
          <a:spcPct val="0"/>
        </a:spcAft>
        <a:defRPr sz="3600" b="1">
          <a:solidFill>
            <a:schemeClr val="tx2"/>
          </a:solidFill>
          <a:latin typeface="Arial Black" pitchFamily="34" charset="0"/>
        </a:defRPr>
      </a:lvl6pPr>
      <a:lvl7pPr marL="914400" algn="l" rtl="0" fontAlgn="base">
        <a:spcBef>
          <a:spcPct val="0"/>
        </a:spcBef>
        <a:spcAft>
          <a:spcPct val="0"/>
        </a:spcAft>
        <a:defRPr sz="3600" b="1">
          <a:solidFill>
            <a:schemeClr val="tx2"/>
          </a:solidFill>
          <a:latin typeface="Arial Black" pitchFamily="34" charset="0"/>
        </a:defRPr>
      </a:lvl7pPr>
      <a:lvl8pPr marL="1371600" algn="l" rtl="0" fontAlgn="base">
        <a:spcBef>
          <a:spcPct val="0"/>
        </a:spcBef>
        <a:spcAft>
          <a:spcPct val="0"/>
        </a:spcAft>
        <a:defRPr sz="3600" b="1">
          <a:solidFill>
            <a:schemeClr val="tx2"/>
          </a:solidFill>
          <a:latin typeface="Arial Black" pitchFamily="34" charset="0"/>
        </a:defRPr>
      </a:lvl8pPr>
      <a:lvl9pPr marL="1828800" algn="l" rtl="0" fontAlgn="base">
        <a:spcBef>
          <a:spcPct val="0"/>
        </a:spcBef>
        <a:spcAft>
          <a:spcPct val="0"/>
        </a:spcAft>
        <a:defRPr sz="3600" b="1">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3/30/Raskova.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en.wikipedia.org/wiki/File:R-4_AC_HNS1_3_300.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upload.wikimedia.org/wikipedia/commons/d/df/Frank_Whittle_CH_011867.jpg" TargetMode="External"/><Relationship Id="rId7" Type="http://schemas.openxmlformats.org/officeDocument/2006/relationships/hyperlink" Target="http://en.wikipedia.org/wiki/File:Gloster_Meteor_F.4_VT340_Fairey_Ringway_21.07.55_edited-2.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en.wikipedia.org/wiki/File:Messerschmitt_Me_262A_at_the_National_Museum_of_the_USAF.jpg" TargetMode="Externa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imgres?imgurl=http://upload.wikimedia.org/wikipedia/commons/b/bc/Bell_P-59_Airacomet.jpg&amp;imgrefurl=http://en.wikipedia.org/wiki/File:Bell_P-59_Airacomet.jpg&amp;h=620&amp;w=860&amp;sz=68&amp;tbnid=-PxJtHS5K0TvtM:&amp;tbnh=105&amp;tbnw=145&amp;prev=/images?q=bell+p-59a+airacomet&amp;zoom=1&amp;q=bell+p-59a+airacomet&amp;hl=en&amp;usg=__E5hYJIwiy8-eKYioDroXxcrp7kQ=&amp;sa=X&amp;ei=Ju7FTMf7CMGAlAfT3LAG&amp;ved=0CBsQ9QEwAg" TargetMode="External"/><Relationship Id="rId7"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en.wikipedia.org/wiki/File:P80-1_300.jpg"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Fus%C3%A9e_V2.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8th_AF_Bombing_Marienburg.JPE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File:Hurricane_mk1_r4118_fairford_arp.jpg" TargetMode="External"/><Relationship Id="rId7" Type="http://schemas.openxmlformats.org/officeDocument/2006/relationships/hyperlink" Target="http://en.wikipedia.org/wiki/File:Messerschmitt_Bf_109E4.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en.wikipedia.org/wiki/File:Spitfire_V_316.jpg"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en.wikipedia.org/wiki/File:Bundesarchiv_Bild_101I-377-2801-013,_Flugzeug_Messerschmitt_Me_110.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7	</a:t>
            </a:r>
          </a:p>
        </p:txBody>
      </p:sp>
      <p:sp>
        <p:nvSpPr>
          <p:cNvPr id="3075" name="Rectangle 3"/>
          <p:cNvSpPr>
            <a:spLocks noGrp="1" noChangeArrowheads="1"/>
          </p:cNvSpPr>
          <p:nvPr>
            <p:ph type="subTitle" idx="1"/>
          </p:nvPr>
        </p:nvSpPr>
        <p:spPr/>
        <p:txBody>
          <a:bodyPr/>
          <a:lstStyle/>
          <a:p>
            <a:pPr eaLnBrk="1" hangingPunct="1"/>
            <a:r>
              <a:rPr lang="en-US" smtClean="0"/>
              <a:t>World War II 1939 - 1945</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Battle of Atlantic</a:t>
            </a:r>
          </a:p>
        </p:txBody>
      </p:sp>
      <p:sp>
        <p:nvSpPr>
          <p:cNvPr id="9219" name="Rectangle 3"/>
          <p:cNvSpPr>
            <a:spLocks noGrp="1" noChangeArrowheads="1"/>
          </p:cNvSpPr>
          <p:nvPr>
            <p:ph type="body" idx="1"/>
          </p:nvPr>
        </p:nvSpPr>
        <p:spPr>
          <a:xfrm>
            <a:off x="228600" y="685800"/>
            <a:ext cx="7924800" cy="5943600"/>
          </a:xfrm>
        </p:spPr>
        <p:txBody>
          <a:bodyPr/>
          <a:lstStyle/>
          <a:p>
            <a:pPr eaLnBrk="1" hangingPunct="1"/>
            <a:r>
              <a:rPr lang="en-US" sz="2800" dirty="0" smtClean="0">
                <a:solidFill>
                  <a:schemeClr val="tx2"/>
                </a:solidFill>
              </a:rPr>
              <a:t>German submarines</a:t>
            </a:r>
          </a:p>
          <a:p>
            <a:pPr lvl="1" eaLnBrk="1" hangingPunct="1"/>
            <a:r>
              <a:rPr lang="en-US" sz="2400" dirty="0" smtClean="0">
                <a:solidFill>
                  <a:schemeClr val="tx2"/>
                </a:solidFill>
              </a:rPr>
              <a:t>Used over 1,000 submarines during war</a:t>
            </a:r>
          </a:p>
          <a:p>
            <a:pPr lvl="1" eaLnBrk="1" hangingPunct="1"/>
            <a:r>
              <a:rPr lang="en-US" sz="2400" dirty="0" smtClean="0">
                <a:solidFill>
                  <a:schemeClr val="tx2"/>
                </a:solidFill>
              </a:rPr>
              <a:t>Heavy damage to shipping</a:t>
            </a:r>
          </a:p>
          <a:p>
            <a:pPr eaLnBrk="1" hangingPunct="1"/>
            <a:r>
              <a:rPr lang="en-US" sz="2800" dirty="0" smtClean="0">
                <a:solidFill>
                  <a:schemeClr val="tx2"/>
                </a:solidFill>
              </a:rPr>
              <a:t>British relied on asdic (sonar)</a:t>
            </a:r>
          </a:p>
          <a:p>
            <a:pPr lvl="1" eaLnBrk="1" hangingPunct="1"/>
            <a:r>
              <a:rPr lang="en-US" sz="2400" dirty="0" smtClean="0">
                <a:solidFill>
                  <a:schemeClr val="tx2"/>
                </a:solidFill>
              </a:rPr>
              <a:t>Not reliable at start of war</a:t>
            </a:r>
          </a:p>
          <a:p>
            <a:pPr lvl="1" eaLnBrk="1" hangingPunct="1"/>
            <a:r>
              <a:rPr lang="en-US" sz="2400" dirty="0" smtClean="0">
                <a:solidFill>
                  <a:schemeClr val="tx2"/>
                </a:solidFill>
              </a:rPr>
              <a:t>Developed anti-submarine aircraft</a:t>
            </a:r>
          </a:p>
          <a:p>
            <a:pPr eaLnBrk="1" hangingPunct="1"/>
            <a:r>
              <a:rPr lang="en-US" dirty="0" smtClean="0">
                <a:solidFill>
                  <a:schemeClr val="tx2"/>
                </a:solidFill>
              </a:rPr>
              <a:t>Numbers</a:t>
            </a:r>
          </a:p>
          <a:p>
            <a:pPr lvl="1" eaLnBrk="1" hangingPunct="1"/>
            <a:r>
              <a:rPr lang="en-US" dirty="0" smtClean="0">
                <a:solidFill>
                  <a:schemeClr val="tx2"/>
                </a:solidFill>
              </a:rPr>
              <a:t>Allies 3,500 merchant ships and 175 warships lost</a:t>
            </a:r>
          </a:p>
          <a:p>
            <a:pPr lvl="1" eaLnBrk="1" hangingPunct="1"/>
            <a:r>
              <a:rPr lang="en-US" dirty="0" smtClean="0">
                <a:solidFill>
                  <a:schemeClr val="tx2"/>
                </a:solidFill>
              </a:rPr>
              <a:t>Germany lost 783 U-boats</a:t>
            </a:r>
          </a:p>
          <a:p>
            <a:pPr lvl="1" eaLnBrk="1" hangingPunct="1"/>
            <a:endParaRPr lang="en-US" sz="2400" dirty="0" smtClean="0"/>
          </a:p>
          <a:p>
            <a:pPr eaLnBrk="1" hangingPunct="1">
              <a:buFontTx/>
              <a:buNone/>
            </a:pPr>
            <a:endParaRPr lang="en-US" sz="280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Vertic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arn(inVertic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arn(inVertical)">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arn(inVertical)">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arn(inVertical)">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barn(inVertical)">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barn(inVertical)">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barn(inVertical)">
                                      <p:cBhvr>
                                        <p:cTn id="42" dur="5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barn(inVertical)">
                                      <p:cBhvr>
                                        <p:cTn id="47"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U.S. Neutrality</a:t>
            </a:r>
          </a:p>
        </p:txBody>
      </p:sp>
      <p:sp>
        <p:nvSpPr>
          <p:cNvPr id="10243" name="Rectangle 3"/>
          <p:cNvSpPr>
            <a:spLocks noGrp="1" noChangeArrowheads="1"/>
          </p:cNvSpPr>
          <p:nvPr>
            <p:ph type="body" idx="1"/>
          </p:nvPr>
        </p:nvSpPr>
        <p:spPr/>
        <p:txBody>
          <a:bodyPr/>
          <a:lstStyle/>
          <a:p>
            <a:pPr eaLnBrk="1" hangingPunct="1"/>
            <a:r>
              <a:rPr lang="en-US" sz="2800" dirty="0" smtClean="0">
                <a:solidFill>
                  <a:schemeClr val="tx2"/>
                </a:solidFill>
              </a:rPr>
              <a:t>Increased military production</a:t>
            </a:r>
          </a:p>
          <a:p>
            <a:pPr eaLnBrk="1" hangingPunct="1"/>
            <a:r>
              <a:rPr lang="en-US" sz="2800" dirty="0" smtClean="0">
                <a:solidFill>
                  <a:schemeClr val="tx2"/>
                </a:solidFill>
              </a:rPr>
              <a:t>Civilian Pilot Training Program</a:t>
            </a:r>
          </a:p>
          <a:p>
            <a:pPr lvl="1" eaLnBrk="1" hangingPunct="1"/>
            <a:r>
              <a:rPr lang="en-US" sz="2400" dirty="0" smtClean="0">
                <a:solidFill>
                  <a:schemeClr val="tx2"/>
                </a:solidFill>
              </a:rPr>
              <a:t>Peace time draft</a:t>
            </a:r>
          </a:p>
          <a:p>
            <a:pPr lvl="1" eaLnBrk="1" hangingPunct="1"/>
            <a:r>
              <a:rPr lang="en-US" sz="2400" dirty="0" smtClean="0">
                <a:solidFill>
                  <a:schemeClr val="tx2"/>
                </a:solidFill>
              </a:rPr>
              <a:t>Raised number of recruits in armed forces</a:t>
            </a:r>
          </a:p>
          <a:p>
            <a:pPr eaLnBrk="1" hangingPunct="1"/>
            <a:r>
              <a:rPr lang="en-US" sz="2800" dirty="0" smtClean="0">
                <a:solidFill>
                  <a:schemeClr val="tx2"/>
                </a:solidFill>
              </a:rPr>
              <a:t>Cash-and Carry</a:t>
            </a:r>
          </a:p>
          <a:p>
            <a:pPr lvl="1" eaLnBrk="1" hangingPunct="1"/>
            <a:r>
              <a:rPr lang="en-US" dirty="0" smtClean="0">
                <a:solidFill>
                  <a:schemeClr val="tx2"/>
                </a:solidFill>
              </a:rPr>
              <a:t>Partial neutrality</a:t>
            </a:r>
          </a:p>
          <a:p>
            <a:pPr lvl="1" eaLnBrk="1" hangingPunct="1"/>
            <a:r>
              <a:rPr lang="en-US" dirty="0" smtClean="0">
                <a:solidFill>
                  <a:schemeClr val="tx2"/>
                </a:solidFill>
              </a:rPr>
              <a:t>Sold war material on this basis</a:t>
            </a:r>
          </a:p>
          <a:p>
            <a:pPr lvl="1" eaLnBrk="1" hangingPunct="1"/>
            <a:r>
              <a:rPr lang="en-US" dirty="0" smtClean="0">
                <a:solidFill>
                  <a:schemeClr val="tx2"/>
                </a:solidFill>
              </a:rPr>
              <a:t>British ran short of cash</a:t>
            </a:r>
          </a:p>
          <a:p>
            <a:pPr eaLnBrk="1" hangingPunct="1"/>
            <a:r>
              <a:rPr lang="en-US" dirty="0" smtClean="0">
                <a:solidFill>
                  <a:schemeClr val="tx2"/>
                </a:solidFill>
              </a:rPr>
              <a:t>“All aid short of war”</a:t>
            </a:r>
          </a:p>
          <a:p>
            <a:pPr lvl="1" eaLnBrk="1" hangingPunct="1"/>
            <a:r>
              <a:rPr lang="en-US" dirty="0" smtClean="0">
                <a:solidFill>
                  <a:schemeClr val="tx2"/>
                </a:solidFill>
              </a:rPr>
              <a:t>Destroyers-Bases Agreement (Sep 1940)</a:t>
            </a:r>
          </a:p>
          <a:p>
            <a:pPr lvl="2" eaLnBrk="1" hangingPunct="1"/>
            <a:r>
              <a:rPr lang="en-US" dirty="0" smtClean="0">
                <a:solidFill>
                  <a:schemeClr val="tx2"/>
                </a:solidFill>
              </a:rPr>
              <a:t>Traded destroyers for 99-year lease agreements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arn(inVertic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arn(inVertic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arn(inVertic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arn(inVertical)">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barn(inVertical)">
                                      <p:cBhvr>
                                        <p:cTn id="32" dur="500"/>
                                        <p:tgtEl>
                                          <p:spTgt spid="1024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Effect transition="in" filter="barn(inVertical)">
                                      <p:cBhvr>
                                        <p:cTn id="37" dur="500"/>
                                        <p:tgtEl>
                                          <p:spTgt spid="1024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243">
                                            <p:txEl>
                                              <p:pRg st="8" end="8"/>
                                            </p:txEl>
                                          </p:spTgt>
                                        </p:tgtEl>
                                        <p:attrNameLst>
                                          <p:attrName>style.visibility</p:attrName>
                                        </p:attrNameLst>
                                      </p:cBhvr>
                                      <p:to>
                                        <p:strVal val="visible"/>
                                      </p:to>
                                    </p:set>
                                    <p:animEffect transition="in" filter="barn(inVertical)">
                                      <p:cBhvr>
                                        <p:cTn id="42" dur="500"/>
                                        <p:tgtEl>
                                          <p:spTgt spid="1024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243">
                                            <p:txEl>
                                              <p:pRg st="9" end="9"/>
                                            </p:txEl>
                                          </p:spTgt>
                                        </p:tgtEl>
                                        <p:attrNameLst>
                                          <p:attrName>style.visibility</p:attrName>
                                        </p:attrNameLst>
                                      </p:cBhvr>
                                      <p:to>
                                        <p:strVal val="visible"/>
                                      </p:to>
                                    </p:set>
                                    <p:animEffect transition="in" filter="barn(inVertical)">
                                      <p:cBhvr>
                                        <p:cTn id="47" dur="500"/>
                                        <p:tgtEl>
                                          <p:spTgt spid="1024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243">
                                            <p:txEl>
                                              <p:pRg st="10" end="10"/>
                                            </p:txEl>
                                          </p:spTgt>
                                        </p:tgtEl>
                                        <p:attrNameLst>
                                          <p:attrName>style.visibility</p:attrName>
                                        </p:attrNameLst>
                                      </p:cBhvr>
                                      <p:to>
                                        <p:strVal val="visible"/>
                                      </p:to>
                                    </p:set>
                                    <p:animEffect transition="in" filter="barn(inVertical)">
                                      <p:cBhvr>
                                        <p:cTn id="52" dur="5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Lend-Lease Act of 1941</a:t>
            </a:r>
          </a:p>
        </p:txBody>
      </p:sp>
      <p:sp>
        <p:nvSpPr>
          <p:cNvPr id="11267" name="Rectangle 3"/>
          <p:cNvSpPr>
            <a:spLocks noGrp="1" noChangeArrowheads="1"/>
          </p:cNvSpPr>
          <p:nvPr>
            <p:ph type="body" idx="1"/>
          </p:nvPr>
        </p:nvSpPr>
        <p:spPr>
          <a:xfrm>
            <a:off x="228600" y="685800"/>
            <a:ext cx="7924800" cy="5867400"/>
          </a:xfrm>
        </p:spPr>
        <p:txBody>
          <a:bodyPr/>
          <a:lstStyle/>
          <a:p>
            <a:pPr eaLnBrk="1" hangingPunct="1"/>
            <a:r>
              <a:rPr lang="en-US" sz="2800" dirty="0" smtClean="0">
                <a:solidFill>
                  <a:schemeClr val="tx2"/>
                </a:solidFill>
              </a:rPr>
              <a:t>Lend or lease supplies to allies fighting aggression</a:t>
            </a:r>
          </a:p>
          <a:p>
            <a:pPr lvl="1" eaLnBrk="1" hangingPunct="1"/>
            <a:r>
              <a:rPr lang="en-US" dirty="0" smtClean="0">
                <a:solidFill>
                  <a:schemeClr val="tx2"/>
                </a:solidFill>
              </a:rPr>
              <a:t>Any country whose defense were vital to interests of U.S.</a:t>
            </a:r>
          </a:p>
          <a:p>
            <a:pPr lvl="2" eaLnBrk="1" hangingPunct="1"/>
            <a:r>
              <a:rPr lang="en-US" dirty="0" smtClean="0">
                <a:solidFill>
                  <a:schemeClr val="tx2"/>
                </a:solidFill>
              </a:rPr>
              <a:t>Payment deferred until later date</a:t>
            </a:r>
          </a:p>
          <a:p>
            <a:pPr lvl="2" eaLnBrk="1" hangingPunct="1"/>
            <a:r>
              <a:rPr lang="en-US" sz="2000" dirty="0" smtClean="0">
                <a:solidFill>
                  <a:schemeClr val="tx2"/>
                </a:solidFill>
              </a:rPr>
              <a:t>Britain - $31.4 billion; Soviet Union - $11.3 billion; France - $3.2 billion; China - $1.6 billion</a:t>
            </a:r>
          </a:p>
          <a:p>
            <a:pPr eaLnBrk="1" hangingPunct="1"/>
            <a:r>
              <a:rPr lang="en-US" sz="2800" dirty="0" smtClean="0">
                <a:solidFill>
                  <a:schemeClr val="tx2"/>
                </a:solidFill>
              </a:rPr>
              <a:t>National Defense</a:t>
            </a:r>
          </a:p>
          <a:p>
            <a:pPr lvl="1" eaLnBrk="1" hangingPunct="1"/>
            <a:r>
              <a:rPr lang="en-US" sz="2400" dirty="0" smtClean="0">
                <a:solidFill>
                  <a:schemeClr val="tx2"/>
                </a:solidFill>
              </a:rPr>
              <a:t>Development of Landing Areas</a:t>
            </a:r>
          </a:p>
          <a:p>
            <a:pPr lvl="2" eaLnBrk="1" hangingPunct="1"/>
            <a:r>
              <a:rPr lang="en-US" dirty="0" smtClean="0">
                <a:solidFill>
                  <a:schemeClr val="tx2"/>
                </a:solidFill>
              </a:rPr>
              <a:t>Construction funds for 535 airports nationwide</a:t>
            </a:r>
          </a:p>
          <a:p>
            <a:pPr lvl="2" eaLnBrk="1" hangingPunct="1"/>
            <a:r>
              <a:rPr lang="en-US" dirty="0" smtClean="0">
                <a:solidFill>
                  <a:schemeClr val="tx2"/>
                </a:solidFill>
              </a:rPr>
              <a:t>Runway numbering system</a:t>
            </a:r>
          </a:p>
          <a:p>
            <a:pPr lvl="1" eaLnBrk="1" hangingPunct="1"/>
            <a:r>
              <a:rPr lang="en-US" sz="2400" dirty="0" smtClean="0">
                <a:solidFill>
                  <a:schemeClr val="tx2"/>
                </a:solidFill>
              </a:rPr>
              <a:t>CAA assumed operation of airport traffic</a:t>
            </a:r>
          </a:p>
          <a:p>
            <a:pPr eaLnBrk="1" hangingPunct="1">
              <a:buFontTx/>
              <a:buNone/>
            </a:pPr>
            <a:endParaRPr lang="en-US" sz="280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arn(inVertic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arn(inVertic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arn(inVertical)">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arn(inVertical)">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arn(inVertical)">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barn(inVertical)">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barn(inVertical)">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barn(inVertical)">
                                      <p:cBhvr>
                                        <p:cTn id="47"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Operation Barbarossa</a:t>
            </a:r>
          </a:p>
        </p:txBody>
      </p:sp>
      <p:sp>
        <p:nvSpPr>
          <p:cNvPr id="12291" name="Rectangle 3"/>
          <p:cNvSpPr>
            <a:spLocks noGrp="1" noChangeArrowheads="1"/>
          </p:cNvSpPr>
          <p:nvPr>
            <p:ph type="body" idx="1"/>
          </p:nvPr>
        </p:nvSpPr>
        <p:spPr>
          <a:xfrm>
            <a:off x="228600" y="685800"/>
            <a:ext cx="7924800" cy="5867400"/>
          </a:xfrm>
        </p:spPr>
        <p:txBody>
          <a:bodyPr/>
          <a:lstStyle/>
          <a:p>
            <a:pPr eaLnBrk="1" hangingPunct="1"/>
            <a:r>
              <a:rPr lang="en-US" dirty="0" smtClean="0">
                <a:solidFill>
                  <a:schemeClr val="tx2"/>
                </a:solidFill>
              </a:rPr>
              <a:t>Surprise attack by Germany on Soviet airfields </a:t>
            </a:r>
          </a:p>
          <a:p>
            <a:pPr lvl="1" eaLnBrk="1" hangingPunct="1"/>
            <a:r>
              <a:rPr lang="en-US" dirty="0" smtClean="0">
                <a:solidFill>
                  <a:schemeClr val="tx2"/>
                </a:solidFill>
              </a:rPr>
              <a:t>Destroyed planes on the ground</a:t>
            </a:r>
          </a:p>
          <a:p>
            <a:pPr lvl="2" eaLnBrk="1" hangingPunct="1"/>
            <a:r>
              <a:rPr lang="en-US" dirty="0" smtClean="0">
                <a:solidFill>
                  <a:schemeClr val="tx2"/>
                </a:solidFill>
              </a:rPr>
              <a:t>Achieved immediate air superiority</a:t>
            </a:r>
          </a:p>
          <a:p>
            <a:pPr lvl="2" eaLnBrk="1" hangingPunct="1"/>
            <a:r>
              <a:rPr lang="en-US" dirty="0" smtClean="0">
                <a:solidFill>
                  <a:schemeClr val="tx2"/>
                </a:solidFill>
              </a:rPr>
              <a:t>Over 2,000 Soviet aircraft lost in 2 days</a:t>
            </a:r>
          </a:p>
          <a:p>
            <a:pPr lvl="1" eaLnBrk="1" hangingPunct="1"/>
            <a:r>
              <a:rPr lang="en-US" dirty="0" smtClean="0">
                <a:solidFill>
                  <a:schemeClr val="tx2"/>
                </a:solidFill>
              </a:rPr>
              <a:t>Russian winter</a:t>
            </a:r>
          </a:p>
          <a:p>
            <a:pPr lvl="2" eaLnBrk="1" hangingPunct="1"/>
            <a:r>
              <a:rPr lang="en-US" dirty="0" smtClean="0">
                <a:solidFill>
                  <a:schemeClr val="tx2"/>
                </a:solidFill>
              </a:rPr>
              <a:t>Stalls German advance</a:t>
            </a:r>
          </a:p>
          <a:p>
            <a:pPr eaLnBrk="1" hangingPunct="1">
              <a:buFontTx/>
              <a:buNone/>
            </a:pPr>
            <a:endParaRPr lang="en-US" sz="2800" dirty="0" smtClean="0"/>
          </a:p>
        </p:txBody>
      </p:sp>
      <p:pic>
        <p:nvPicPr>
          <p:cNvPr id="12292" name="Picture 4" descr="300px-WW2_MoscowBattle_russian_sold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35052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arn(inVertic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arn(inVertical)">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arn(inVertical)">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arn(inVertical)">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Soviet Ferry Routes</a:t>
            </a:r>
          </a:p>
        </p:txBody>
      </p:sp>
      <p:sp>
        <p:nvSpPr>
          <p:cNvPr id="13315" name="Rectangle 3"/>
          <p:cNvSpPr>
            <a:spLocks noGrp="1" noChangeArrowheads="1"/>
          </p:cNvSpPr>
          <p:nvPr>
            <p:ph type="body" idx="1"/>
          </p:nvPr>
        </p:nvSpPr>
        <p:spPr>
          <a:xfrm>
            <a:off x="228600" y="609600"/>
            <a:ext cx="7848600" cy="5867400"/>
          </a:xfrm>
        </p:spPr>
        <p:txBody>
          <a:bodyPr/>
          <a:lstStyle/>
          <a:p>
            <a:pPr eaLnBrk="1" hangingPunct="1"/>
            <a:r>
              <a:rPr lang="en-US" sz="2800" dirty="0" smtClean="0">
                <a:solidFill>
                  <a:schemeClr val="tx2"/>
                </a:solidFill>
              </a:rPr>
              <a:t>North Atlantic route</a:t>
            </a:r>
          </a:p>
          <a:p>
            <a:pPr lvl="1" eaLnBrk="1" hangingPunct="1"/>
            <a:r>
              <a:rPr lang="en-US" sz="2400" dirty="0" smtClean="0">
                <a:solidFill>
                  <a:schemeClr val="tx2"/>
                </a:solidFill>
              </a:rPr>
              <a:t>Convoys carried supplied</a:t>
            </a:r>
          </a:p>
          <a:p>
            <a:pPr lvl="1" eaLnBrk="1" hangingPunct="1"/>
            <a:r>
              <a:rPr lang="en-US" sz="2400" dirty="0" smtClean="0">
                <a:solidFill>
                  <a:schemeClr val="tx2"/>
                </a:solidFill>
              </a:rPr>
              <a:t>Over 20 percent of cargo lost</a:t>
            </a:r>
          </a:p>
          <a:p>
            <a:pPr eaLnBrk="1" hangingPunct="1"/>
            <a:r>
              <a:rPr lang="en-US" sz="2800" dirty="0" smtClean="0">
                <a:solidFill>
                  <a:schemeClr val="tx2"/>
                </a:solidFill>
              </a:rPr>
              <a:t>North Pacific Shipping</a:t>
            </a:r>
          </a:p>
          <a:p>
            <a:pPr lvl="1" eaLnBrk="1" hangingPunct="1"/>
            <a:r>
              <a:rPr lang="en-US" sz="2400" dirty="0" smtClean="0">
                <a:solidFill>
                  <a:schemeClr val="tx2"/>
                </a:solidFill>
              </a:rPr>
              <a:t>Busiest route (tonnage)</a:t>
            </a:r>
          </a:p>
          <a:p>
            <a:pPr lvl="1" eaLnBrk="1" hangingPunct="1"/>
            <a:r>
              <a:rPr lang="en-US" sz="2400" dirty="0" smtClean="0">
                <a:solidFill>
                  <a:schemeClr val="tx2"/>
                </a:solidFill>
              </a:rPr>
              <a:t>Soviet agreement with Japan</a:t>
            </a:r>
          </a:p>
          <a:p>
            <a:pPr eaLnBrk="1" hangingPunct="1"/>
            <a:r>
              <a:rPr lang="en-US" sz="2800" dirty="0" smtClean="0">
                <a:solidFill>
                  <a:schemeClr val="tx2"/>
                </a:solidFill>
              </a:rPr>
              <a:t>Persian Gulf</a:t>
            </a:r>
          </a:p>
          <a:p>
            <a:pPr lvl="1" eaLnBrk="1" hangingPunct="1"/>
            <a:r>
              <a:rPr lang="en-US" sz="2400" dirty="0" smtClean="0">
                <a:solidFill>
                  <a:schemeClr val="tx2"/>
                </a:solidFill>
              </a:rPr>
              <a:t>Ship to S. Africa, then by air across continent</a:t>
            </a:r>
          </a:p>
          <a:p>
            <a:pPr lvl="1" eaLnBrk="1" hangingPunct="1"/>
            <a:r>
              <a:rPr lang="en-US" sz="2400" dirty="0" smtClean="0">
                <a:solidFill>
                  <a:schemeClr val="tx2"/>
                </a:solidFill>
              </a:rPr>
              <a:t>U.S owned/operated  aircraft assembly plant in  Abadan, Iran – closed in 1944</a:t>
            </a:r>
          </a:p>
          <a:p>
            <a:pPr eaLnBrk="1" hangingPunct="1"/>
            <a:r>
              <a:rPr lang="en-US" sz="2800" dirty="0" smtClean="0">
                <a:solidFill>
                  <a:schemeClr val="tx2"/>
                </a:solidFill>
              </a:rPr>
              <a:t>Great Falls delivered via Alaska-Siberia</a:t>
            </a:r>
          </a:p>
          <a:p>
            <a:pPr lvl="1" eaLnBrk="1" hangingPunct="1"/>
            <a:r>
              <a:rPr lang="en-US" sz="2400" dirty="0" smtClean="0">
                <a:solidFill>
                  <a:schemeClr val="tx2"/>
                </a:solidFill>
              </a:rPr>
              <a:t>Delivered 14,000 Lend-Lease aircraft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arn(inVertic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arn(inVertical)">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arn(inVertical)">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arn(inVertical)">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arn(inVertical)">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barn(inVertical)">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barn(inVertical)">
                                      <p:cBhvr>
                                        <p:cTn id="47" dur="5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barn(inVertical)">
                                      <p:cBhvr>
                                        <p:cTn id="52" dur="500"/>
                                        <p:tgtEl>
                                          <p:spTgt spid="1331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315">
                                            <p:txEl>
                                              <p:pRg st="10" end="10"/>
                                            </p:txEl>
                                          </p:spTgt>
                                        </p:tgtEl>
                                        <p:attrNameLst>
                                          <p:attrName>style.visibility</p:attrName>
                                        </p:attrNameLst>
                                      </p:cBhvr>
                                      <p:to>
                                        <p:strVal val="visible"/>
                                      </p:to>
                                    </p:set>
                                    <p:animEffect transition="in" filter="barn(inVertical)">
                                      <p:cBhvr>
                                        <p:cTn id="57" dur="5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Pacific War</a:t>
            </a:r>
          </a:p>
        </p:txBody>
      </p:sp>
      <p:sp>
        <p:nvSpPr>
          <p:cNvPr id="13315" name="Rectangle 3"/>
          <p:cNvSpPr>
            <a:spLocks noGrp="1" noChangeArrowheads="1"/>
          </p:cNvSpPr>
          <p:nvPr>
            <p:ph type="body" idx="1"/>
          </p:nvPr>
        </p:nvSpPr>
        <p:spPr>
          <a:xfrm>
            <a:off x="228600" y="609600"/>
            <a:ext cx="7848600" cy="5867400"/>
          </a:xfrm>
        </p:spPr>
        <p:txBody>
          <a:bodyPr/>
          <a:lstStyle/>
          <a:p>
            <a:pPr eaLnBrk="1" hangingPunct="1"/>
            <a:r>
              <a:rPr lang="en-US" sz="2800" dirty="0" smtClean="0">
                <a:solidFill>
                  <a:schemeClr val="tx2"/>
                </a:solidFill>
              </a:rPr>
              <a:t>Pearl Harbor</a:t>
            </a:r>
          </a:p>
          <a:p>
            <a:pPr lvl="1" eaLnBrk="1" hangingPunct="1"/>
            <a:r>
              <a:rPr lang="en-US" sz="2400" dirty="0" smtClean="0">
                <a:solidFill>
                  <a:schemeClr val="tx2"/>
                </a:solidFill>
              </a:rPr>
              <a:t>7 December 1941</a:t>
            </a:r>
          </a:p>
          <a:p>
            <a:pPr eaLnBrk="1" hangingPunct="1"/>
            <a:r>
              <a:rPr lang="en-US" sz="2800" dirty="0" smtClean="0">
                <a:solidFill>
                  <a:schemeClr val="tx2"/>
                </a:solidFill>
              </a:rPr>
              <a:t>Attack throughout Pacific</a:t>
            </a:r>
          </a:p>
          <a:p>
            <a:pPr lvl="1" eaLnBrk="1" hangingPunct="1"/>
            <a:r>
              <a:rPr lang="en-US" dirty="0" smtClean="0">
                <a:solidFill>
                  <a:schemeClr val="tx2"/>
                </a:solidFill>
              </a:rPr>
              <a:t>Philippine Islands</a:t>
            </a:r>
          </a:p>
          <a:p>
            <a:pPr lvl="1" eaLnBrk="1" hangingPunct="1"/>
            <a:r>
              <a:rPr lang="en-US" dirty="0" smtClean="0">
                <a:solidFill>
                  <a:schemeClr val="tx2"/>
                </a:solidFill>
              </a:rPr>
              <a:t>Guam</a:t>
            </a:r>
          </a:p>
          <a:p>
            <a:pPr lvl="1" eaLnBrk="1" hangingPunct="1"/>
            <a:r>
              <a:rPr lang="en-US" dirty="0" smtClean="0">
                <a:solidFill>
                  <a:schemeClr val="tx2"/>
                </a:solidFill>
              </a:rPr>
              <a:t>Wake Island</a:t>
            </a:r>
          </a:p>
          <a:p>
            <a:pPr lvl="1" eaLnBrk="1" hangingPunct="1"/>
            <a:r>
              <a:rPr lang="en-US" dirty="0" smtClean="0">
                <a:solidFill>
                  <a:schemeClr val="tx2"/>
                </a:solidFill>
              </a:rPr>
              <a:t>Midway Island</a:t>
            </a:r>
          </a:p>
          <a:p>
            <a:pPr lvl="1" eaLnBrk="1" hangingPunct="1"/>
            <a:r>
              <a:rPr lang="en-US" dirty="0" smtClean="0">
                <a:solidFill>
                  <a:schemeClr val="tx2"/>
                </a:solidFill>
              </a:rPr>
              <a:t>Malaya</a:t>
            </a:r>
          </a:p>
          <a:p>
            <a:pPr lvl="1" eaLnBrk="1" hangingPunct="1"/>
            <a:endParaRPr lang="en-US" dirty="0" smtClean="0"/>
          </a:p>
        </p:txBody>
      </p:sp>
    </p:spTree>
    <p:extLst>
      <p:ext uri="{BB962C8B-B14F-4D97-AF65-F5344CB8AC3E}">
        <p14:creationId xmlns:p14="http://schemas.microsoft.com/office/powerpoint/2010/main" val="35471656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arn(inVertic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arn(inVertical)">
                                      <p:cBhvr>
                                        <p:cTn id="22" dur="500"/>
                                        <p:tgtEl>
                                          <p:spTgt spid="1331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Effect transition="in" filter="barn(inVertical)">
                                      <p:cBhvr>
                                        <p:cTn id="25" dur="500"/>
                                        <p:tgtEl>
                                          <p:spTgt spid="13315">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Effect transition="in" filter="barn(inVertical)">
                                      <p:cBhvr>
                                        <p:cTn id="28" dur="500"/>
                                        <p:tgtEl>
                                          <p:spTgt spid="13315">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barn(inVertical)">
                                      <p:cBhvr>
                                        <p:cTn id="31" dur="500"/>
                                        <p:tgtEl>
                                          <p:spTgt spid="13315">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315">
                                            <p:txEl>
                                              <p:pRg st="7" end="7"/>
                                            </p:txEl>
                                          </p:spTgt>
                                        </p:tgtEl>
                                        <p:attrNameLst>
                                          <p:attrName>style.visibility</p:attrName>
                                        </p:attrNameLst>
                                      </p:cBhvr>
                                      <p:to>
                                        <p:strVal val="visible"/>
                                      </p:to>
                                    </p:set>
                                    <p:animEffect transition="in" filter="barn(inVertical)">
                                      <p:cBhvr>
                                        <p:cTn id="34"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U.S. Pilot Training</a:t>
            </a:r>
          </a:p>
        </p:txBody>
      </p:sp>
      <p:sp>
        <p:nvSpPr>
          <p:cNvPr id="14339" name="Rectangle 3"/>
          <p:cNvSpPr>
            <a:spLocks noGrp="1" noChangeArrowheads="1"/>
          </p:cNvSpPr>
          <p:nvPr>
            <p:ph type="body" idx="1"/>
          </p:nvPr>
        </p:nvSpPr>
        <p:spPr/>
        <p:txBody>
          <a:bodyPr/>
          <a:lstStyle/>
          <a:p>
            <a:pPr eaLnBrk="1" hangingPunct="1"/>
            <a:r>
              <a:rPr lang="en-US" sz="2800" dirty="0" smtClean="0">
                <a:solidFill>
                  <a:schemeClr val="tx2"/>
                </a:solidFill>
              </a:rPr>
              <a:t>Civilian Pilot Training Act of 1939 (CPTP)</a:t>
            </a:r>
          </a:p>
          <a:p>
            <a:pPr lvl="1" eaLnBrk="1" hangingPunct="1"/>
            <a:r>
              <a:rPr lang="en-US" sz="2400" dirty="0" smtClean="0">
                <a:solidFill>
                  <a:schemeClr val="tx2"/>
                </a:solidFill>
              </a:rPr>
              <a:t>Pilot training to 20,000 college students a year</a:t>
            </a:r>
          </a:p>
          <a:p>
            <a:pPr lvl="1" eaLnBrk="1" hangingPunct="1"/>
            <a:r>
              <a:rPr lang="en-US" sz="2400" dirty="0" smtClean="0">
                <a:solidFill>
                  <a:schemeClr val="tx2"/>
                </a:solidFill>
              </a:rPr>
              <a:t>Army wanted to take over training</a:t>
            </a:r>
          </a:p>
          <a:p>
            <a:pPr lvl="1" eaLnBrk="1" hangingPunct="1"/>
            <a:r>
              <a:rPr lang="en-US" sz="2400" dirty="0" smtClean="0">
                <a:solidFill>
                  <a:schemeClr val="tx2"/>
                </a:solidFill>
              </a:rPr>
              <a:t>Changed CPTP program</a:t>
            </a:r>
          </a:p>
          <a:p>
            <a:pPr lvl="2" eaLnBrk="1" hangingPunct="1"/>
            <a:r>
              <a:rPr lang="en-US" sz="2000" dirty="0" smtClean="0">
                <a:solidFill>
                  <a:schemeClr val="tx2"/>
                </a:solidFill>
              </a:rPr>
              <a:t>9 colleges/universities selected to provide training</a:t>
            </a:r>
          </a:p>
          <a:p>
            <a:pPr lvl="2" eaLnBrk="1" hangingPunct="1"/>
            <a:r>
              <a:rPr lang="en-US" sz="2000" dirty="0" smtClean="0">
                <a:solidFill>
                  <a:schemeClr val="tx2"/>
                </a:solidFill>
              </a:rPr>
              <a:t>Peak – 1,132 educational institutions and 1,460 flight schools participated</a:t>
            </a:r>
          </a:p>
          <a:p>
            <a:pPr eaLnBrk="1" hangingPunct="1"/>
            <a:r>
              <a:rPr lang="en-US" sz="2800" dirty="0" smtClean="0">
                <a:solidFill>
                  <a:schemeClr val="tx2"/>
                </a:solidFill>
              </a:rPr>
              <a:t>War Training Service (1942 – 1944)</a:t>
            </a:r>
          </a:p>
          <a:p>
            <a:pPr lvl="1" eaLnBrk="1" hangingPunct="1"/>
            <a:r>
              <a:rPr lang="en-US" sz="2400" dirty="0" smtClean="0">
                <a:solidFill>
                  <a:schemeClr val="tx2"/>
                </a:solidFill>
              </a:rPr>
              <a:t>Screening program for potential candidates</a:t>
            </a:r>
          </a:p>
          <a:p>
            <a:pPr lvl="1" eaLnBrk="1" hangingPunct="1"/>
            <a:r>
              <a:rPr lang="en-US" sz="2400" dirty="0" smtClean="0">
                <a:solidFill>
                  <a:schemeClr val="tx2"/>
                </a:solidFill>
              </a:rPr>
              <a:t>Graduates signed contract agreeing to enter military after graduation</a:t>
            </a:r>
          </a:p>
          <a:p>
            <a:pPr lvl="1" eaLnBrk="1" hangingPunct="1"/>
            <a:r>
              <a:rPr lang="en-US" sz="2400" dirty="0" smtClean="0">
                <a:solidFill>
                  <a:schemeClr val="tx2"/>
                </a:solidFill>
              </a:rPr>
              <a:t>435,165 taught to fly</a:t>
            </a:r>
          </a:p>
          <a:p>
            <a:pPr eaLnBrk="1" hangingPunct="1"/>
            <a:endParaRPr lang="en-US" dirty="0" smtClean="0"/>
          </a:p>
          <a:p>
            <a:pPr lvl="1" eaLnBrk="1" hangingPunct="1"/>
            <a:endParaRPr lang="en-US"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arn(inVertic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arn(inVertical)">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arn(inVertical)">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arn(inVertical)">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arn(inVertical)">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barn(inVertical)">
                                      <p:cBhvr>
                                        <p:cTn id="37" dur="500"/>
                                        <p:tgtEl>
                                          <p:spTgt spid="14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barn(inVertical)">
                                      <p:cBhvr>
                                        <p:cTn id="42" dur="500"/>
                                        <p:tgtEl>
                                          <p:spTgt spid="14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barn(inVertical)">
                                      <p:cBhvr>
                                        <p:cTn id="47" dur="500"/>
                                        <p:tgtEl>
                                          <p:spTgt spid="143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339">
                                            <p:txEl>
                                              <p:pRg st="9" end="9"/>
                                            </p:txEl>
                                          </p:spTgt>
                                        </p:tgtEl>
                                        <p:attrNameLst>
                                          <p:attrName>style.visibility</p:attrName>
                                        </p:attrNameLst>
                                      </p:cBhvr>
                                      <p:to>
                                        <p:strVal val="visible"/>
                                      </p:to>
                                    </p:set>
                                    <p:animEffect transition="in" filter="barn(inVertical)">
                                      <p:cBhvr>
                                        <p:cTn id="52"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dirty="0" smtClean="0"/>
              <a:t>Pilot Training</a:t>
            </a:r>
          </a:p>
        </p:txBody>
      </p:sp>
      <p:sp>
        <p:nvSpPr>
          <p:cNvPr id="15363" name="Rectangle 3"/>
          <p:cNvSpPr>
            <a:spLocks noGrp="1" noChangeArrowheads="1"/>
          </p:cNvSpPr>
          <p:nvPr>
            <p:ph type="body" idx="1"/>
          </p:nvPr>
        </p:nvSpPr>
        <p:spPr/>
        <p:txBody>
          <a:bodyPr/>
          <a:lstStyle/>
          <a:p>
            <a:pPr eaLnBrk="1" hangingPunct="1"/>
            <a:r>
              <a:rPr lang="en-US" sz="2800" dirty="0" smtClean="0">
                <a:solidFill>
                  <a:schemeClr val="tx2"/>
                </a:solidFill>
              </a:rPr>
              <a:t>Commonwealth Air Training </a:t>
            </a:r>
          </a:p>
          <a:p>
            <a:pPr lvl="1" eaLnBrk="1" hangingPunct="1"/>
            <a:r>
              <a:rPr lang="en-US" sz="2400" dirty="0" smtClean="0">
                <a:solidFill>
                  <a:schemeClr val="tx2"/>
                </a:solidFill>
              </a:rPr>
              <a:t>107 training centers in Canada</a:t>
            </a:r>
          </a:p>
          <a:p>
            <a:pPr lvl="2" eaLnBrk="1" hangingPunct="1"/>
            <a:r>
              <a:rPr lang="en-US" sz="2000" dirty="0" smtClean="0">
                <a:solidFill>
                  <a:schemeClr val="tx2"/>
                </a:solidFill>
              </a:rPr>
              <a:t>167,000 students trained, including over 50,000 pilots</a:t>
            </a:r>
          </a:p>
          <a:p>
            <a:pPr eaLnBrk="1" hangingPunct="1"/>
            <a:r>
              <a:rPr lang="en-US" sz="2800" dirty="0" smtClean="0">
                <a:solidFill>
                  <a:schemeClr val="tx2"/>
                </a:solidFill>
              </a:rPr>
              <a:t>Tuskegee Army Air Field</a:t>
            </a:r>
          </a:p>
          <a:p>
            <a:pPr lvl="1" eaLnBrk="1" hangingPunct="1"/>
            <a:r>
              <a:rPr lang="en-US" sz="2400" dirty="0" smtClean="0">
                <a:solidFill>
                  <a:schemeClr val="tx2"/>
                </a:solidFill>
              </a:rPr>
              <a:t>“Separate, but equal” Army policy</a:t>
            </a:r>
          </a:p>
          <a:p>
            <a:pPr lvl="1" eaLnBrk="1" hangingPunct="1"/>
            <a:r>
              <a:rPr lang="en-US" sz="2400" dirty="0" smtClean="0">
                <a:solidFill>
                  <a:schemeClr val="tx2"/>
                </a:solidFill>
              </a:rPr>
              <a:t>19 Jul 1941 – 12 aviation cadets and 1 officer reported for flight training</a:t>
            </a:r>
          </a:p>
          <a:p>
            <a:pPr lvl="1" eaLnBrk="1" hangingPunct="1"/>
            <a:r>
              <a:rPr lang="en-US" sz="2400" dirty="0" smtClean="0">
                <a:solidFill>
                  <a:schemeClr val="tx2"/>
                </a:solidFill>
              </a:rPr>
              <a:t>994 pilots trained from 1941 – 1946</a:t>
            </a:r>
          </a:p>
          <a:p>
            <a:pPr lvl="1" eaLnBrk="1" hangingPunct="1"/>
            <a:r>
              <a:rPr lang="en-US" sz="2400" dirty="0" smtClean="0">
                <a:solidFill>
                  <a:schemeClr val="tx2"/>
                </a:solidFill>
              </a:rPr>
              <a:t>15,553 combat sorties</a:t>
            </a:r>
          </a:p>
          <a:p>
            <a:pPr lvl="2" eaLnBrk="1" hangingPunct="1"/>
            <a:r>
              <a:rPr lang="en-US" sz="2000" dirty="0" smtClean="0">
                <a:solidFill>
                  <a:schemeClr val="tx2"/>
                </a:solidFill>
              </a:rPr>
              <a:t>112 German aircraft destroyed in air</a:t>
            </a:r>
          </a:p>
          <a:p>
            <a:pPr lvl="2" eaLnBrk="1" hangingPunct="1"/>
            <a:r>
              <a:rPr lang="en-US" sz="2000" dirty="0" smtClean="0">
                <a:solidFill>
                  <a:schemeClr val="tx2"/>
                </a:solidFill>
              </a:rPr>
              <a:t>150 German aircraft destroyed on the ground</a:t>
            </a:r>
          </a:p>
          <a:p>
            <a:pPr lvl="1" eaLnBrk="1" hangingPunct="1"/>
            <a:r>
              <a:rPr lang="en-US" dirty="0" smtClean="0">
                <a:solidFill>
                  <a:schemeClr val="tx2"/>
                </a:solidFill>
              </a:rPr>
              <a:t>Walterboro Air Base</a:t>
            </a:r>
          </a:p>
          <a:p>
            <a:pPr lvl="2" eaLnBrk="1" hangingPunct="1"/>
            <a:r>
              <a:rPr lang="en-US" dirty="0" smtClean="0">
                <a:solidFill>
                  <a:schemeClr val="tx2"/>
                </a:solidFill>
              </a:rPr>
              <a:t>Not combat ready by end of war</a:t>
            </a:r>
          </a:p>
          <a:p>
            <a:pPr eaLnBrk="1" hangingPunct="1"/>
            <a:endParaRPr lang="en-US" dirty="0" smtClean="0"/>
          </a:p>
          <a:p>
            <a:pPr lvl="1" eaLnBrk="1" hangingPunct="1"/>
            <a:endParaRPr lang="en-US"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arn(inVertic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arn(inVertic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arn(inVertical)">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arn(inVertical)">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arn(inVertical)">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barn(inVertical)">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barn(inVertical)">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barn(inVertical)">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barn(inVertical)">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barn(inVertical)">
                                      <p:cBhvr>
                                        <p:cTn id="52" dur="500"/>
                                        <p:tgtEl>
                                          <p:spTgt spid="1536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363">
                                            <p:txEl>
                                              <p:pRg st="10" end="10"/>
                                            </p:txEl>
                                          </p:spTgt>
                                        </p:tgtEl>
                                        <p:attrNameLst>
                                          <p:attrName>style.visibility</p:attrName>
                                        </p:attrNameLst>
                                      </p:cBhvr>
                                      <p:to>
                                        <p:strVal val="visible"/>
                                      </p:to>
                                    </p:set>
                                    <p:animEffect transition="in" filter="barn(inVertical)">
                                      <p:cBhvr>
                                        <p:cTn id="57" dur="500"/>
                                        <p:tgtEl>
                                          <p:spTgt spid="1536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5363">
                                            <p:txEl>
                                              <p:pRg st="11" end="11"/>
                                            </p:txEl>
                                          </p:spTgt>
                                        </p:tgtEl>
                                        <p:attrNameLst>
                                          <p:attrName>style.visibility</p:attrName>
                                        </p:attrNameLst>
                                      </p:cBhvr>
                                      <p:to>
                                        <p:strVal val="visible"/>
                                      </p:to>
                                    </p:set>
                                    <p:animEffect transition="in" filter="barn(inVertical)">
                                      <p:cBhvr>
                                        <p:cTn id="62" dur="5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Pilot Training</a:t>
            </a:r>
          </a:p>
        </p:txBody>
      </p:sp>
      <p:sp>
        <p:nvSpPr>
          <p:cNvPr id="16387" name="Rectangle 3"/>
          <p:cNvSpPr>
            <a:spLocks noGrp="1" noChangeArrowheads="1"/>
          </p:cNvSpPr>
          <p:nvPr>
            <p:ph type="body" idx="1"/>
          </p:nvPr>
        </p:nvSpPr>
        <p:spPr/>
        <p:txBody>
          <a:bodyPr/>
          <a:lstStyle/>
          <a:p>
            <a:pPr eaLnBrk="1" hangingPunct="1"/>
            <a:r>
              <a:rPr lang="en-US" sz="2800" dirty="0" smtClean="0">
                <a:solidFill>
                  <a:schemeClr val="tx2"/>
                </a:solidFill>
              </a:rPr>
              <a:t>Soviet Women Pilots </a:t>
            </a:r>
          </a:p>
          <a:p>
            <a:pPr lvl="1" eaLnBrk="1" hangingPunct="1"/>
            <a:r>
              <a:rPr lang="en-US" sz="2400" dirty="0" smtClean="0">
                <a:solidFill>
                  <a:schemeClr val="tx2"/>
                </a:solidFill>
              </a:rPr>
              <a:t>Fought in large numbers on front line</a:t>
            </a:r>
          </a:p>
          <a:p>
            <a:pPr lvl="1" eaLnBrk="1" hangingPunct="1"/>
            <a:r>
              <a:rPr lang="en-US" sz="2400" dirty="0" smtClean="0">
                <a:solidFill>
                  <a:schemeClr val="tx2"/>
                </a:solidFill>
              </a:rPr>
              <a:t>Marina </a:t>
            </a:r>
            <a:r>
              <a:rPr lang="en-US" sz="2400" dirty="0" err="1" smtClean="0">
                <a:solidFill>
                  <a:schemeClr val="tx2"/>
                </a:solidFill>
              </a:rPr>
              <a:t>Raskova</a:t>
            </a:r>
            <a:endParaRPr lang="en-US" sz="2400" dirty="0" smtClean="0">
              <a:solidFill>
                <a:schemeClr val="tx2"/>
              </a:solidFill>
            </a:endParaRPr>
          </a:p>
          <a:p>
            <a:pPr lvl="2" eaLnBrk="1" hangingPunct="1"/>
            <a:r>
              <a:rPr lang="en-US" sz="2000" dirty="0" smtClean="0">
                <a:solidFill>
                  <a:schemeClr val="tx2"/>
                </a:solidFill>
              </a:rPr>
              <a:t>Soviet Union “Amelia Earhart”</a:t>
            </a:r>
          </a:p>
          <a:p>
            <a:pPr lvl="2" eaLnBrk="1" hangingPunct="1"/>
            <a:r>
              <a:rPr lang="en-US" sz="2000" dirty="0" smtClean="0">
                <a:solidFill>
                  <a:schemeClr val="tx2"/>
                </a:solidFill>
              </a:rPr>
              <a:t>Hero of the Soviet Union</a:t>
            </a:r>
          </a:p>
          <a:p>
            <a:pPr lvl="2" eaLnBrk="1" hangingPunct="1"/>
            <a:r>
              <a:rPr lang="en-US" sz="2000" dirty="0" smtClean="0">
                <a:solidFill>
                  <a:schemeClr val="tx2"/>
                </a:solidFill>
              </a:rPr>
              <a:t>Convinced Stalin to form 3 combat </a:t>
            </a:r>
          </a:p>
          <a:p>
            <a:pPr lvl="2" eaLnBrk="1" hangingPunct="1">
              <a:buFontTx/>
              <a:buNone/>
            </a:pPr>
            <a:r>
              <a:rPr lang="en-US" sz="2000" dirty="0" smtClean="0">
                <a:solidFill>
                  <a:schemeClr val="tx2"/>
                </a:solidFill>
              </a:rPr>
              <a:t>    regiments for women</a:t>
            </a:r>
          </a:p>
          <a:p>
            <a:pPr lvl="2" eaLnBrk="1" hangingPunct="1"/>
            <a:endParaRPr lang="en-US" sz="2000" dirty="0" smtClean="0">
              <a:solidFill>
                <a:schemeClr val="tx2"/>
              </a:solidFill>
            </a:endParaRPr>
          </a:p>
          <a:p>
            <a:pPr lvl="2" eaLnBrk="1" hangingPunct="1"/>
            <a:endParaRPr lang="en-US" sz="2000" dirty="0" smtClean="0">
              <a:solidFill>
                <a:schemeClr val="tx2"/>
              </a:solidFill>
            </a:endParaRPr>
          </a:p>
          <a:p>
            <a:pPr lvl="2" eaLnBrk="1" hangingPunct="1"/>
            <a:endParaRPr lang="en-US" sz="2000" dirty="0" smtClean="0">
              <a:solidFill>
                <a:schemeClr val="tx2"/>
              </a:solidFill>
            </a:endParaRPr>
          </a:p>
          <a:p>
            <a:pPr lvl="2" eaLnBrk="1" hangingPunct="1"/>
            <a:r>
              <a:rPr lang="en-US" sz="2000" dirty="0" smtClean="0">
                <a:solidFill>
                  <a:schemeClr val="tx2"/>
                </a:solidFill>
              </a:rPr>
              <a:t>Lily </a:t>
            </a:r>
            <a:r>
              <a:rPr lang="en-US" sz="2000" dirty="0" err="1" smtClean="0">
                <a:solidFill>
                  <a:schemeClr val="tx2"/>
                </a:solidFill>
              </a:rPr>
              <a:t>Litvak</a:t>
            </a:r>
            <a:r>
              <a:rPr lang="en-US" sz="2000" dirty="0" smtClean="0">
                <a:solidFill>
                  <a:schemeClr val="tx2"/>
                </a:solidFill>
              </a:rPr>
              <a:t> – first female ace of the war—shot down 12 German planes</a:t>
            </a:r>
          </a:p>
          <a:p>
            <a:pPr lvl="1" eaLnBrk="1" hangingPunct="1"/>
            <a:r>
              <a:rPr lang="en-US" sz="2400" dirty="0" smtClean="0">
                <a:solidFill>
                  <a:schemeClr val="tx2"/>
                </a:solidFill>
              </a:rPr>
              <a:t>Flew more than 30,000 combat sorties</a:t>
            </a:r>
          </a:p>
        </p:txBody>
      </p:sp>
      <p:pic>
        <p:nvPicPr>
          <p:cNvPr id="16388" name="Picture 4" descr="File:Raskov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00200"/>
            <a:ext cx="1676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arn(inVertical)">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arn(inVertical)">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arn(inVertical)">
                                      <p:cBhvr>
                                        <p:cTn id="32" dur="500"/>
                                        <p:tgtEl>
                                          <p:spTgt spid="16387">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Effect transition="in" filter="barn(inVertical)">
                                      <p:cBhvr>
                                        <p:cTn id="35" dur="500"/>
                                        <p:tgtEl>
                                          <p:spTgt spid="1638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387">
                                            <p:txEl>
                                              <p:pRg st="10" end="10"/>
                                            </p:txEl>
                                          </p:spTgt>
                                        </p:tgtEl>
                                        <p:attrNameLst>
                                          <p:attrName>style.visibility</p:attrName>
                                        </p:attrNameLst>
                                      </p:cBhvr>
                                      <p:to>
                                        <p:strVal val="visible"/>
                                      </p:to>
                                    </p:set>
                                    <p:animEffect transition="in" filter="barn(inVertical)">
                                      <p:cBhvr>
                                        <p:cTn id="40" dur="500"/>
                                        <p:tgtEl>
                                          <p:spTgt spid="16387">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6387">
                                            <p:txEl>
                                              <p:pRg st="11" end="11"/>
                                            </p:txEl>
                                          </p:spTgt>
                                        </p:tgtEl>
                                        <p:attrNameLst>
                                          <p:attrName>style.visibility</p:attrName>
                                        </p:attrNameLst>
                                      </p:cBhvr>
                                      <p:to>
                                        <p:strVal val="visible"/>
                                      </p:to>
                                    </p:set>
                                    <p:animEffect transition="in" filter="barn(inVertical)">
                                      <p:cBhvr>
                                        <p:cTn id="45" dur="500"/>
                                        <p:tgtEl>
                                          <p:spTgt spid="163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dirty="0" smtClean="0"/>
              <a:t>Pilot Training</a:t>
            </a:r>
          </a:p>
        </p:txBody>
      </p:sp>
      <p:sp>
        <p:nvSpPr>
          <p:cNvPr id="17411" name="Rectangle 3"/>
          <p:cNvSpPr>
            <a:spLocks noGrp="1" noChangeArrowheads="1"/>
          </p:cNvSpPr>
          <p:nvPr>
            <p:ph type="body" idx="1"/>
          </p:nvPr>
        </p:nvSpPr>
        <p:spPr/>
        <p:txBody>
          <a:bodyPr/>
          <a:lstStyle/>
          <a:p>
            <a:pPr eaLnBrk="1" hangingPunct="1"/>
            <a:r>
              <a:rPr lang="en-US" sz="2800" dirty="0" smtClean="0">
                <a:solidFill>
                  <a:schemeClr val="tx2"/>
                </a:solidFill>
              </a:rPr>
              <a:t>WASPs, WAVES, </a:t>
            </a:r>
            <a:r>
              <a:rPr lang="en-US" sz="2800" dirty="0" err="1" smtClean="0">
                <a:solidFill>
                  <a:schemeClr val="tx2"/>
                </a:solidFill>
              </a:rPr>
              <a:t>Etc</a:t>
            </a:r>
            <a:r>
              <a:rPr lang="en-US" sz="2800" dirty="0" smtClean="0">
                <a:solidFill>
                  <a:schemeClr val="tx2"/>
                </a:solidFill>
              </a:rPr>
              <a:t> </a:t>
            </a:r>
          </a:p>
          <a:p>
            <a:pPr lvl="1" eaLnBrk="1" hangingPunct="1"/>
            <a:r>
              <a:rPr lang="en-US" sz="2400" dirty="0" smtClean="0">
                <a:solidFill>
                  <a:schemeClr val="tx2"/>
                </a:solidFill>
              </a:rPr>
              <a:t>Ferried aircraft from factories to military bases</a:t>
            </a:r>
          </a:p>
          <a:p>
            <a:pPr lvl="1" eaLnBrk="1" hangingPunct="1"/>
            <a:r>
              <a:rPr lang="en-US" sz="2400" dirty="0" smtClean="0">
                <a:solidFill>
                  <a:schemeClr val="tx2"/>
                </a:solidFill>
              </a:rPr>
              <a:t>Flew transport flight</a:t>
            </a:r>
          </a:p>
          <a:p>
            <a:pPr lvl="1" eaLnBrk="1" hangingPunct="1"/>
            <a:r>
              <a:rPr lang="en-US" sz="2400" dirty="0" smtClean="0">
                <a:solidFill>
                  <a:schemeClr val="tx2"/>
                </a:solidFill>
              </a:rPr>
              <a:t>Test aircraft in flight</a:t>
            </a:r>
          </a:p>
          <a:p>
            <a:pPr lvl="1" eaLnBrk="1" hangingPunct="1"/>
            <a:r>
              <a:rPr lang="en-US" sz="2400" dirty="0" smtClean="0">
                <a:solidFill>
                  <a:schemeClr val="tx2"/>
                </a:solidFill>
              </a:rPr>
              <a:t>Provided flight instruction</a:t>
            </a:r>
          </a:p>
          <a:p>
            <a:pPr lvl="1" eaLnBrk="1" hangingPunct="1">
              <a:buFontTx/>
              <a:buNone/>
            </a:pPr>
            <a:r>
              <a:rPr lang="en-US" sz="2400" dirty="0" smtClean="0">
                <a:solidFill>
                  <a:schemeClr val="tx2"/>
                </a:solidFill>
              </a:rPr>
              <a:t>    to student pilots</a:t>
            </a:r>
          </a:p>
          <a:p>
            <a:pPr lvl="1" eaLnBrk="1" hangingPunct="1"/>
            <a:endParaRPr lang="en-US" sz="2400" dirty="0" smtClean="0"/>
          </a:p>
          <a:p>
            <a:pPr lvl="1" eaLnBrk="1" hangingPunct="1"/>
            <a:endParaRPr lang="en-US" dirty="0" smtClean="0"/>
          </a:p>
        </p:txBody>
      </p:sp>
      <p:pic>
        <p:nvPicPr>
          <p:cNvPr id="17412" name="Picture 4" descr="250px-S-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175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inVertic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arn(inVertic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arn(inVertical)">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arn(inVertical)">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arn(inVertical)">
                                      <p:cBhvr>
                                        <p:cTn id="27" dur="500"/>
                                        <p:tgtEl>
                                          <p:spTgt spid="17411">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7411">
                                            <p:txEl>
                                              <p:pRg st="5" end="5"/>
                                            </p:txEl>
                                          </p:spTgt>
                                        </p:tgtEl>
                                        <p:attrNameLst>
                                          <p:attrName>style.visibility</p:attrName>
                                        </p:attrNameLst>
                                      </p:cBhvr>
                                      <p:to>
                                        <p:strVal val="visible"/>
                                      </p:to>
                                    </p:set>
                                    <p:animEffect transition="in" filter="barn(inVertical)">
                                      <p:cBhvr>
                                        <p:cTn id="30"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smtClean="0"/>
              <a:t>Prelude To War</a:t>
            </a:r>
          </a:p>
        </p:txBody>
      </p:sp>
      <p:sp>
        <p:nvSpPr>
          <p:cNvPr id="4099" name="Rectangle 3"/>
          <p:cNvSpPr>
            <a:spLocks noGrp="1" noChangeArrowheads="1"/>
          </p:cNvSpPr>
          <p:nvPr>
            <p:ph type="body" idx="1"/>
          </p:nvPr>
        </p:nvSpPr>
        <p:spPr>
          <a:xfrm>
            <a:off x="228600" y="685800"/>
            <a:ext cx="8077200" cy="5867400"/>
          </a:xfrm>
        </p:spPr>
        <p:txBody>
          <a:bodyPr/>
          <a:lstStyle/>
          <a:p>
            <a:pPr eaLnBrk="1" hangingPunct="1"/>
            <a:r>
              <a:rPr lang="en-US" dirty="0" smtClean="0">
                <a:solidFill>
                  <a:schemeClr val="tx2"/>
                </a:solidFill>
              </a:rPr>
              <a:t>1933</a:t>
            </a:r>
          </a:p>
          <a:p>
            <a:pPr lvl="1" eaLnBrk="1" hangingPunct="1"/>
            <a:r>
              <a:rPr lang="en-US" dirty="0" smtClean="0">
                <a:solidFill>
                  <a:schemeClr val="tx2"/>
                </a:solidFill>
              </a:rPr>
              <a:t>Hitler appointed Chancellor</a:t>
            </a:r>
          </a:p>
          <a:p>
            <a:pPr eaLnBrk="1" hangingPunct="1"/>
            <a:r>
              <a:rPr lang="en-US" dirty="0" smtClean="0">
                <a:solidFill>
                  <a:schemeClr val="tx2"/>
                </a:solidFill>
              </a:rPr>
              <a:t>1934</a:t>
            </a:r>
          </a:p>
          <a:p>
            <a:pPr lvl="1" eaLnBrk="1" hangingPunct="1"/>
            <a:r>
              <a:rPr lang="en-US" dirty="0">
                <a:solidFill>
                  <a:schemeClr val="tx2"/>
                </a:solidFill>
              </a:rPr>
              <a:t>Hindenburg dies, Hitler assumes “Fuhrer</a:t>
            </a:r>
            <a:r>
              <a:rPr lang="en-US" dirty="0" smtClean="0">
                <a:solidFill>
                  <a:schemeClr val="tx2"/>
                </a:solidFill>
              </a:rPr>
              <a:t>”</a:t>
            </a:r>
          </a:p>
          <a:p>
            <a:pPr lvl="1" eaLnBrk="1" hangingPunct="1"/>
            <a:r>
              <a:rPr lang="en-US" dirty="0" smtClean="0">
                <a:solidFill>
                  <a:schemeClr val="tx2"/>
                </a:solidFill>
              </a:rPr>
              <a:t>Night of the Long Knives</a:t>
            </a:r>
          </a:p>
          <a:p>
            <a:pPr eaLnBrk="1" hangingPunct="1"/>
            <a:r>
              <a:rPr lang="en-US" dirty="0" smtClean="0">
                <a:solidFill>
                  <a:schemeClr val="tx2"/>
                </a:solidFill>
              </a:rPr>
              <a:t>1935</a:t>
            </a:r>
          </a:p>
          <a:p>
            <a:pPr lvl="1" eaLnBrk="1" hangingPunct="1"/>
            <a:r>
              <a:rPr lang="en-US" dirty="0" smtClean="0">
                <a:solidFill>
                  <a:schemeClr val="tx2"/>
                </a:solidFill>
              </a:rPr>
              <a:t>Hitler denounces Versailles Treaty</a:t>
            </a:r>
          </a:p>
          <a:p>
            <a:pPr lvl="1" eaLnBrk="1" hangingPunct="1"/>
            <a:r>
              <a:rPr lang="en-US" dirty="0" smtClean="0">
                <a:solidFill>
                  <a:schemeClr val="tx2"/>
                </a:solidFill>
              </a:rPr>
              <a:t>Introduces compulsory military service</a:t>
            </a:r>
          </a:p>
          <a:p>
            <a:pPr lvl="1" eaLnBrk="1" hangingPunct="1"/>
            <a:r>
              <a:rPr lang="en-US" dirty="0" smtClean="0">
                <a:solidFill>
                  <a:schemeClr val="tx2"/>
                </a:solidFill>
              </a:rPr>
              <a:t>Announces existence of Luftwaffe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arn(inVertic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arn(inVertical)">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arn(inVertical)">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arn(inVertical)">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barn(inVertical)">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barn(inVertical)">
                                      <p:cBhvr>
                                        <p:cTn id="37" dur="5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barn(inVertical)">
                                      <p:cBhvr>
                                        <p:cTn id="42" dur="5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barn(inVertical)">
                                      <p:cBhvr>
                                        <p:cTn id="47"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dirty="0" smtClean="0"/>
              <a:t>Military R&amp;D and Production </a:t>
            </a:r>
          </a:p>
        </p:txBody>
      </p:sp>
      <p:sp>
        <p:nvSpPr>
          <p:cNvPr id="18435" name="Rectangle 3"/>
          <p:cNvSpPr>
            <a:spLocks noGrp="1" noChangeArrowheads="1"/>
          </p:cNvSpPr>
          <p:nvPr>
            <p:ph type="body" idx="1"/>
          </p:nvPr>
        </p:nvSpPr>
        <p:spPr>
          <a:xfrm>
            <a:off x="304800" y="762000"/>
            <a:ext cx="7848600" cy="5867400"/>
          </a:xfrm>
        </p:spPr>
        <p:txBody>
          <a:bodyPr/>
          <a:lstStyle/>
          <a:p>
            <a:pPr eaLnBrk="1" hangingPunct="1"/>
            <a:r>
              <a:rPr lang="en-US" dirty="0" smtClean="0">
                <a:solidFill>
                  <a:schemeClr val="tx2"/>
                </a:solidFill>
              </a:rPr>
              <a:t>Helicopters </a:t>
            </a:r>
          </a:p>
          <a:p>
            <a:pPr lvl="1" eaLnBrk="1" hangingPunct="1"/>
            <a:r>
              <a:rPr lang="en-US" dirty="0" smtClean="0">
                <a:solidFill>
                  <a:schemeClr val="tx2"/>
                </a:solidFill>
              </a:rPr>
              <a:t>Federal Aid</a:t>
            </a:r>
          </a:p>
          <a:p>
            <a:pPr lvl="2" eaLnBrk="1" hangingPunct="1"/>
            <a:r>
              <a:rPr lang="en-US" dirty="0" smtClean="0">
                <a:solidFill>
                  <a:schemeClr val="tx2"/>
                </a:solidFill>
              </a:rPr>
              <a:t>Dorsey Bill</a:t>
            </a:r>
          </a:p>
          <a:p>
            <a:pPr lvl="1" eaLnBrk="1" hangingPunct="1"/>
            <a:r>
              <a:rPr lang="en-US" dirty="0" smtClean="0">
                <a:solidFill>
                  <a:schemeClr val="tx2"/>
                </a:solidFill>
              </a:rPr>
              <a:t>Sikorsky Helicopter</a:t>
            </a:r>
          </a:p>
          <a:p>
            <a:pPr lvl="2" eaLnBrk="1" hangingPunct="1"/>
            <a:r>
              <a:rPr lang="en-US" dirty="0" smtClean="0">
                <a:solidFill>
                  <a:schemeClr val="tx2"/>
                </a:solidFill>
              </a:rPr>
              <a:t>VS-300 First flew May 1940</a:t>
            </a:r>
          </a:p>
          <a:p>
            <a:pPr lvl="2" eaLnBrk="1" hangingPunct="1"/>
            <a:r>
              <a:rPr lang="en-US" dirty="0" smtClean="0">
                <a:solidFill>
                  <a:schemeClr val="tx2"/>
                </a:solidFill>
              </a:rPr>
              <a:t>First helicopter license</a:t>
            </a:r>
          </a:p>
          <a:p>
            <a:pPr lvl="2" eaLnBrk="1" hangingPunct="1"/>
            <a:r>
              <a:rPr lang="en-US" dirty="0" smtClean="0">
                <a:solidFill>
                  <a:schemeClr val="tx2"/>
                </a:solidFill>
              </a:rPr>
              <a:t>Lost development contract</a:t>
            </a:r>
          </a:p>
          <a:p>
            <a:pPr lvl="3" eaLnBrk="1" hangingPunct="1"/>
            <a:r>
              <a:rPr lang="en-US" dirty="0" smtClean="0">
                <a:solidFill>
                  <a:schemeClr val="tx2"/>
                </a:solidFill>
              </a:rPr>
              <a:t>Platt-</a:t>
            </a:r>
            <a:r>
              <a:rPr lang="en-US" dirty="0" err="1" smtClean="0">
                <a:solidFill>
                  <a:schemeClr val="tx2"/>
                </a:solidFill>
              </a:rPr>
              <a:t>LePage</a:t>
            </a:r>
            <a:endParaRPr lang="en-US" dirty="0" smtClean="0">
              <a:solidFill>
                <a:schemeClr val="tx2"/>
              </a:solidFill>
            </a:endParaRPr>
          </a:p>
          <a:p>
            <a:pPr lvl="3" eaLnBrk="1" hangingPunct="1"/>
            <a:r>
              <a:rPr lang="en-US" dirty="0" smtClean="0">
                <a:solidFill>
                  <a:schemeClr val="tx2"/>
                </a:solidFill>
              </a:rPr>
              <a:t>Hiller</a:t>
            </a:r>
          </a:p>
          <a:p>
            <a:pPr lvl="2" eaLnBrk="1" hangingPunct="1"/>
            <a:r>
              <a:rPr lang="en-US" dirty="0" smtClean="0">
                <a:solidFill>
                  <a:schemeClr val="tx2"/>
                </a:solidFill>
              </a:rPr>
              <a:t>VS-316 (Army XR-4)</a:t>
            </a:r>
          </a:p>
          <a:p>
            <a:pPr lvl="3" eaLnBrk="1" hangingPunct="1"/>
            <a:r>
              <a:rPr lang="en-US" dirty="0" smtClean="0">
                <a:solidFill>
                  <a:schemeClr val="tx2"/>
                </a:solidFill>
              </a:rPr>
              <a:t>Funding</a:t>
            </a:r>
          </a:p>
          <a:p>
            <a:pPr lvl="3" eaLnBrk="1" hangingPunct="1"/>
            <a:r>
              <a:rPr lang="en-US" dirty="0" smtClean="0">
                <a:solidFill>
                  <a:schemeClr val="tx2"/>
                </a:solidFill>
              </a:rPr>
              <a:t>Vibration problem</a:t>
            </a:r>
          </a:p>
          <a:p>
            <a:pPr lvl="2" eaLnBrk="1" hangingPunct="1"/>
            <a:endParaRPr lang="en-US" dirty="0" smtClean="0"/>
          </a:p>
          <a:p>
            <a:pPr lvl="1" eaLnBrk="1" hangingPunct="1"/>
            <a:endParaRPr lang="en-US" dirty="0" smtClean="0"/>
          </a:p>
        </p:txBody>
      </p:sp>
      <p:pic>
        <p:nvPicPr>
          <p:cNvPr id="18436" name="Picture 4" descr="VS-300 Helico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0"/>
            <a:ext cx="2628900" cy="232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http://upload.wikimedia.org/wikipedia/commons/thumb/5/53/R-4_AC_HNS1_3_300.jpg/300px-R-4_AC_HNS1_3_3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780" y="42672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barn(inVertical)">
                                      <p:cBhvr>
                                        <p:cTn id="32" dur="5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barn(inVertical)">
                                      <p:cBhvr>
                                        <p:cTn id="37" dur="500"/>
                                        <p:tgtEl>
                                          <p:spTgt spid="18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barn(inVertical)">
                                      <p:cBhvr>
                                        <p:cTn id="42" dur="500"/>
                                        <p:tgtEl>
                                          <p:spTgt spid="18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barn(inVertical)">
                                      <p:cBhvr>
                                        <p:cTn id="47" dur="500"/>
                                        <p:tgtEl>
                                          <p:spTgt spid="18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435">
                                            <p:txEl>
                                              <p:pRg st="9" end="9"/>
                                            </p:txEl>
                                          </p:spTgt>
                                        </p:tgtEl>
                                        <p:attrNameLst>
                                          <p:attrName>style.visibility</p:attrName>
                                        </p:attrNameLst>
                                      </p:cBhvr>
                                      <p:to>
                                        <p:strVal val="visible"/>
                                      </p:to>
                                    </p:set>
                                    <p:animEffect transition="in" filter="barn(inVertical)">
                                      <p:cBhvr>
                                        <p:cTn id="52" dur="500"/>
                                        <p:tgtEl>
                                          <p:spTgt spid="184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435">
                                            <p:txEl>
                                              <p:pRg st="10" end="10"/>
                                            </p:txEl>
                                          </p:spTgt>
                                        </p:tgtEl>
                                        <p:attrNameLst>
                                          <p:attrName>style.visibility</p:attrName>
                                        </p:attrNameLst>
                                      </p:cBhvr>
                                      <p:to>
                                        <p:strVal val="visible"/>
                                      </p:to>
                                    </p:set>
                                    <p:animEffect transition="in" filter="barn(inVertical)">
                                      <p:cBhvr>
                                        <p:cTn id="57" dur="500"/>
                                        <p:tgtEl>
                                          <p:spTgt spid="184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8435">
                                            <p:txEl>
                                              <p:pRg st="11" end="11"/>
                                            </p:txEl>
                                          </p:spTgt>
                                        </p:tgtEl>
                                        <p:attrNameLst>
                                          <p:attrName>style.visibility</p:attrName>
                                        </p:attrNameLst>
                                      </p:cBhvr>
                                      <p:to>
                                        <p:strVal val="visible"/>
                                      </p:to>
                                    </p:set>
                                    <p:animEffect transition="in" filter="barn(inVertical)">
                                      <p:cBhvr>
                                        <p:cTn id="62" dur="500"/>
                                        <p:tgtEl>
                                          <p:spTgt spid="18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dirty="0" smtClean="0"/>
              <a:t>Military R&amp;D and Production </a:t>
            </a:r>
          </a:p>
        </p:txBody>
      </p:sp>
      <p:sp>
        <p:nvSpPr>
          <p:cNvPr id="18435" name="Rectangle 3"/>
          <p:cNvSpPr>
            <a:spLocks noGrp="1" noChangeArrowheads="1"/>
          </p:cNvSpPr>
          <p:nvPr>
            <p:ph type="body" idx="1"/>
          </p:nvPr>
        </p:nvSpPr>
        <p:spPr>
          <a:xfrm>
            <a:off x="304800" y="762000"/>
            <a:ext cx="7848600" cy="5867400"/>
          </a:xfrm>
        </p:spPr>
        <p:txBody>
          <a:bodyPr/>
          <a:lstStyle/>
          <a:p>
            <a:pPr eaLnBrk="1" hangingPunct="1"/>
            <a:r>
              <a:rPr lang="en-US" dirty="0" smtClean="0">
                <a:solidFill>
                  <a:schemeClr val="tx2"/>
                </a:solidFill>
              </a:rPr>
              <a:t>Helicopters </a:t>
            </a:r>
          </a:p>
          <a:p>
            <a:pPr lvl="1" eaLnBrk="1" hangingPunct="1"/>
            <a:r>
              <a:rPr lang="en-US" dirty="0" smtClean="0">
                <a:solidFill>
                  <a:schemeClr val="tx2"/>
                </a:solidFill>
              </a:rPr>
              <a:t>Sikorsky Production</a:t>
            </a:r>
          </a:p>
          <a:p>
            <a:pPr lvl="2" eaLnBrk="1" hangingPunct="1"/>
            <a:r>
              <a:rPr lang="en-US" dirty="0" smtClean="0">
                <a:solidFill>
                  <a:schemeClr val="tx2"/>
                </a:solidFill>
              </a:rPr>
              <a:t>R-4B; R-6</a:t>
            </a:r>
          </a:p>
          <a:p>
            <a:pPr lvl="3" eaLnBrk="1" hangingPunct="1"/>
            <a:r>
              <a:rPr lang="en-US" dirty="0" smtClean="0">
                <a:solidFill>
                  <a:schemeClr val="tx2"/>
                </a:solidFill>
              </a:rPr>
              <a:t>Aleutian Islands</a:t>
            </a:r>
          </a:p>
          <a:p>
            <a:pPr lvl="3" eaLnBrk="1" hangingPunct="1"/>
            <a:r>
              <a:rPr lang="en-US" dirty="0" smtClean="0">
                <a:solidFill>
                  <a:schemeClr val="tx2"/>
                </a:solidFill>
              </a:rPr>
              <a:t>China-Burma-India</a:t>
            </a:r>
          </a:p>
          <a:p>
            <a:pPr lvl="3" eaLnBrk="1" hangingPunct="1"/>
            <a:r>
              <a:rPr lang="en-US" dirty="0" smtClean="0">
                <a:solidFill>
                  <a:schemeClr val="tx2"/>
                </a:solidFill>
              </a:rPr>
              <a:t>Supplies from ships to islands</a:t>
            </a:r>
          </a:p>
          <a:p>
            <a:pPr lvl="3" eaLnBrk="1" hangingPunct="1"/>
            <a:r>
              <a:rPr lang="en-US" dirty="0" smtClean="0">
                <a:solidFill>
                  <a:schemeClr val="tx2"/>
                </a:solidFill>
              </a:rPr>
              <a:t>Radar calibration missions</a:t>
            </a:r>
          </a:p>
          <a:p>
            <a:pPr lvl="2" eaLnBrk="1" hangingPunct="1"/>
            <a:r>
              <a:rPr lang="en-US" dirty="0" smtClean="0">
                <a:solidFill>
                  <a:schemeClr val="tx2"/>
                </a:solidFill>
              </a:rPr>
              <a:t>Navy</a:t>
            </a:r>
          </a:p>
          <a:p>
            <a:pPr lvl="3" eaLnBrk="1" hangingPunct="1"/>
            <a:r>
              <a:rPr lang="en-US" dirty="0" smtClean="0">
                <a:solidFill>
                  <a:schemeClr val="tx2"/>
                </a:solidFill>
              </a:rPr>
              <a:t>Rescue missions</a:t>
            </a:r>
          </a:p>
          <a:p>
            <a:pPr lvl="3" eaLnBrk="1" hangingPunct="1"/>
            <a:r>
              <a:rPr lang="en-US" dirty="0" smtClean="0">
                <a:solidFill>
                  <a:schemeClr val="tx2"/>
                </a:solidFill>
              </a:rPr>
              <a:t>Coastal patrol</a:t>
            </a:r>
          </a:p>
          <a:p>
            <a:pPr lvl="2" eaLnBrk="1" hangingPunct="1"/>
            <a:r>
              <a:rPr lang="en-US" dirty="0" smtClean="0">
                <a:solidFill>
                  <a:schemeClr val="tx2"/>
                </a:solidFill>
              </a:rPr>
              <a:t>British – drop depth charges</a:t>
            </a:r>
          </a:p>
          <a:p>
            <a:pPr lvl="2" eaLnBrk="1" hangingPunct="1"/>
            <a:r>
              <a:rPr lang="en-US" dirty="0" smtClean="0">
                <a:solidFill>
                  <a:schemeClr val="tx2"/>
                </a:solidFill>
              </a:rPr>
              <a:t>Sikorsky</a:t>
            </a:r>
          </a:p>
          <a:p>
            <a:pPr lvl="3" eaLnBrk="1" hangingPunct="1"/>
            <a:r>
              <a:rPr lang="en-US" dirty="0" smtClean="0">
                <a:solidFill>
                  <a:schemeClr val="tx2"/>
                </a:solidFill>
              </a:rPr>
              <a:t>Father of the helicopter</a:t>
            </a:r>
          </a:p>
          <a:p>
            <a:pPr lvl="3" eaLnBrk="1" hangingPunct="1"/>
            <a:r>
              <a:rPr lang="en-US" dirty="0" smtClean="0">
                <a:solidFill>
                  <a:schemeClr val="tx2"/>
                </a:solidFill>
              </a:rPr>
              <a:t>Only helicopters produced in volume </a:t>
            </a:r>
          </a:p>
        </p:txBody>
      </p:sp>
    </p:spTree>
    <p:extLst>
      <p:ext uri="{BB962C8B-B14F-4D97-AF65-F5344CB8AC3E}">
        <p14:creationId xmlns:p14="http://schemas.microsoft.com/office/powerpoint/2010/main" val="13964764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arn(inVertical)">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arn(inVertical)">
                                      <p:cBhvr>
                                        <p:cTn id="17" dur="500"/>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barn(inVertical)">
                                      <p:cBhvr>
                                        <p:cTn id="22" dur="5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barn(inVertical)">
                                      <p:cBhvr>
                                        <p:cTn id="27" dur="500"/>
                                        <p:tgtEl>
                                          <p:spTgt spid="184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barn(inVertical)">
                                      <p:cBhvr>
                                        <p:cTn id="32" dur="500"/>
                                        <p:tgtEl>
                                          <p:spTgt spid="184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barn(inVertical)">
                                      <p:cBhvr>
                                        <p:cTn id="37" dur="500"/>
                                        <p:tgtEl>
                                          <p:spTgt spid="1843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435">
                                            <p:txEl>
                                              <p:pRg st="8" end="8"/>
                                            </p:txEl>
                                          </p:spTgt>
                                        </p:tgtEl>
                                        <p:attrNameLst>
                                          <p:attrName>style.visibility</p:attrName>
                                        </p:attrNameLst>
                                      </p:cBhvr>
                                      <p:to>
                                        <p:strVal val="visible"/>
                                      </p:to>
                                    </p:set>
                                    <p:animEffect transition="in" filter="barn(inVertical)">
                                      <p:cBhvr>
                                        <p:cTn id="42" dur="500"/>
                                        <p:tgtEl>
                                          <p:spTgt spid="1843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435">
                                            <p:txEl>
                                              <p:pRg st="9" end="9"/>
                                            </p:txEl>
                                          </p:spTgt>
                                        </p:tgtEl>
                                        <p:attrNameLst>
                                          <p:attrName>style.visibility</p:attrName>
                                        </p:attrNameLst>
                                      </p:cBhvr>
                                      <p:to>
                                        <p:strVal val="visible"/>
                                      </p:to>
                                    </p:set>
                                    <p:animEffect transition="in" filter="barn(inVertical)">
                                      <p:cBhvr>
                                        <p:cTn id="47" dur="500"/>
                                        <p:tgtEl>
                                          <p:spTgt spid="1843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435">
                                            <p:txEl>
                                              <p:pRg st="10" end="10"/>
                                            </p:txEl>
                                          </p:spTgt>
                                        </p:tgtEl>
                                        <p:attrNameLst>
                                          <p:attrName>style.visibility</p:attrName>
                                        </p:attrNameLst>
                                      </p:cBhvr>
                                      <p:to>
                                        <p:strVal val="visible"/>
                                      </p:to>
                                    </p:set>
                                    <p:animEffect transition="in" filter="barn(inVertical)">
                                      <p:cBhvr>
                                        <p:cTn id="52" dur="500"/>
                                        <p:tgtEl>
                                          <p:spTgt spid="1843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435">
                                            <p:txEl>
                                              <p:pRg st="11" end="11"/>
                                            </p:txEl>
                                          </p:spTgt>
                                        </p:tgtEl>
                                        <p:attrNameLst>
                                          <p:attrName>style.visibility</p:attrName>
                                        </p:attrNameLst>
                                      </p:cBhvr>
                                      <p:to>
                                        <p:strVal val="visible"/>
                                      </p:to>
                                    </p:set>
                                    <p:animEffect transition="in" filter="barn(inVertical)">
                                      <p:cBhvr>
                                        <p:cTn id="57" dur="500"/>
                                        <p:tgtEl>
                                          <p:spTgt spid="1843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8435">
                                            <p:txEl>
                                              <p:pRg st="12" end="12"/>
                                            </p:txEl>
                                          </p:spTgt>
                                        </p:tgtEl>
                                        <p:attrNameLst>
                                          <p:attrName>style.visibility</p:attrName>
                                        </p:attrNameLst>
                                      </p:cBhvr>
                                      <p:to>
                                        <p:strVal val="visible"/>
                                      </p:to>
                                    </p:set>
                                    <p:animEffect transition="in" filter="barn(inVertical)">
                                      <p:cBhvr>
                                        <p:cTn id="62" dur="500"/>
                                        <p:tgtEl>
                                          <p:spTgt spid="1843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435">
                                            <p:txEl>
                                              <p:pRg st="13" end="13"/>
                                            </p:txEl>
                                          </p:spTgt>
                                        </p:tgtEl>
                                        <p:attrNameLst>
                                          <p:attrName>style.visibility</p:attrName>
                                        </p:attrNameLst>
                                      </p:cBhvr>
                                      <p:to>
                                        <p:strVal val="visible"/>
                                      </p:to>
                                    </p:set>
                                    <p:animEffect transition="in" filter="barn(inVertical)">
                                      <p:cBhvr>
                                        <p:cTn id="67" dur="500"/>
                                        <p:tgtEl>
                                          <p:spTgt spid="184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Military R&amp;D and Production </a:t>
            </a:r>
          </a:p>
        </p:txBody>
      </p:sp>
      <p:sp>
        <p:nvSpPr>
          <p:cNvPr id="19459" name="Rectangle 3"/>
          <p:cNvSpPr>
            <a:spLocks noGrp="1" noChangeArrowheads="1"/>
          </p:cNvSpPr>
          <p:nvPr>
            <p:ph type="body" idx="1"/>
          </p:nvPr>
        </p:nvSpPr>
        <p:spPr>
          <a:xfrm>
            <a:off x="304800" y="762000"/>
            <a:ext cx="4724400" cy="5867400"/>
          </a:xfrm>
        </p:spPr>
        <p:txBody>
          <a:bodyPr/>
          <a:lstStyle/>
          <a:p>
            <a:pPr eaLnBrk="1" hangingPunct="1"/>
            <a:r>
              <a:rPr lang="en-US" sz="2800" dirty="0" smtClean="0">
                <a:solidFill>
                  <a:schemeClr val="tx2"/>
                </a:solidFill>
              </a:rPr>
              <a:t>Jets</a:t>
            </a:r>
            <a:r>
              <a:rPr lang="en-US" dirty="0" smtClean="0">
                <a:solidFill>
                  <a:schemeClr val="tx2"/>
                </a:solidFill>
              </a:rPr>
              <a:t> </a:t>
            </a:r>
          </a:p>
          <a:p>
            <a:pPr lvl="1" eaLnBrk="1" hangingPunct="1"/>
            <a:r>
              <a:rPr lang="en-US" sz="2400" dirty="0" smtClean="0">
                <a:solidFill>
                  <a:schemeClr val="tx2"/>
                </a:solidFill>
              </a:rPr>
              <a:t>Frank Whittle</a:t>
            </a:r>
          </a:p>
          <a:p>
            <a:pPr lvl="2" eaLnBrk="1" hangingPunct="1"/>
            <a:r>
              <a:rPr lang="en-US" sz="2000" dirty="0" smtClean="0">
                <a:solidFill>
                  <a:schemeClr val="tx2"/>
                </a:solidFill>
              </a:rPr>
              <a:t>1937 – Test model</a:t>
            </a:r>
          </a:p>
          <a:p>
            <a:pPr lvl="2" eaLnBrk="1" hangingPunct="1"/>
            <a:r>
              <a:rPr lang="en-US" sz="2000" dirty="0" smtClean="0">
                <a:solidFill>
                  <a:schemeClr val="tx2"/>
                </a:solidFill>
              </a:rPr>
              <a:t>1939 – Operated  jet engine</a:t>
            </a:r>
          </a:p>
          <a:p>
            <a:pPr lvl="2" eaLnBrk="1" hangingPunct="1"/>
            <a:r>
              <a:rPr lang="en-US" sz="2000" dirty="0" smtClean="0">
                <a:solidFill>
                  <a:schemeClr val="tx2"/>
                </a:solidFill>
              </a:rPr>
              <a:t>1941 – First aircraft powered by jet</a:t>
            </a:r>
          </a:p>
          <a:p>
            <a:pPr lvl="2" eaLnBrk="1" hangingPunct="1"/>
            <a:r>
              <a:rPr lang="en-US" sz="2000" dirty="0" smtClean="0">
                <a:solidFill>
                  <a:schemeClr val="tx2"/>
                </a:solidFill>
              </a:rPr>
              <a:t>1944 – Jet airplanes in service (Meteor)</a:t>
            </a:r>
          </a:p>
          <a:p>
            <a:pPr lvl="1" eaLnBrk="1" hangingPunct="1"/>
            <a:r>
              <a:rPr lang="en-US" sz="2400" dirty="0" smtClean="0">
                <a:solidFill>
                  <a:schemeClr val="tx2"/>
                </a:solidFill>
              </a:rPr>
              <a:t>Hans von </a:t>
            </a:r>
            <a:r>
              <a:rPr lang="en-US" sz="2400" dirty="0" err="1" smtClean="0">
                <a:solidFill>
                  <a:schemeClr val="tx2"/>
                </a:solidFill>
              </a:rPr>
              <a:t>Ohain</a:t>
            </a:r>
            <a:r>
              <a:rPr lang="en-US" sz="2400" dirty="0" smtClean="0">
                <a:solidFill>
                  <a:schemeClr val="tx2"/>
                </a:solidFill>
              </a:rPr>
              <a:t> </a:t>
            </a:r>
          </a:p>
          <a:p>
            <a:pPr lvl="2" eaLnBrk="1" hangingPunct="1"/>
            <a:r>
              <a:rPr lang="en-US" sz="2000" dirty="0" smtClean="0">
                <a:solidFill>
                  <a:schemeClr val="tx2"/>
                </a:solidFill>
              </a:rPr>
              <a:t>1939 – Built flight worthy engine</a:t>
            </a:r>
          </a:p>
          <a:p>
            <a:pPr lvl="2" eaLnBrk="1" hangingPunct="1"/>
            <a:r>
              <a:rPr lang="en-US" sz="2000" dirty="0" smtClean="0">
                <a:solidFill>
                  <a:schemeClr val="tx2"/>
                </a:solidFill>
              </a:rPr>
              <a:t>1942 – first jet fighter</a:t>
            </a:r>
          </a:p>
          <a:p>
            <a:pPr lvl="3" eaLnBrk="1" hangingPunct="1"/>
            <a:r>
              <a:rPr lang="en-US" sz="1600" dirty="0" smtClean="0">
                <a:solidFill>
                  <a:schemeClr val="tx2"/>
                </a:solidFill>
              </a:rPr>
              <a:t>Messerschmitt Me 262</a:t>
            </a:r>
          </a:p>
          <a:p>
            <a:pPr lvl="3" eaLnBrk="1" hangingPunct="1"/>
            <a:r>
              <a:rPr lang="en-US" sz="1600" dirty="0" smtClean="0">
                <a:solidFill>
                  <a:schemeClr val="tx2"/>
                </a:solidFill>
              </a:rPr>
              <a:t>Over 500 MPH</a:t>
            </a:r>
          </a:p>
          <a:p>
            <a:pPr lvl="3" eaLnBrk="1" hangingPunct="1"/>
            <a:r>
              <a:rPr lang="en-US" sz="1600" dirty="0" smtClean="0">
                <a:solidFill>
                  <a:schemeClr val="tx2"/>
                </a:solidFill>
              </a:rPr>
              <a:t>Over 1,400 built</a:t>
            </a:r>
          </a:p>
          <a:p>
            <a:pPr lvl="3" eaLnBrk="1" hangingPunct="1"/>
            <a:r>
              <a:rPr lang="en-US" sz="1600" dirty="0" smtClean="0">
                <a:solidFill>
                  <a:schemeClr val="tx2"/>
                </a:solidFill>
              </a:rPr>
              <a:t>Couple hundred in service</a:t>
            </a:r>
          </a:p>
        </p:txBody>
      </p:sp>
      <p:pic>
        <p:nvPicPr>
          <p:cNvPr id="19460" name="Picture 6" descr="File:Frank Whittle CH 01186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85800"/>
            <a:ext cx="2978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upload.wikimedia.org/wikipedia/commons/thumb/0/0e/Messerschmitt_Me_262A_at_the_National_Museum_of_the_USAF.jpg/300px-Messerschmitt_Me_262A_at_the_National_Museum_of_the_USA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6482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http://upload.wikimedia.org/wikipedia/commons/thumb/3/37/Gloster_Meteor_F.4_VT340_Fairey_Ringway_21.07.55_edited-2.jpg/300px-Gloster_Meteor_F.4_VT340_Fairey_Ringway_21.07.55_edited-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2819400"/>
            <a:ext cx="28606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inVertic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arn(inVertic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arn(inVertic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arn(inVertical)">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arn(inVertical)">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arn(inVertical)">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arn(inVertical)">
                                      <p:cBhvr>
                                        <p:cTn id="37" dur="500"/>
                                        <p:tgtEl>
                                          <p:spTgt spid="194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barn(inVertical)">
                                      <p:cBhvr>
                                        <p:cTn id="42" dur="500"/>
                                        <p:tgtEl>
                                          <p:spTgt spid="194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barn(inVertical)">
                                      <p:cBhvr>
                                        <p:cTn id="47" dur="500"/>
                                        <p:tgtEl>
                                          <p:spTgt spid="194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barn(inVertical)">
                                      <p:cBhvr>
                                        <p:cTn id="52" dur="500"/>
                                        <p:tgtEl>
                                          <p:spTgt spid="194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459">
                                            <p:txEl>
                                              <p:pRg st="10" end="10"/>
                                            </p:txEl>
                                          </p:spTgt>
                                        </p:tgtEl>
                                        <p:attrNameLst>
                                          <p:attrName>style.visibility</p:attrName>
                                        </p:attrNameLst>
                                      </p:cBhvr>
                                      <p:to>
                                        <p:strVal val="visible"/>
                                      </p:to>
                                    </p:set>
                                    <p:animEffect transition="in" filter="barn(inVertical)">
                                      <p:cBhvr>
                                        <p:cTn id="57" dur="500"/>
                                        <p:tgtEl>
                                          <p:spTgt spid="194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9459">
                                            <p:txEl>
                                              <p:pRg st="11" end="11"/>
                                            </p:txEl>
                                          </p:spTgt>
                                        </p:tgtEl>
                                        <p:attrNameLst>
                                          <p:attrName>style.visibility</p:attrName>
                                        </p:attrNameLst>
                                      </p:cBhvr>
                                      <p:to>
                                        <p:strVal val="visible"/>
                                      </p:to>
                                    </p:set>
                                    <p:animEffect transition="in" filter="barn(inVertical)">
                                      <p:cBhvr>
                                        <p:cTn id="62" dur="500"/>
                                        <p:tgtEl>
                                          <p:spTgt spid="1945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9459">
                                            <p:txEl>
                                              <p:pRg st="12" end="12"/>
                                            </p:txEl>
                                          </p:spTgt>
                                        </p:tgtEl>
                                        <p:attrNameLst>
                                          <p:attrName>style.visibility</p:attrName>
                                        </p:attrNameLst>
                                      </p:cBhvr>
                                      <p:to>
                                        <p:strVal val="visible"/>
                                      </p:to>
                                    </p:set>
                                    <p:animEffect transition="in" filter="barn(inVertical)">
                                      <p:cBhvr>
                                        <p:cTn id="67" dur="500"/>
                                        <p:tgtEl>
                                          <p:spTgt spid="19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Technology Transfer</a:t>
            </a:r>
          </a:p>
        </p:txBody>
      </p:sp>
      <p:sp>
        <p:nvSpPr>
          <p:cNvPr id="20483" name="Rectangle 3"/>
          <p:cNvSpPr>
            <a:spLocks noGrp="1" noChangeArrowheads="1"/>
          </p:cNvSpPr>
          <p:nvPr>
            <p:ph type="body" idx="1"/>
          </p:nvPr>
        </p:nvSpPr>
        <p:spPr>
          <a:xfrm>
            <a:off x="228600" y="685800"/>
            <a:ext cx="5638800" cy="5867400"/>
          </a:xfrm>
        </p:spPr>
        <p:txBody>
          <a:bodyPr/>
          <a:lstStyle/>
          <a:p>
            <a:pPr eaLnBrk="1" hangingPunct="1"/>
            <a:r>
              <a:rPr lang="en-US" sz="2800" dirty="0" smtClean="0">
                <a:solidFill>
                  <a:schemeClr val="tx2"/>
                </a:solidFill>
              </a:rPr>
              <a:t>U.S. – Whittle visited </a:t>
            </a:r>
          </a:p>
          <a:p>
            <a:pPr lvl="1" eaLnBrk="1" hangingPunct="1"/>
            <a:r>
              <a:rPr lang="en-US" sz="2400" dirty="0" smtClean="0">
                <a:solidFill>
                  <a:schemeClr val="tx2"/>
                </a:solidFill>
              </a:rPr>
              <a:t>General Electric became jet engine maker</a:t>
            </a:r>
          </a:p>
          <a:p>
            <a:pPr lvl="1" eaLnBrk="1" hangingPunct="1"/>
            <a:r>
              <a:rPr lang="en-US" sz="2400" dirty="0" smtClean="0">
                <a:solidFill>
                  <a:schemeClr val="tx2"/>
                </a:solidFill>
              </a:rPr>
              <a:t>Produced 3 reliable jet airplanes</a:t>
            </a:r>
          </a:p>
          <a:p>
            <a:pPr lvl="2" eaLnBrk="1" hangingPunct="1"/>
            <a:r>
              <a:rPr lang="en-US" sz="2000" dirty="0" smtClean="0">
                <a:solidFill>
                  <a:schemeClr val="tx2"/>
                </a:solidFill>
              </a:rPr>
              <a:t>Bell P-59A </a:t>
            </a:r>
            <a:r>
              <a:rPr lang="en-US" sz="2000" dirty="0" err="1" smtClean="0">
                <a:solidFill>
                  <a:schemeClr val="tx2"/>
                </a:solidFill>
              </a:rPr>
              <a:t>Airacomet</a:t>
            </a:r>
            <a:endParaRPr lang="en-US" sz="2000" dirty="0" smtClean="0">
              <a:solidFill>
                <a:schemeClr val="tx2"/>
              </a:solidFill>
            </a:endParaRPr>
          </a:p>
          <a:p>
            <a:pPr lvl="2" eaLnBrk="1" hangingPunct="1"/>
            <a:r>
              <a:rPr lang="en-US" sz="2000" dirty="0" smtClean="0">
                <a:solidFill>
                  <a:schemeClr val="tx2"/>
                </a:solidFill>
              </a:rPr>
              <a:t>Lockheed XP-80 (first fighter used operationally)</a:t>
            </a:r>
          </a:p>
          <a:p>
            <a:pPr lvl="2" eaLnBrk="1" hangingPunct="1"/>
            <a:r>
              <a:rPr lang="en-US" sz="2000" dirty="0" smtClean="0">
                <a:solidFill>
                  <a:schemeClr val="tx2"/>
                </a:solidFill>
              </a:rPr>
              <a:t>McDonnell FD-1 Phantom</a:t>
            </a:r>
          </a:p>
          <a:p>
            <a:pPr eaLnBrk="1" hangingPunct="1"/>
            <a:endParaRPr lang="en-US" dirty="0" smtClean="0"/>
          </a:p>
          <a:p>
            <a:pPr lvl="1" eaLnBrk="1" hangingPunct="1"/>
            <a:endParaRPr lang="en-US" dirty="0" smtClean="0"/>
          </a:p>
        </p:txBody>
      </p:sp>
      <p:pic>
        <p:nvPicPr>
          <p:cNvPr id="20484" name="Picture 3" descr="http://www.google.com/images?q=tbn:-PxJtHS5K0TvtM::upload.wikimedia.org/wikipedia/commons/b/bc/Bell_P-59_Airacomet.jpg&amp;t=1&amp;h=94&amp;w=130&amp;usg=__IYE53Ld1w9N6AKBsqDlkDdTDj_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upload.wikimedia.org/wikipedia/commons/thumb/1/18/P80-1_300.jpg/300px-P80-1_3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048000"/>
            <a:ext cx="2327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McDonnell FH-1 (FD-1) Phant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114800"/>
            <a:ext cx="3514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arn(in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arn(inVertic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arn(inVertical)">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arn(inVertical)">
                                      <p:cBhvr>
                                        <p:cTn id="27" dur="500"/>
                                        <p:tgtEl>
                                          <p:spTgt spid="2048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Effect transition="in" filter="barn(inVertical)">
                                      <p:cBhvr>
                                        <p:cTn id="32" dur="500"/>
                                        <p:tgtEl>
                                          <p:spTgt spid="204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485"/>
                                        </p:tgtEl>
                                        <p:attrNameLst>
                                          <p:attrName>style.visibility</p:attrName>
                                        </p:attrNameLst>
                                      </p:cBhvr>
                                      <p:to>
                                        <p:strVal val="visible"/>
                                      </p:to>
                                    </p:set>
                                    <p:animEffect transition="in" filter="barn(inVertical)">
                                      <p:cBhvr>
                                        <p:cTn id="37" dur="500"/>
                                        <p:tgtEl>
                                          <p:spTgt spid="2048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Effect transition="in" filter="barn(inVertical)">
                                      <p:cBhvr>
                                        <p:cTn id="42" dur="500"/>
                                        <p:tgtEl>
                                          <p:spTgt spid="2048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486"/>
                                        </p:tgtEl>
                                        <p:attrNameLst>
                                          <p:attrName>style.visibility</p:attrName>
                                        </p:attrNameLst>
                                      </p:cBhvr>
                                      <p:to>
                                        <p:strVal val="visible"/>
                                      </p:to>
                                    </p:set>
                                    <p:animEffect transition="in" filter="barn(inVertical)">
                                      <p:cBhvr>
                                        <p:cTn id="4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Military R&amp;D and Production </a:t>
            </a:r>
          </a:p>
        </p:txBody>
      </p:sp>
      <p:sp>
        <p:nvSpPr>
          <p:cNvPr id="21507" name="Rectangle 3"/>
          <p:cNvSpPr>
            <a:spLocks noGrp="1" noChangeArrowheads="1"/>
          </p:cNvSpPr>
          <p:nvPr>
            <p:ph type="body" idx="1"/>
          </p:nvPr>
        </p:nvSpPr>
        <p:spPr/>
        <p:txBody>
          <a:bodyPr/>
          <a:lstStyle/>
          <a:p>
            <a:pPr eaLnBrk="1" hangingPunct="1"/>
            <a:r>
              <a:rPr lang="en-US" sz="2800" dirty="0" smtClean="0">
                <a:solidFill>
                  <a:schemeClr val="tx2"/>
                </a:solidFill>
              </a:rPr>
              <a:t>Rockets</a:t>
            </a:r>
          </a:p>
          <a:p>
            <a:pPr lvl="1" eaLnBrk="1" hangingPunct="1"/>
            <a:r>
              <a:rPr lang="en-US" sz="2400" dirty="0" smtClean="0">
                <a:solidFill>
                  <a:schemeClr val="tx2"/>
                </a:solidFill>
              </a:rPr>
              <a:t>Werner von Braun</a:t>
            </a:r>
          </a:p>
          <a:p>
            <a:pPr lvl="1" eaLnBrk="1" hangingPunct="1"/>
            <a:r>
              <a:rPr lang="en-US" sz="2400" dirty="0" smtClean="0">
                <a:solidFill>
                  <a:schemeClr val="tx2"/>
                </a:solidFill>
              </a:rPr>
              <a:t>Peenemunde</a:t>
            </a:r>
          </a:p>
          <a:p>
            <a:pPr lvl="2" eaLnBrk="1" hangingPunct="1"/>
            <a:r>
              <a:rPr lang="en-US" sz="2000" dirty="0" smtClean="0">
                <a:solidFill>
                  <a:schemeClr val="tx2"/>
                </a:solidFill>
              </a:rPr>
              <a:t>Rocket research station</a:t>
            </a:r>
          </a:p>
          <a:p>
            <a:pPr lvl="1" eaLnBrk="1" hangingPunct="1"/>
            <a:r>
              <a:rPr lang="en-US" sz="2400" dirty="0" smtClean="0">
                <a:solidFill>
                  <a:schemeClr val="tx2"/>
                </a:solidFill>
              </a:rPr>
              <a:t>Vengeance Weapons</a:t>
            </a:r>
          </a:p>
          <a:p>
            <a:pPr lvl="2" eaLnBrk="1" hangingPunct="1"/>
            <a:r>
              <a:rPr lang="en-US" sz="2000" dirty="0" smtClean="0">
                <a:solidFill>
                  <a:schemeClr val="tx2"/>
                </a:solidFill>
              </a:rPr>
              <a:t>V-1 (Flying bomb/Cruise missile)</a:t>
            </a:r>
          </a:p>
          <a:p>
            <a:pPr lvl="3" eaLnBrk="1" hangingPunct="1"/>
            <a:r>
              <a:rPr lang="en-US" sz="1600" dirty="0" smtClean="0">
                <a:solidFill>
                  <a:schemeClr val="tx2"/>
                </a:solidFill>
              </a:rPr>
              <a:t>Range of 150 miles</a:t>
            </a:r>
          </a:p>
          <a:p>
            <a:pPr lvl="3" eaLnBrk="1" hangingPunct="1"/>
            <a:r>
              <a:rPr lang="en-US" sz="1600" dirty="0" smtClean="0">
                <a:solidFill>
                  <a:schemeClr val="tx2"/>
                </a:solidFill>
              </a:rPr>
              <a:t>First struck June 1944</a:t>
            </a:r>
          </a:p>
          <a:p>
            <a:pPr lvl="2" eaLnBrk="1" hangingPunct="1"/>
            <a:r>
              <a:rPr lang="en-US" sz="2000" dirty="0" smtClean="0">
                <a:solidFill>
                  <a:schemeClr val="tx2"/>
                </a:solidFill>
              </a:rPr>
              <a:t>V-2 (Rocket propelled/Guided Missile)</a:t>
            </a:r>
          </a:p>
          <a:p>
            <a:pPr lvl="3" eaLnBrk="1" hangingPunct="1"/>
            <a:r>
              <a:rPr lang="en-US" sz="1600" dirty="0" smtClean="0">
                <a:solidFill>
                  <a:schemeClr val="tx2"/>
                </a:solidFill>
              </a:rPr>
              <a:t>Range of 210 miles</a:t>
            </a:r>
          </a:p>
          <a:p>
            <a:pPr lvl="3" eaLnBrk="1" hangingPunct="1"/>
            <a:r>
              <a:rPr lang="en-US" sz="1600" dirty="0" smtClean="0">
                <a:solidFill>
                  <a:schemeClr val="tx2"/>
                </a:solidFill>
              </a:rPr>
              <a:t>First struck Sep 1944</a:t>
            </a:r>
          </a:p>
          <a:p>
            <a:pPr lvl="3" eaLnBrk="1" hangingPunct="1"/>
            <a:r>
              <a:rPr lang="en-US" sz="1600" dirty="0" smtClean="0">
                <a:solidFill>
                  <a:schemeClr val="tx2"/>
                </a:solidFill>
              </a:rPr>
              <a:t>Created panic in Britain</a:t>
            </a:r>
          </a:p>
          <a:p>
            <a:pPr lvl="3" eaLnBrk="1" hangingPunct="1"/>
            <a:r>
              <a:rPr lang="en-US" sz="1600" dirty="0" smtClean="0">
                <a:solidFill>
                  <a:schemeClr val="tx2"/>
                </a:solidFill>
              </a:rPr>
              <a:t>Did not change outcome of war</a:t>
            </a:r>
          </a:p>
        </p:txBody>
      </p:sp>
      <p:pic>
        <p:nvPicPr>
          <p:cNvPr id="21508" name="Picture 3" descr="Fusée V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976" y="762000"/>
            <a:ext cx="211249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4953000" y="4220812"/>
            <a:ext cx="3165474" cy="2337468"/>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arn(inVertical)">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arn(inVertical)">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arn(inVertical)">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arn(inVertical)">
                                      <p:cBhvr>
                                        <p:cTn id="27" dur="5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barn(inVertical)">
                                      <p:cBhvr>
                                        <p:cTn id="32" dur="500"/>
                                        <p:tgtEl>
                                          <p:spTgt spid="215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507">
                                            <p:txEl>
                                              <p:pRg st="6" end="6"/>
                                            </p:txEl>
                                          </p:spTgt>
                                        </p:tgtEl>
                                        <p:attrNameLst>
                                          <p:attrName>style.visibility</p:attrName>
                                        </p:attrNameLst>
                                      </p:cBhvr>
                                      <p:to>
                                        <p:strVal val="visible"/>
                                      </p:to>
                                    </p:set>
                                    <p:animEffect transition="in" filter="barn(inVertical)">
                                      <p:cBhvr>
                                        <p:cTn id="42" dur="500"/>
                                        <p:tgtEl>
                                          <p:spTgt spid="21507">
                                            <p:txEl>
                                              <p:pRg st="6" end="6"/>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1507">
                                            <p:txEl>
                                              <p:pRg st="7" end="7"/>
                                            </p:txEl>
                                          </p:spTgt>
                                        </p:tgtEl>
                                        <p:attrNameLst>
                                          <p:attrName>style.visibility</p:attrName>
                                        </p:attrNameLst>
                                      </p:cBhvr>
                                      <p:to>
                                        <p:strVal val="visible"/>
                                      </p:to>
                                    </p:set>
                                    <p:animEffect transition="in" filter="barn(inVertical)">
                                      <p:cBhvr>
                                        <p:cTn id="45" dur="500"/>
                                        <p:tgtEl>
                                          <p:spTgt spid="2150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507">
                                            <p:txEl>
                                              <p:pRg st="8" end="8"/>
                                            </p:txEl>
                                          </p:spTgt>
                                        </p:tgtEl>
                                        <p:attrNameLst>
                                          <p:attrName>style.visibility</p:attrName>
                                        </p:attrNameLst>
                                      </p:cBhvr>
                                      <p:to>
                                        <p:strVal val="visible"/>
                                      </p:to>
                                    </p:set>
                                    <p:animEffect transition="in" filter="barn(inVertical)">
                                      <p:cBhvr>
                                        <p:cTn id="50" dur="500"/>
                                        <p:tgtEl>
                                          <p:spTgt spid="2150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1508"/>
                                        </p:tgtEl>
                                        <p:attrNameLst>
                                          <p:attrName>style.visibility</p:attrName>
                                        </p:attrNameLst>
                                      </p:cBhvr>
                                      <p:to>
                                        <p:strVal val="visible"/>
                                      </p:to>
                                    </p:set>
                                    <p:animEffect transition="in" filter="barn(inVertical)">
                                      <p:cBhvr>
                                        <p:cTn id="55" dur="500"/>
                                        <p:tgtEl>
                                          <p:spTgt spid="2150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1507">
                                            <p:txEl>
                                              <p:pRg st="9" end="9"/>
                                            </p:txEl>
                                          </p:spTgt>
                                        </p:tgtEl>
                                        <p:attrNameLst>
                                          <p:attrName>style.visibility</p:attrName>
                                        </p:attrNameLst>
                                      </p:cBhvr>
                                      <p:to>
                                        <p:strVal val="visible"/>
                                      </p:to>
                                    </p:set>
                                    <p:animEffect transition="in" filter="barn(inVertical)">
                                      <p:cBhvr>
                                        <p:cTn id="60" dur="500"/>
                                        <p:tgtEl>
                                          <p:spTgt spid="21507">
                                            <p:txEl>
                                              <p:pRg st="9" end="9"/>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21507">
                                            <p:txEl>
                                              <p:pRg st="10" end="10"/>
                                            </p:txEl>
                                          </p:spTgt>
                                        </p:tgtEl>
                                        <p:attrNameLst>
                                          <p:attrName>style.visibility</p:attrName>
                                        </p:attrNameLst>
                                      </p:cBhvr>
                                      <p:to>
                                        <p:strVal val="visible"/>
                                      </p:to>
                                    </p:set>
                                    <p:animEffect transition="in" filter="barn(inVertical)">
                                      <p:cBhvr>
                                        <p:cTn id="63" dur="500"/>
                                        <p:tgtEl>
                                          <p:spTgt spid="21507">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1507">
                                            <p:txEl>
                                              <p:pRg st="11" end="11"/>
                                            </p:txEl>
                                          </p:spTgt>
                                        </p:tgtEl>
                                        <p:attrNameLst>
                                          <p:attrName>style.visibility</p:attrName>
                                        </p:attrNameLst>
                                      </p:cBhvr>
                                      <p:to>
                                        <p:strVal val="visible"/>
                                      </p:to>
                                    </p:set>
                                    <p:animEffect transition="in" filter="barn(inVertical)">
                                      <p:cBhvr>
                                        <p:cTn id="68" dur="500"/>
                                        <p:tgtEl>
                                          <p:spTgt spid="21507">
                                            <p:txEl>
                                              <p:pRg st="11" end="11"/>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21507">
                                            <p:txEl>
                                              <p:pRg st="12" end="12"/>
                                            </p:txEl>
                                          </p:spTgt>
                                        </p:tgtEl>
                                        <p:attrNameLst>
                                          <p:attrName>style.visibility</p:attrName>
                                        </p:attrNameLst>
                                      </p:cBhvr>
                                      <p:to>
                                        <p:strVal val="visible"/>
                                      </p:to>
                                    </p:set>
                                    <p:animEffect transition="in" filter="barn(inVertical)">
                                      <p:cBhvr>
                                        <p:cTn id="71" dur="500"/>
                                        <p:tgtEl>
                                          <p:spTgt spid="215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Military R&amp;D and Production </a:t>
            </a:r>
          </a:p>
        </p:txBody>
      </p:sp>
      <p:sp>
        <p:nvSpPr>
          <p:cNvPr id="22531" name="Rectangle 3"/>
          <p:cNvSpPr>
            <a:spLocks noGrp="1" noChangeArrowheads="1"/>
          </p:cNvSpPr>
          <p:nvPr>
            <p:ph type="body" idx="1"/>
          </p:nvPr>
        </p:nvSpPr>
        <p:spPr/>
        <p:txBody>
          <a:bodyPr/>
          <a:lstStyle/>
          <a:p>
            <a:pPr eaLnBrk="1" hangingPunct="1"/>
            <a:r>
              <a:rPr lang="en-US" sz="2800" dirty="0" smtClean="0">
                <a:solidFill>
                  <a:schemeClr val="tx2"/>
                </a:solidFill>
              </a:rPr>
              <a:t>Radar </a:t>
            </a:r>
          </a:p>
          <a:p>
            <a:pPr lvl="1" eaLnBrk="1" hangingPunct="1"/>
            <a:r>
              <a:rPr lang="en-US" sz="2400" dirty="0" smtClean="0">
                <a:solidFill>
                  <a:schemeClr val="tx2"/>
                </a:solidFill>
              </a:rPr>
              <a:t>Largely British invention</a:t>
            </a:r>
          </a:p>
          <a:p>
            <a:pPr lvl="1" eaLnBrk="1" hangingPunct="1"/>
            <a:r>
              <a:rPr lang="en-US" sz="2400" dirty="0" smtClean="0">
                <a:solidFill>
                  <a:schemeClr val="tx2"/>
                </a:solidFill>
              </a:rPr>
              <a:t>Operational in 1939</a:t>
            </a:r>
          </a:p>
          <a:p>
            <a:pPr lvl="1" eaLnBrk="1" hangingPunct="1"/>
            <a:r>
              <a:rPr lang="en-US" sz="2400" dirty="0" smtClean="0">
                <a:solidFill>
                  <a:schemeClr val="tx2"/>
                </a:solidFill>
              </a:rPr>
              <a:t>Also developed airborne radar</a:t>
            </a:r>
          </a:p>
          <a:p>
            <a:pPr lvl="2" eaLnBrk="1" hangingPunct="1"/>
            <a:r>
              <a:rPr lang="en-US" sz="2000" dirty="0" smtClean="0">
                <a:solidFill>
                  <a:schemeClr val="tx2"/>
                </a:solidFill>
              </a:rPr>
              <a:t>Helped night fighters</a:t>
            </a:r>
          </a:p>
          <a:p>
            <a:pPr lvl="2" eaLnBrk="1" hangingPunct="1"/>
            <a:r>
              <a:rPr lang="en-US" sz="2000" dirty="0" smtClean="0">
                <a:solidFill>
                  <a:schemeClr val="tx2"/>
                </a:solidFill>
              </a:rPr>
              <a:t>Ground controlled intercept</a:t>
            </a:r>
          </a:p>
          <a:p>
            <a:pPr lvl="2" eaLnBrk="1" hangingPunct="1"/>
            <a:r>
              <a:rPr lang="en-US" sz="2000" dirty="0" smtClean="0">
                <a:solidFill>
                  <a:schemeClr val="tx2"/>
                </a:solidFill>
              </a:rPr>
              <a:t>Bomber crews locate targets</a:t>
            </a:r>
          </a:p>
          <a:p>
            <a:pPr eaLnBrk="1" hangingPunct="1"/>
            <a:r>
              <a:rPr lang="en-US" sz="2800" dirty="0" smtClean="0">
                <a:solidFill>
                  <a:schemeClr val="tx2"/>
                </a:solidFill>
              </a:rPr>
              <a:t>Development Projects</a:t>
            </a:r>
          </a:p>
          <a:p>
            <a:pPr lvl="1" eaLnBrk="1" hangingPunct="1"/>
            <a:r>
              <a:rPr lang="en-US" sz="2400" dirty="0" smtClean="0">
                <a:solidFill>
                  <a:schemeClr val="tx2"/>
                </a:solidFill>
              </a:rPr>
              <a:t>2-way radiotelephone (VHF)</a:t>
            </a:r>
          </a:p>
          <a:p>
            <a:pPr lvl="1" eaLnBrk="1" hangingPunct="1"/>
            <a:r>
              <a:rPr lang="en-US" sz="2400" dirty="0" smtClean="0">
                <a:solidFill>
                  <a:schemeClr val="tx2"/>
                </a:solidFill>
              </a:rPr>
              <a:t>Deicing </a:t>
            </a:r>
          </a:p>
          <a:p>
            <a:pPr lvl="1" eaLnBrk="1" hangingPunct="1"/>
            <a:r>
              <a:rPr lang="en-US" sz="2400" dirty="0" smtClean="0">
                <a:solidFill>
                  <a:schemeClr val="tx2"/>
                </a:solidFill>
              </a:rPr>
              <a:t>LORAN </a:t>
            </a:r>
          </a:p>
          <a:p>
            <a:pPr lvl="2" eaLnBrk="1" hangingPunct="1"/>
            <a:r>
              <a:rPr lang="en-US" sz="2000" dirty="0" smtClean="0">
                <a:solidFill>
                  <a:schemeClr val="tx2"/>
                </a:solidFill>
              </a:rPr>
              <a:t>Measured time distance between 2 radio signals</a:t>
            </a:r>
          </a:p>
          <a:p>
            <a:pPr lvl="2" eaLnBrk="1" hangingPunct="1"/>
            <a:r>
              <a:rPr lang="en-US" sz="2000" dirty="0" smtClean="0">
                <a:solidFill>
                  <a:schemeClr val="tx2"/>
                </a:solidFill>
              </a:rPr>
              <a:t>Used in China Theater</a:t>
            </a:r>
          </a:p>
          <a:p>
            <a:pPr lvl="2" eaLnBrk="1" hangingPunct="1"/>
            <a:r>
              <a:rPr lang="en-US" sz="2000" dirty="0" smtClean="0">
                <a:solidFill>
                  <a:schemeClr val="tx2"/>
                </a:solidFill>
              </a:rPr>
              <a:t>47 pairs of stations by end of war</a:t>
            </a:r>
          </a:p>
          <a:p>
            <a:pPr lvl="1" eaLnBrk="1" hangingPunct="1"/>
            <a:endParaRPr lang="en-US" dirty="0" smtClean="0"/>
          </a:p>
          <a:p>
            <a:pPr lvl="1" eaLnBrk="1" hangingPunct="1"/>
            <a:endParaRPr lang="en-US"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Vertic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arn(inVertical)">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arn(inVertical)">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arn(inVertical)">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barn(inVertical)">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barn(inVertical)">
                                      <p:cBhvr>
                                        <p:cTn id="37" dur="5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barn(inVertical)">
                                      <p:cBhvr>
                                        <p:cTn id="42" dur="500"/>
                                        <p:tgtEl>
                                          <p:spTgt spid="225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2531">
                                            <p:txEl>
                                              <p:pRg st="8" end="8"/>
                                            </p:txEl>
                                          </p:spTgt>
                                        </p:tgtEl>
                                        <p:attrNameLst>
                                          <p:attrName>style.visibility</p:attrName>
                                        </p:attrNameLst>
                                      </p:cBhvr>
                                      <p:to>
                                        <p:strVal val="visible"/>
                                      </p:to>
                                    </p:set>
                                    <p:animEffect transition="in" filter="barn(inVertical)">
                                      <p:cBhvr>
                                        <p:cTn id="47" dur="500"/>
                                        <p:tgtEl>
                                          <p:spTgt spid="225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531">
                                            <p:txEl>
                                              <p:pRg st="9" end="9"/>
                                            </p:txEl>
                                          </p:spTgt>
                                        </p:tgtEl>
                                        <p:attrNameLst>
                                          <p:attrName>style.visibility</p:attrName>
                                        </p:attrNameLst>
                                      </p:cBhvr>
                                      <p:to>
                                        <p:strVal val="visible"/>
                                      </p:to>
                                    </p:set>
                                    <p:animEffect transition="in" filter="barn(inVertical)">
                                      <p:cBhvr>
                                        <p:cTn id="52" dur="500"/>
                                        <p:tgtEl>
                                          <p:spTgt spid="225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531">
                                            <p:txEl>
                                              <p:pRg st="10" end="10"/>
                                            </p:txEl>
                                          </p:spTgt>
                                        </p:tgtEl>
                                        <p:attrNameLst>
                                          <p:attrName>style.visibility</p:attrName>
                                        </p:attrNameLst>
                                      </p:cBhvr>
                                      <p:to>
                                        <p:strVal val="visible"/>
                                      </p:to>
                                    </p:set>
                                    <p:animEffect transition="in" filter="barn(inVertical)">
                                      <p:cBhvr>
                                        <p:cTn id="57" dur="500"/>
                                        <p:tgtEl>
                                          <p:spTgt spid="2253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2531">
                                            <p:txEl>
                                              <p:pRg st="11" end="11"/>
                                            </p:txEl>
                                          </p:spTgt>
                                        </p:tgtEl>
                                        <p:attrNameLst>
                                          <p:attrName>style.visibility</p:attrName>
                                        </p:attrNameLst>
                                      </p:cBhvr>
                                      <p:to>
                                        <p:strVal val="visible"/>
                                      </p:to>
                                    </p:set>
                                    <p:animEffect transition="in" filter="barn(inVertical)">
                                      <p:cBhvr>
                                        <p:cTn id="62" dur="500"/>
                                        <p:tgtEl>
                                          <p:spTgt spid="2253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2531">
                                            <p:txEl>
                                              <p:pRg st="12" end="12"/>
                                            </p:txEl>
                                          </p:spTgt>
                                        </p:tgtEl>
                                        <p:attrNameLst>
                                          <p:attrName>style.visibility</p:attrName>
                                        </p:attrNameLst>
                                      </p:cBhvr>
                                      <p:to>
                                        <p:strVal val="visible"/>
                                      </p:to>
                                    </p:set>
                                    <p:animEffect transition="in" filter="barn(inVertical)">
                                      <p:cBhvr>
                                        <p:cTn id="67" dur="500"/>
                                        <p:tgtEl>
                                          <p:spTgt spid="2253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2531">
                                            <p:txEl>
                                              <p:pRg st="13" end="13"/>
                                            </p:txEl>
                                          </p:spTgt>
                                        </p:tgtEl>
                                        <p:attrNameLst>
                                          <p:attrName>style.visibility</p:attrName>
                                        </p:attrNameLst>
                                      </p:cBhvr>
                                      <p:to>
                                        <p:strVal val="visible"/>
                                      </p:to>
                                    </p:set>
                                    <p:animEffect transition="in" filter="barn(inVertical)">
                                      <p:cBhvr>
                                        <p:cTn id="72" dur="500"/>
                                        <p:tgtEl>
                                          <p:spTgt spid="225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Military R&amp;D and Production </a:t>
            </a:r>
          </a:p>
        </p:txBody>
      </p:sp>
      <p:sp>
        <p:nvSpPr>
          <p:cNvPr id="23555" name="Rectangle 3"/>
          <p:cNvSpPr>
            <a:spLocks noGrp="1" noChangeArrowheads="1"/>
          </p:cNvSpPr>
          <p:nvPr>
            <p:ph type="body" idx="1"/>
          </p:nvPr>
        </p:nvSpPr>
        <p:spPr/>
        <p:txBody>
          <a:bodyPr/>
          <a:lstStyle/>
          <a:p>
            <a:pPr eaLnBrk="1" hangingPunct="1"/>
            <a:r>
              <a:rPr lang="en-US" sz="2800" dirty="0" smtClean="0">
                <a:solidFill>
                  <a:schemeClr val="tx2"/>
                </a:solidFill>
              </a:rPr>
              <a:t>Production </a:t>
            </a:r>
          </a:p>
          <a:p>
            <a:pPr lvl="1" eaLnBrk="1" hangingPunct="1"/>
            <a:r>
              <a:rPr lang="en-US" sz="2400" dirty="0" smtClean="0">
                <a:solidFill>
                  <a:schemeClr val="tx2"/>
                </a:solidFill>
              </a:rPr>
              <a:t>Job Shop </a:t>
            </a:r>
          </a:p>
          <a:p>
            <a:pPr lvl="1" eaLnBrk="1" hangingPunct="1"/>
            <a:r>
              <a:rPr lang="en-US" sz="2400" dirty="0" smtClean="0">
                <a:solidFill>
                  <a:schemeClr val="tx2"/>
                </a:solidFill>
              </a:rPr>
              <a:t>Line Production</a:t>
            </a:r>
          </a:p>
          <a:p>
            <a:pPr lvl="2" eaLnBrk="1" hangingPunct="1"/>
            <a:r>
              <a:rPr lang="en-US" sz="2000" dirty="0" smtClean="0">
                <a:solidFill>
                  <a:schemeClr val="tx2"/>
                </a:solidFill>
              </a:rPr>
              <a:t>Simplified Parts</a:t>
            </a:r>
          </a:p>
          <a:p>
            <a:pPr lvl="2" eaLnBrk="1" hangingPunct="1"/>
            <a:r>
              <a:rPr lang="en-US" sz="2000" dirty="0" smtClean="0">
                <a:solidFill>
                  <a:schemeClr val="tx2"/>
                </a:solidFill>
              </a:rPr>
              <a:t>Shadow Plants </a:t>
            </a:r>
          </a:p>
          <a:p>
            <a:pPr lvl="1" eaLnBrk="1" hangingPunct="1"/>
            <a:r>
              <a:rPr lang="en-US" sz="2400" dirty="0" smtClean="0">
                <a:solidFill>
                  <a:schemeClr val="tx2"/>
                </a:solidFill>
              </a:rPr>
              <a:t>Female Workers</a:t>
            </a:r>
          </a:p>
          <a:p>
            <a:pPr lvl="2" eaLnBrk="1" hangingPunct="1"/>
            <a:r>
              <a:rPr lang="en-US" sz="2000" dirty="0" smtClean="0">
                <a:solidFill>
                  <a:schemeClr val="tx2"/>
                </a:solidFill>
              </a:rPr>
              <a:t>Both sides utilized </a:t>
            </a:r>
          </a:p>
          <a:p>
            <a:pPr lvl="1" eaLnBrk="1" hangingPunct="1"/>
            <a:endParaRPr lang="en-US" dirty="0" smtClean="0"/>
          </a:p>
          <a:p>
            <a:pPr lvl="1" eaLnBrk="1" hangingPunct="1"/>
            <a:endParaRPr lang="en-US"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arn(inVertic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arn(inVertical)">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arn(inVertical)">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arn(inVertical)">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arn(inVertical)">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barn(inVertical)">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dirty="0" smtClean="0"/>
              <a:t>Western Air War </a:t>
            </a:r>
          </a:p>
        </p:txBody>
      </p:sp>
      <p:sp>
        <p:nvSpPr>
          <p:cNvPr id="24579" name="Rectangle 3"/>
          <p:cNvSpPr>
            <a:spLocks noGrp="1" noChangeArrowheads="1"/>
          </p:cNvSpPr>
          <p:nvPr>
            <p:ph type="body" idx="1"/>
          </p:nvPr>
        </p:nvSpPr>
        <p:spPr/>
        <p:txBody>
          <a:bodyPr/>
          <a:lstStyle/>
          <a:p>
            <a:pPr eaLnBrk="1" hangingPunct="1"/>
            <a:r>
              <a:rPr lang="en-US" dirty="0" smtClean="0">
                <a:solidFill>
                  <a:schemeClr val="tx2"/>
                </a:solidFill>
              </a:rPr>
              <a:t>Southern Front </a:t>
            </a:r>
          </a:p>
          <a:p>
            <a:pPr lvl="1" eaLnBrk="1" hangingPunct="1"/>
            <a:r>
              <a:rPr lang="en-US" dirty="0" smtClean="0">
                <a:solidFill>
                  <a:schemeClr val="tx2"/>
                </a:solidFill>
              </a:rPr>
              <a:t>Battle of North Africa</a:t>
            </a:r>
          </a:p>
          <a:p>
            <a:pPr lvl="2" eaLnBrk="1" hangingPunct="1"/>
            <a:r>
              <a:rPr lang="en-US" dirty="0" smtClean="0">
                <a:solidFill>
                  <a:schemeClr val="tx2"/>
                </a:solidFill>
              </a:rPr>
              <a:t>Egypt key</a:t>
            </a:r>
          </a:p>
          <a:p>
            <a:pPr lvl="1" eaLnBrk="1" hangingPunct="1"/>
            <a:r>
              <a:rPr lang="en-US" dirty="0" smtClean="0">
                <a:solidFill>
                  <a:schemeClr val="tx2"/>
                </a:solidFill>
              </a:rPr>
              <a:t>Malta (1941 – 1942)</a:t>
            </a:r>
          </a:p>
          <a:p>
            <a:pPr lvl="2" eaLnBrk="1" hangingPunct="1"/>
            <a:r>
              <a:rPr lang="en-US" dirty="0" smtClean="0">
                <a:solidFill>
                  <a:schemeClr val="tx2"/>
                </a:solidFill>
              </a:rPr>
              <a:t>Over 3,000 German bombing raids</a:t>
            </a:r>
          </a:p>
          <a:p>
            <a:pPr lvl="2" eaLnBrk="1" hangingPunct="1"/>
            <a:r>
              <a:rPr lang="en-US" dirty="0" smtClean="0">
                <a:solidFill>
                  <a:schemeClr val="tx2"/>
                </a:solidFill>
              </a:rPr>
              <a:t>Allied convoys able to resupply</a:t>
            </a:r>
          </a:p>
          <a:p>
            <a:pPr lvl="1" eaLnBrk="1" hangingPunct="1"/>
            <a:r>
              <a:rPr lang="en-US" dirty="0" smtClean="0">
                <a:solidFill>
                  <a:schemeClr val="tx2"/>
                </a:solidFill>
              </a:rPr>
              <a:t>El Alamein</a:t>
            </a:r>
          </a:p>
          <a:p>
            <a:pPr lvl="2" eaLnBrk="1" hangingPunct="1"/>
            <a:r>
              <a:rPr lang="en-US" dirty="0" smtClean="0">
                <a:solidFill>
                  <a:schemeClr val="tx2"/>
                </a:solidFill>
              </a:rPr>
              <a:t>Turned tide of N. Africa</a:t>
            </a:r>
          </a:p>
          <a:p>
            <a:pPr lvl="1" eaLnBrk="1" hangingPunct="1"/>
            <a:r>
              <a:rPr lang="en-US" dirty="0" smtClean="0">
                <a:solidFill>
                  <a:schemeClr val="tx2"/>
                </a:solidFill>
              </a:rPr>
              <a:t>Operation Torch</a:t>
            </a:r>
          </a:p>
          <a:p>
            <a:pPr lvl="2" eaLnBrk="1" hangingPunct="1"/>
            <a:r>
              <a:rPr lang="en-US" dirty="0" smtClean="0">
                <a:solidFill>
                  <a:schemeClr val="tx2"/>
                </a:solidFill>
              </a:rPr>
              <a:t>Invasion of French N. Africa</a:t>
            </a:r>
          </a:p>
          <a:p>
            <a:pPr lvl="2" eaLnBrk="1" hangingPunct="1"/>
            <a:r>
              <a:rPr lang="en-US" dirty="0" smtClean="0">
                <a:solidFill>
                  <a:schemeClr val="tx2"/>
                </a:solidFill>
              </a:rPr>
              <a:t>Morocco/Algeria</a:t>
            </a:r>
          </a:p>
          <a:p>
            <a:pPr lvl="2" eaLnBrk="1" hangingPunct="1"/>
            <a:r>
              <a:rPr lang="en-US" dirty="0" smtClean="0">
                <a:solidFill>
                  <a:schemeClr val="tx2"/>
                </a:solidFill>
              </a:rPr>
              <a:t>8 November 1942</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Vertic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arn(inVertic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arn(inVertic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arn(inVertic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arn(inVertical)">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arn(inVertical)">
                                      <p:cBhvr>
                                        <p:cTn id="42" dur="5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barn(inVertical)">
                                      <p:cBhvr>
                                        <p:cTn id="47" dur="500"/>
                                        <p:tgtEl>
                                          <p:spTgt spid="245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4579">
                                            <p:txEl>
                                              <p:pRg st="9" end="9"/>
                                            </p:txEl>
                                          </p:spTgt>
                                        </p:tgtEl>
                                        <p:attrNameLst>
                                          <p:attrName>style.visibility</p:attrName>
                                        </p:attrNameLst>
                                      </p:cBhvr>
                                      <p:to>
                                        <p:strVal val="visible"/>
                                      </p:to>
                                    </p:set>
                                    <p:animEffect transition="in" filter="barn(inVertical)">
                                      <p:cBhvr>
                                        <p:cTn id="52" dur="500"/>
                                        <p:tgtEl>
                                          <p:spTgt spid="2457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4579">
                                            <p:txEl>
                                              <p:pRg st="10" end="10"/>
                                            </p:txEl>
                                          </p:spTgt>
                                        </p:tgtEl>
                                        <p:attrNameLst>
                                          <p:attrName>style.visibility</p:attrName>
                                        </p:attrNameLst>
                                      </p:cBhvr>
                                      <p:to>
                                        <p:strVal val="visible"/>
                                      </p:to>
                                    </p:set>
                                    <p:animEffect transition="in" filter="barn(inVertical)">
                                      <p:cBhvr>
                                        <p:cTn id="57" dur="500"/>
                                        <p:tgtEl>
                                          <p:spTgt spid="2457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579">
                                            <p:txEl>
                                              <p:pRg st="11" end="11"/>
                                            </p:txEl>
                                          </p:spTgt>
                                        </p:tgtEl>
                                        <p:attrNameLst>
                                          <p:attrName>style.visibility</p:attrName>
                                        </p:attrNameLst>
                                      </p:cBhvr>
                                      <p:to>
                                        <p:strVal val="visible"/>
                                      </p:to>
                                    </p:set>
                                    <p:animEffect transition="in" filter="barn(inVertical)">
                                      <p:cBhvr>
                                        <p:cTn id="62" dur="500"/>
                                        <p:tgtEl>
                                          <p:spTgt spid="245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dirty="0" smtClean="0"/>
              <a:t>Western Air War </a:t>
            </a:r>
          </a:p>
        </p:txBody>
      </p:sp>
      <p:sp>
        <p:nvSpPr>
          <p:cNvPr id="24579" name="Rectangle 3"/>
          <p:cNvSpPr>
            <a:spLocks noGrp="1" noChangeArrowheads="1"/>
          </p:cNvSpPr>
          <p:nvPr>
            <p:ph type="body" idx="1"/>
          </p:nvPr>
        </p:nvSpPr>
        <p:spPr/>
        <p:txBody>
          <a:bodyPr/>
          <a:lstStyle/>
          <a:p>
            <a:pPr eaLnBrk="1" hangingPunct="1"/>
            <a:r>
              <a:rPr lang="en-US" dirty="0" smtClean="0">
                <a:solidFill>
                  <a:schemeClr val="tx2"/>
                </a:solidFill>
              </a:rPr>
              <a:t>Southern Front </a:t>
            </a:r>
          </a:p>
          <a:p>
            <a:pPr lvl="1" eaLnBrk="1" hangingPunct="1"/>
            <a:r>
              <a:rPr lang="en-US" dirty="0" smtClean="0">
                <a:solidFill>
                  <a:schemeClr val="tx2"/>
                </a:solidFill>
              </a:rPr>
              <a:t>Operation Husky</a:t>
            </a:r>
          </a:p>
          <a:p>
            <a:pPr lvl="2" eaLnBrk="1" hangingPunct="1"/>
            <a:r>
              <a:rPr lang="en-US" dirty="0" smtClean="0">
                <a:solidFill>
                  <a:schemeClr val="tx2"/>
                </a:solidFill>
              </a:rPr>
              <a:t>Invasion of Sicily</a:t>
            </a:r>
          </a:p>
          <a:p>
            <a:pPr lvl="2" eaLnBrk="1" hangingPunct="1"/>
            <a:r>
              <a:rPr lang="en-US" dirty="0" smtClean="0">
                <a:solidFill>
                  <a:schemeClr val="tx2"/>
                </a:solidFill>
              </a:rPr>
              <a:t>10 July 1943</a:t>
            </a:r>
          </a:p>
          <a:p>
            <a:pPr lvl="2" eaLnBrk="1" hangingPunct="1"/>
            <a:r>
              <a:rPr lang="en-US" dirty="0" smtClean="0">
                <a:solidFill>
                  <a:schemeClr val="tx2"/>
                </a:solidFill>
              </a:rPr>
              <a:t>Germans removed aircraft</a:t>
            </a:r>
          </a:p>
          <a:p>
            <a:pPr lvl="1" eaLnBrk="1" hangingPunct="1"/>
            <a:r>
              <a:rPr lang="en-US" dirty="0" smtClean="0">
                <a:solidFill>
                  <a:schemeClr val="tx2"/>
                </a:solidFill>
              </a:rPr>
              <a:t>Italy</a:t>
            </a:r>
          </a:p>
          <a:p>
            <a:pPr lvl="2" eaLnBrk="1" hangingPunct="1"/>
            <a:r>
              <a:rPr lang="en-US" dirty="0" smtClean="0">
                <a:solidFill>
                  <a:schemeClr val="tx2"/>
                </a:solidFill>
              </a:rPr>
              <a:t>3 September 1943</a:t>
            </a:r>
          </a:p>
          <a:p>
            <a:pPr lvl="2" eaLnBrk="1" hangingPunct="1"/>
            <a:r>
              <a:rPr lang="en-US" dirty="0" smtClean="0">
                <a:solidFill>
                  <a:schemeClr val="tx2"/>
                </a:solidFill>
              </a:rPr>
              <a:t>Over 3,000 Allied aircraft</a:t>
            </a:r>
          </a:p>
          <a:p>
            <a:pPr lvl="2" eaLnBrk="1" hangingPunct="1"/>
            <a:r>
              <a:rPr lang="en-US" dirty="0" smtClean="0">
                <a:solidFill>
                  <a:schemeClr val="tx2"/>
                </a:solidFill>
              </a:rPr>
              <a:t>Little resistance</a:t>
            </a:r>
          </a:p>
          <a:p>
            <a:pPr lvl="2" eaLnBrk="1" hangingPunct="1"/>
            <a:r>
              <a:rPr lang="en-US" dirty="0" smtClean="0">
                <a:solidFill>
                  <a:schemeClr val="tx2"/>
                </a:solidFill>
              </a:rPr>
              <a:t>Italy surrenders 8 Sep</a:t>
            </a:r>
          </a:p>
          <a:p>
            <a:pPr lvl="2" eaLnBrk="1" hangingPunct="1"/>
            <a:r>
              <a:rPr lang="en-US" dirty="0" smtClean="0">
                <a:solidFill>
                  <a:schemeClr val="tx2"/>
                </a:solidFill>
              </a:rPr>
              <a:t>Capture airfields</a:t>
            </a:r>
          </a:p>
          <a:p>
            <a:pPr lvl="3" eaLnBrk="1" hangingPunct="1"/>
            <a:r>
              <a:rPr lang="en-US" dirty="0" smtClean="0">
                <a:solidFill>
                  <a:schemeClr val="tx2"/>
                </a:solidFill>
              </a:rPr>
              <a:t>Strategic bombers</a:t>
            </a:r>
          </a:p>
          <a:p>
            <a:pPr lvl="3" eaLnBrk="1" hangingPunct="1"/>
            <a:r>
              <a:rPr lang="en-US" dirty="0" smtClean="0">
                <a:solidFill>
                  <a:schemeClr val="tx2"/>
                </a:solidFill>
              </a:rPr>
              <a:t>Closer to European targets</a:t>
            </a:r>
          </a:p>
        </p:txBody>
      </p:sp>
    </p:spTree>
    <p:extLst>
      <p:ext uri="{BB962C8B-B14F-4D97-AF65-F5344CB8AC3E}">
        <p14:creationId xmlns:p14="http://schemas.microsoft.com/office/powerpoint/2010/main" val="7086058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Vertic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arn(inVertic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arn(inVertic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arn(inVertic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arn(inVertical)">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arn(inVertical)">
                                      <p:cBhvr>
                                        <p:cTn id="42" dur="5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barn(inVertical)">
                                      <p:cBhvr>
                                        <p:cTn id="47" dur="500"/>
                                        <p:tgtEl>
                                          <p:spTgt spid="245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4579">
                                            <p:txEl>
                                              <p:pRg st="9" end="9"/>
                                            </p:txEl>
                                          </p:spTgt>
                                        </p:tgtEl>
                                        <p:attrNameLst>
                                          <p:attrName>style.visibility</p:attrName>
                                        </p:attrNameLst>
                                      </p:cBhvr>
                                      <p:to>
                                        <p:strVal val="visible"/>
                                      </p:to>
                                    </p:set>
                                    <p:animEffect transition="in" filter="barn(inVertical)">
                                      <p:cBhvr>
                                        <p:cTn id="52" dur="500"/>
                                        <p:tgtEl>
                                          <p:spTgt spid="2457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4579">
                                            <p:txEl>
                                              <p:pRg st="10" end="10"/>
                                            </p:txEl>
                                          </p:spTgt>
                                        </p:tgtEl>
                                        <p:attrNameLst>
                                          <p:attrName>style.visibility</p:attrName>
                                        </p:attrNameLst>
                                      </p:cBhvr>
                                      <p:to>
                                        <p:strVal val="visible"/>
                                      </p:to>
                                    </p:set>
                                    <p:animEffect transition="in" filter="barn(inVertical)">
                                      <p:cBhvr>
                                        <p:cTn id="57" dur="500"/>
                                        <p:tgtEl>
                                          <p:spTgt spid="2457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579">
                                            <p:txEl>
                                              <p:pRg st="11" end="11"/>
                                            </p:txEl>
                                          </p:spTgt>
                                        </p:tgtEl>
                                        <p:attrNameLst>
                                          <p:attrName>style.visibility</p:attrName>
                                        </p:attrNameLst>
                                      </p:cBhvr>
                                      <p:to>
                                        <p:strVal val="visible"/>
                                      </p:to>
                                    </p:set>
                                    <p:animEffect transition="in" filter="barn(inVertical)">
                                      <p:cBhvr>
                                        <p:cTn id="62" dur="500"/>
                                        <p:tgtEl>
                                          <p:spTgt spid="2457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579">
                                            <p:txEl>
                                              <p:pRg st="12" end="12"/>
                                            </p:txEl>
                                          </p:spTgt>
                                        </p:tgtEl>
                                        <p:attrNameLst>
                                          <p:attrName>style.visibility</p:attrName>
                                        </p:attrNameLst>
                                      </p:cBhvr>
                                      <p:to>
                                        <p:strVal val="visible"/>
                                      </p:to>
                                    </p:set>
                                    <p:animEffect transition="in" filter="barn(inVertical)">
                                      <p:cBhvr>
                                        <p:cTn id="67" dur="500"/>
                                        <p:tgtEl>
                                          <p:spTgt spid="245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Western Air War </a:t>
            </a:r>
          </a:p>
        </p:txBody>
      </p:sp>
      <p:sp>
        <p:nvSpPr>
          <p:cNvPr id="25603" name="Rectangle 3"/>
          <p:cNvSpPr>
            <a:spLocks noGrp="1" noChangeArrowheads="1"/>
          </p:cNvSpPr>
          <p:nvPr>
            <p:ph type="body" idx="1"/>
          </p:nvPr>
        </p:nvSpPr>
        <p:spPr/>
        <p:txBody>
          <a:bodyPr/>
          <a:lstStyle/>
          <a:p>
            <a:pPr eaLnBrk="1" hangingPunct="1"/>
            <a:r>
              <a:rPr lang="en-US" dirty="0" smtClean="0">
                <a:solidFill>
                  <a:schemeClr val="tx2"/>
                </a:solidFill>
              </a:rPr>
              <a:t>Western Front </a:t>
            </a:r>
          </a:p>
          <a:p>
            <a:pPr lvl="1" eaLnBrk="1" hangingPunct="1"/>
            <a:r>
              <a:rPr lang="en-US" dirty="0" smtClean="0">
                <a:solidFill>
                  <a:schemeClr val="tx2"/>
                </a:solidFill>
              </a:rPr>
              <a:t>Battle of the Atlantic </a:t>
            </a:r>
          </a:p>
          <a:p>
            <a:pPr lvl="2" eaLnBrk="1" hangingPunct="1"/>
            <a:r>
              <a:rPr lang="en-US" dirty="0" smtClean="0">
                <a:solidFill>
                  <a:schemeClr val="tx2"/>
                </a:solidFill>
              </a:rPr>
              <a:t>Sonar systems</a:t>
            </a:r>
          </a:p>
          <a:p>
            <a:pPr lvl="2" eaLnBrk="1" hangingPunct="1"/>
            <a:r>
              <a:rPr lang="en-US" dirty="0" smtClean="0">
                <a:solidFill>
                  <a:schemeClr val="tx2"/>
                </a:solidFill>
              </a:rPr>
              <a:t>Allies – 175 warships; 3,500 merchant ships</a:t>
            </a:r>
          </a:p>
          <a:p>
            <a:pPr lvl="2" eaLnBrk="1" hangingPunct="1"/>
            <a:r>
              <a:rPr lang="en-US" dirty="0" smtClean="0">
                <a:solidFill>
                  <a:schemeClr val="tx2"/>
                </a:solidFill>
              </a:rPr>
              <a:t>Axis – 783 German U-boats</a:t>
            </a:r>
          </a:p>
          <a:p>
            <a:pPr lvl="1" eaLnBrk="1" hangingPunct="1"/>
            <a:r>
              <a:rPr lang="en-US" dirty="0" smtClean="0">
                <a:solidFill>
                  <a:schemeClr val="tx2"/>
                </a:solidFill>
              </a:rPr>
              <a:t>Bombing Germany</a:t>
            </a:r>
          </a:p>
          <a:p>
            <a:pPr lvl="2" eaLnBrk="1" hangingPunct="1"/>
            <a:r>
              <a:rPr lang="en-US" dirty="0" smtClean="0">
                <a:solidFill>
                  <a:schemeClr val="tx2"/>
                </a:solidFill>
              </a:rPr>
              <a:t>Production</a:t>
            </a:r>
          </a:p>
          <a:p>
            <a:pPr lvl="2" eaLnBrk="1" hangingPunct="1"/>
            <a:r>
              <a:rPr lang="en-US" dirty="0" smtClean="0">
                <a:solidFill>
                  <a:schemeClr val="tx2"/>
                </a:solidFill>
              </a:rPr>
              <a:t>Oil refineries</a:t>
            </a:r>
          </a:p>
          <a:p>
            <a:pPr lvl="2" eaLnBrk="1" hangingPunct="1"/>
            <a:r>
              <a:rPr lang="en-US" dirty="0" smtClean="0">
                <a:solidFill>
                  <a:schemeClr val="tx2"/>
                </a:solidFill>
              </a:rPr>
              <a:t>Effectiveness improved</a:t>
            </a:r>
          </a:p>
          <a:p>
            <a:pPr lvl="3" eaLnBrk="1" hangingPunct="1"/>
            <a:r>
              <a:rPr lang="en-US" dirty="0" smtClean="0">
                <a:solidFill>
                  <a:schemeClr val="tx2"/>
                </a:solidFill>
              </a:rPr>
              <a:t>P-51 Mustang</a:t>
            </a:r>
          </a:p>
        </p:txBody>
      </p:sp>
      <p:pic>
        <p:nvPicPr>
          <p:cNvPr id="25604" name="Picture 3" descr="http://upload.wikimedia.org/wikipedia/en/thumb/a/a5/8th_AF_Bombing_Marienburg.JPEG/220px-8th_AF_Bombing_Marienburg.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467100"/>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arn(inVertic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arn(inVertic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arn(inVertical)">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arn(inVertical)">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arn(inVertical)">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arn(inVertical)">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arn(inVertical)">
                                      <p:cBhvr>
                                        <p:cTn id="37" dur="500"/>
                                        <p:tgtEl>
                                          <p:spTgt spid="256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Effect transition="in" filter="barn(inVertical)">
                                      <p:cBhvr>
                                        <p:cTn id="42" dur="500"/>
                                        <p:tgtEl>
                                          <p:spTgt spid="25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603">
                                            <p:txEl>
                                              <p:pRg st="8" end="8"/>
                                            </p:txEl>
                                          </p:spTgt>
                                        </p:tgtEl>
                                        <p:attrNameLst>
                                          <p:attrName>style.visibility</p:attrName>
                                        </p:attrNameLst>
                                      </p:cBhvr>
                                      <p:to>
                                        <p:strVal val="visible"/>
                                      </p:to>
                                    </p:set>
                                    <p:animEffect transition="in" filter="barn(inVertical)">
                                      <p:cBhvr>
                                        <p:cTn id="47" dur="500"/>
                                        <p:tgtEl>
                                          <p:spTgt spid="256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5603">
                                            <p:txEl>
                                              <p:pRg st="9" end="9"/>
                                            </p:txEl>
                                          </p:spTgt>
                                        </p:tgtEl>
                                        <p:attrNameLst>
                                          <p:attrName>style.visibility</p:attrName>
                                        </p:attrNameLst>
                                      </p:cBhvr>
                                      <p:to>
                                        <p:strVal val="visible"/>
                                      </p:to>
                                    </p:set>
                                    <p:animEffect transition="in" filter="barn(inVertical)">
                                      <p:cBhvr>
                                        <p:cTn id="52"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mtClean="0"/>
              <a:t>Prelude To War</a:t>
            </a:r>
          </a:p>
        </p:txBody>
      </p:sp>
      <p:sp>
        <p:nvSpPr>
          <p:cNvPr id="5123" name="Rectangle 3"/>
          <p:cNvSpPr>
            <a:spLocks noGrp="1" noChangeArrowheads="1"/>
          </p:cNvSpPr>
          <p:nvPr>
            <p:ph type="body" idx="1"/>
          </p:nvPr>
        </p:nvSpPr>
        <p:spPr>
          <a:xfrm>
            <a:off x="228600" y="685800"/>
            <a:ext cx="8077200" cy="5867400"/>
          </a:xfrm>
        </p:spPr>
        <p:txBody>
          <a:bodyPr/>
          <a:lstStyle/>
          <a:p>
            <a:pPr eaLnBrk="1" hangingPunct="1"/>
            <a:r>
              <a:rPr lang="en-US" dirty="0" smtClean="0">
                <a:solidFill>
                  <a:schemeClr val="tx2"/>
                </a:solidFill>
              </a:rPr>
              <a:t>1936</a:t>
            </a:r>
          </a:p>
          <a:p>
            <a:pPr lvl="1" eaLnBrk="1" hangingPunct="1"/>
            <a:r>
              <a:rPr lang="en-US" dirty="0" smtClean="0">
                <a:solidFill>
                  <a:schemeClr val="tx2"/>
                </a:solidFill>
              </a:rPr>
              <a:t>Germany re-occupies Rhineland</a:t>
            </a:r>
          </a:p>
          <a:p>
            <a:pPr lvl="1" eaLnBrk="1" hangingPunct="1"/>
            <a:r>
              <a:rPr lang="en-US" dirty="0" smtClean="0">
                <a:solidFill>
                  <a:schemeClr val="tx2"/>
                </a:solidFill>
              </a:rPr>
              <a:t>Signs Anti-</a:t>
            </a:r>
            <a:r>
              <a:rPr lang="en-US" dirty="0" err="1" smtClean="0">
                <a:solidFill>
                  <a:schemeClr val="tx2"/>
                </a:solidFill>
              </a:rPr>
              <a:t>Comintern</a:t>
            </a:r>
            <a:r>
              <a:rPr lang="en-US" dirty="0" smtClean="0">
                <a:solidFill>
                  <a:schemeClr val="tx2"/>
                </a:solidFill>
              </a:rPr>
              <a:t> Pact with Japan</a:t>
            </a:r>
          </a:p>
          <a:p>
            <a:pPr eaLnBrk="1" hangingPunct="1"/>
            <a:r>
              <a:rPr lang="en-US" dirty="0" smtClean="0">
                <a:solidFill>
                  <a:schemeClr val="tx2"/>
                </a:solidFill>
              </a:rPr>
              <a:t>1938</a:t>
            </a:r>
          </a:p>
          <a:p>
            <a:pPr lvl="1" eaLnBrk="1" hangingPunct="1"/>
            <a:r>
              <a:rPr lang="en-US" dirty="0" smtClean="0">
                <a:solidFill>
                  <a:schemeClr val="tx2"/>
                </a:solidFill>
              </a:rPr>
              <a:t>Austria annexed by Germany</a:t>
            </a:r>
          </a:p>
          <a:p>
            <a:pPr lvl="1" eaLnBrk="1" hangingPunct="1"/>
            <a:r>
              <a:rPr lang="en-US" dirty="0" err="1" smtClean="0">
                <a:solidFill>
                  <a:schemeClr val="tx2"/>
                </a:solidFill>
              </a:rPr>
              <a:t>Sudentenland</a:t>
            </a:r>
            <a:r>
              <a:rPr lang="en-US" dirty="0" smtClean="0">
                <a:solidFill>
                  <a:schemeClr val="tx2"/>
                </a:solidFill>
              </a:rPr>
              <a:t> occupied by </a:t>
            </a:r>
            <a:r>
              <a:rPr lang="en-US" dirty="0" err="1" smtClean="0">
                <a:solidFill>
                  <a:schemeClr val="tx2"/>
                </a:solidFill>
              </a:rPr>
              <a:t>Gemany</a:t>
            </a:r>
            <a:endParaRPr lang="en-US" dirty="0" smtClean="0">
              <a:solidFill>
                <a:schemeClr val="tx2"/>
              </a:solidFill>
            </a:endParaRPr>
          </a:p>
          <a:p>
            <a:pPr eaLnBrk="1" hangingPunct="1"/>
            <a:r>
              <a:rPr lang="en-US" dirty="0" smtClean="0">
                <a:solidFill>
                  <a:schemeClr val="tx2"/>
                </a:solidFill>
              </a:rPr>
              <a:t>1939</a:t>
            </a:r>
          </a:p>
          <a:p>
            <a:pPr lvl="1" eaLnBrk="1" hangingPunct="1"/>
            <a:r>
              <a:rPr lang="en-US" dirty="0" smtClean="0">
                <a:solidFill>
                  <a:schemeClr val="tx2"/>
                </a:solidFill>
              </a:rPr>
              <a:t>Rest of Czechoslovakia occupied</a:t>
            </a:r>
          </a:p>
          <a:p>
            <a:pPr lvl="1" eaLnBrk="1" hangingPunct="1"/>
            <a:r>
              <a:rPr lang="en-US" dirty="0" smtClean="0">
                <a:solidFill>
                  <a:schemeClr val="tx2"/>
                </a:solidFill>
              </a:rPr>
              <a:t>Signs non-aggression pact with Russia</a:t>
            </a:r>
          </a:p>
          <a:p>
            <a:pPr lvl="1" eaLnBrk="1" hangingPunct="1"/>
            <a:r>
              <a:rPr lang="en-US" dirty="0" smtClean="0">
                <a:solidFill>
                  <a:schemeClr val="tx2"/>
                </a:solidFill>
              </a:rPr>
              <a:t>1 Sep – Germany invade Poland</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arn(inVertic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arn(inVertical)">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arn(inVertical)">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barn(inVertical)">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barn(inVertical)">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barn(inVertical)">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barn(inVertical)">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barn(inVertical)">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barn(inVertical)">
                                      <p:cBhvr>
                                        <p:cTn id="52"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Western Air War </a:t>
            </a:r>
          </a:p>
        </p:txBody>
      </p:sp>
      <p:sp>
        <p:nvSpPr>
          <p:cNvPr id="25603" name="Rectangle 3"/>
          <p:cNvSpPr>
            <a:spLocks noGrp="1" noChangeArrowheads="1"/>
          </p:cNvSpPr>
          <p:nvPr>
            <p:ph type="body" idx="1"/>
          </p:nvPr>
        </p:nvSpPr>
        <p:spPr/>
        <p:txBody>
          <a:bodyPr/>
          <a:lstStyle/>
          <a:p>
            <a:pPr eaLnBrk="1" hangingPunct="1"/>
            <a:r>
              <a:rPr lang="en-US" dirty="0" smtClean="0">
                <a:solidFill>
                  <a:schemeClr val="tx2"/>
                </a:solidFill>
              </a:rPr>
              <a:t>Western Front </a:t>
            </a:r>
          </a:p>
          <a:p>
            <a:pPr lvl="1" eaLnBrk="1" hangingPunct="1"/>
            <a:r>
              <a:rPr lang="en-US" dirty="0" smtClean="0">
                <a:solidFill>
                  <a:schemeClr val="tx2"/>
                </a:solidFill>
              </a:rPr>
              <a:t>V-1</a:t>
            </a:r>
          </a:p>
          <a:p>
            <a:pPr lvl="2" eaLnBrk="1" hangingPunct="1"/>
            <a:r>
              <a:rPr lang="en-US" dirty="0" smtClean="0">
                <a:solidFill>
                  <a:schemeClr val="tx2"/>
                </a:solidFill>
              </a:rPr>
              <a:t>8,000 planes to Britain</a:t>
            </a:r>
          </a:p>
          <a:p>
            <a:pPr lvl="2" eaLnBrk="1" hangingPunct="1"/>
            <a:r>
              <a:rPr lang="en-US" dirty="0" smtClean="0">
                <a:solidFill>
                  <a:schemeClr val="tx2"/>
                </a:solidFill>
              </a:rPr>
              <a:t>2,000 penetrated defenses</a:t>
            </a:r>
          </a:p>
          <a:p>
            <a:pPr lvl="2" eaLnBrk="1" hangingPunct="1"/>
            <a:r>
              <a:rPr lang="en-US" dirty="0" smtClean="0">
                <a:solidFill>
                  <a:schemeClr val="tx2"/>
                </a:solidFill>
              </a:rPr>
              <a:t>10,000 casualties</a:t>
            </a:r>
          </a:p>
          <a:p>
            <a:pPr lvl="1" eaLnBrk="1" hangingPunct="1"/>
            <a:r>
              <a:rPr lang="en-US" dirty="0" smtClean="0">
                <a:solidFill>
                  <a:schemeClr val="tx2"/>
                </a:solidFill>
              </a:rPr>
              <a:t>V-2</a:t>
            </a:r>
          </a:p>
          <a:p>
            <a:pPr lvl="2" eaLnBrk="1" hangingPunct="1"/>
            <a:r>
              <a:rPr lang="en-US" dirty="0" smtClean="0">
                <a:solidFill>
                  <a:schemeClr val="tx2"/>
                </a:solidFill>
              </a:rPr>
              <a:t>Over 3,000 launched</a:t>
            </a:r>
          </a:p>
          <a:p>
            <a:pPr lvl="2" eaLnBrk="1" hangingPunct="1"/>
            <a:r>
              <a:rPr lang="en-US" dirty="0" smtClean="0">
                <a:solidFill>
                  <a:schemeClr val="tx2"/>
                </a:solidFill>
              </a:rPr>
              <a:t>9,000 deaths</a:t>
            </a:r>
          </a:p>
          <a:p>
            <a:pPr lvl="1" eaLnBrk="1" hangingPunct="1"/>
            <a:r>
              <a:rPr lang="en-US" dirty="0" smtClean="0">
                <a:solidFill>
                  <a:schemeClr val="tx2"/>
                </a:solidFill>
              </a:rPr>
              <a:t>D-Day </a:t>
            </a:r>
          </a:p>
          <a:p>
            <a:pPr lvl="2" eaLnBrk="1" hangingPunct="1"/>
            <a:r>
              <a:rPr lang="en-US" dirty="0" smtClean="0">
                <a:solidFill>
                  <a:schemeClr val="tx2"/>
                </a:solidFill>
              </a:rPr>
              <a:t>Operation Overlord</a:t>
            </a:r>
          </a:p>
          <a:p>
            <a:pPr lvl="2" eaLnBrk="1" hangingPunct="1"/>
            <a:r>
              <a:rPr lang="en-US" dirty="0" smtClean="0">
                <a:solidFill>
                  <a:schemeClr val="tx2"/>
                </a:solidFill>
              </a:rPr>
              <a:t>6 June 1944</a:t>
            </a:r>
          </a:p>
          <a:p>
            <a:pPr lvl="1" eaLnBrk="1" hangingPunct="1"/>
            <a:endParaRPr lang="en-US" dirty="0" smtClean="0"/>
          </a:p>
        </p:txBody>
      </p:sp>
    </p:spTree>
    <p:extLst>
      <p:ext uri="{BB962C8B-B14F-4D97-AF65-F5344CB8AC3E}">
        <p14:creationId xmlns:p14="http://schemas.microsoft.com/office/powerpoint/2010/main" val="349063375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arn(inVertic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arn(inVertic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arn(inVertical)">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arn(inVertical)">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arn(inVertical)">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arn(inVertical)">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arn(inVertical)">
                                      <p:cBhvr>
                                        <p:cTn id="37" dur="500"/>
                                        <p:tgtEl>
                                          <p:spTgt spid="256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Effect transition="in" filter="barn(inVertical)">
                                      <p:cBhvr>
                                        <p:cTn id="42" dur="500"/>
                                        <p:tgtEl>
                                          <p:spTgt spid="25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603">
                                            <p:txEl>
                                              <p:pRg st="8" end="8"/>
                                            </p:txEl>
                                          </p:spTgt>
                                        </p:tgtEl>
                                        <p:attrNameLst>
                                          <p:attrName>style.visibility</p:attrName>
                                        </p:attrNameLst>
                                      </p:cBhvr>
                                      <p:to>
                                        <p:strVal val="visible"/>
                                      </p:to>
                                    </p:set>
                                    <p:animEffect transition="in" filter="barn(inVertical)">
                                      <p:cBhvr>
                                        <p:cTn id="47" dur="500"/>
                                        <p:tgtEl>
                                          <p:spTgt spid="256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5603">
                                            <p:txEl>
                                              <p:pRg st="9" end="9"/>
                                            </p:txEl>
                                          </p:spTgt>
                                        </p:tgtEl>
                                        <p:attrNameLst>
                                          <p:attrName>style.visibility</p:attrName>
                                        </p:attrNameLst>
                                      </p:cBhvr>
                                      <p:to>
                                        <p:strVal val="visible"/>
                                      </p:to>
                                    </p:set>
                                    <p:animEffect transition="in" filter="barn(inVertical)">
                                      <p:cBhvr>
                                        <p:cTn id="52" dur="500"/>
                                        <p:tgtEl>
                                          <p:spTgt spid="2560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603">
                                            <p:txEl>
                                              <p:pRg st="10" end="10"/>
                                            </p:txEl>
                                          </p:spTgt>
                                        </p:tgtEl>
                                        <p:attrNameLst>
                                          <p:attrName>style.visibility</p:attrName>
                                        </p:attrNameLst>
                                      </p:cBhvr>
                                      <p:to>
                                        <p:strVal val="visible"/>
                                      </p:to>
                                    </p:set>
                                    <p:animEffect transition="in" filter="barn(inVertical)">
                                      <p:cBhvr>
                                        <p:cTn id="57"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Eastern Air War</a:t>
            </a:r>
          </a:p>
        </p:txBody>
      </p:sp>
      <p:sp>
        <p:nvSpPr>
          <p:cNvPr id="26627" name="Rectangle 3"/>
          <p:cNvSpPr>
            <a:spLocks noGrp="1" noChangeArrowheads="1"/>
          </p:cNvSpPr>
          <p:nvPr>
            <p:ph type="body" idx="1"/>
          </p:nvPr>
        </p:nvSpPr>
        <p:spPr/>
        <p:txBody>
          <a:bodyPr/>
          <a:lstStyle/>
          <a:p>
            <a:pPr eaLnBrk="1" hangingPunct="1"/>
            <a:r>
              <a:rPr lang="en-US" dirty="0" smtClean="0">
                <a:solidFill>
                  <a:schemeClr val="tx2"/>
                </a:solidFill>
              </a:rPr>
              <a:t>Eastern Front</a:t>
            </a:r>
          </a:p>
          <a:p>
            <a:pPr lvl="1" eaLnBrk="1" hangingPunct="1"/>
            <a:r>
              <a:rPr lang="en-US" dirty="0" smtClean="0">
                <a:solidFill>
                  <a:schemeClr val="tx2"/>
                </a:solidFill>
              </a:rPr>
              <a:t>Soviet counterattack</a:t>
            </a:r>
          </a:p>
          <a:p>
            <a:pPr lvl="1" eaLnBrk="1" hangingPunct="1"/>
            <a:r>
              <a:rPr lang="en-US" dirty="0" smtClean="0">
                <a:solidFill>
                  <a:schemeClr val="tx2"/>
                </a:solidFill>
              </a:rPr>
              <a:t>Stalingrad</a:t>
            </a:r>
          </a:p>
          <a:p>
            <a:pPr lvl="2" eaLnBrk="1" hangingPunct="1"/>
            <a:r>
              <a:rPr lang="en-US" dirty="0" smtClean="0">
                <a:solidFill>
                  <a:schemeClr val="tx2"/>
                </a:solidFill>
              </a:rPr>
              <a:t>Germany lost 300,000 men</a:t>
            </a:r>
          </a:p>
          <a:p>
            <a:pPr lvl="1" eaLnBrk="1" hangingPunct="1"/>
            <a:r>
              <a:rPr lang="en-US" dirty="0" smtClean="0">
                <a:solidFill>
                  <a:schemeClr val="tx2"/>
                </a:solidFill>
              </a:rPr>
              <a:t>Lend-Lease supplies</a:t>
            </a:r>
          </a:p>
          <a:p>
            <a:pPr lvl="1" eaLnBrk="1" hangingPunct="1"/>
            <a:r>
              <a:rPr lang="en-US" dirty="0" smtClean="0">
                <a:solidFill>
                  <a:schemeClr val="tx2"/>
                </a:solidFill>
              </a:rPr>
              <a:t>Battle of Kursk</a:t>
            </a:r>
          </a:p>
          <a:p>
            <a:pPr lvl="2" eaLnBrk="1" hangingPunct="1"/>
            <a:r>
              <a:rPr lang="en-US" dirty="0" smtClean="0">
                <a:solidFill>
                  <a:schemeClr val="tx2"/>
                </a:solidFill>
              </a:rPr>
              <a:t>First battle where Blitzkrieg was stopped</a:t>
            </a:r>
          </a:p>
          <a:p>
            <a:pPr lvl="2" eaLnBrk="1" hangingPunct="1"/>
            <a:r>
              <a:rPr lang="en-US" dirty="0" smtClean="0">
                <a:solidFill>
                  <a:schemeClr val="tx2"/>
                </a:solidFill>
              </a:rPr>
              <a:t>Soviet air force greatly improved</a:t>
            </a:r>
          </a:p>
          <a:p>
            <a:pPr lvl="1" eaLnBrk="1" hangingPunct="1"/>
            <a:r>
              <a:rPr lang="en-US" dirty="0" smtClean="0">
                <a:solidFill>
                  <a:schemeClr val="tx2"/>
                </a:solidFill>
              </a:rPr>
              <a:t>Closing the ring</a:t>
            </a:r>
          </a:p>
          <a:p>
            <a:pPr lvl="2" eaLnBrk="1" hangingPunct="1"/>
            <a:r>
              <a:rPr lang="en-US" dirty="0" smtClean="0">
                <a:solidFill>
                  <a:schemeClr val="tx2"/>
                </a:solidFill>
              </a:rPr>
              <a:t>January 1945 – Soviets enter Germany</a:t>
            </a:r>
          </a:p>
          <a:p>
            <a:pPr lvl="2" eaLnBrk="1" hangingPunct="1"/>
            <a:r>
              <a:rPr lang="en-US" dirty="0" smtClean="0">
                <a:solidFill>
                  <a:schemeClr val="tx2"/>
                </a:solidFill>
              </a:rPr>
              <a:t>March 1945 – Allies cross Rhine River</a:t>
            </a:r>
          </a:p>
          <a:p>
            <a:pPr lvl="2" eaLnBrk="1" hangingPunct="1"/>
            <a:r>
              <a:rPr lang="en-US" dirty="0" smtClean="0">
                <a:solidFill>
                  <a:schemeClr val="tx2"/>
                </a:solidFill>
              </a:rPr>
              <a:t>2 May 1945 – Germany surrenders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arn(inVertic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arn(inVertic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arn(inVertic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arn(inVertical)">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arn(inVertical)">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barn(inVertical)">
                                      <p:cBhvr>
                                        <p:cTn id="32" dur="500"/>
                                        <p:tgtEl>
                                          <p:spTgt spid="26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barn(inVertical)">
                                      <p:cBhvr>
                                        <p:cTn id="37" dur="500"/>
                                        <p:tgtEl>
                                          <p:spTgt spid="266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barn(inVertical)">
                                      <p:cBhvr>
                                        <p:cTn id="42" dur="500"/>
                                        <p:tgtEl>
                                          <p:spTgt spid="266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barn(inVertical)">
                                      <p:cBhvr>
                                        <p:cTn id="47" dur="500"/>
                                        <p:tgtEl>
                                          <p:spTgt spid="2662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barn(inVertical)">
                                      <p:cBhvr>
                                        <p:cTn id="52" dur="500"/>
                                        <p:tgtEl>
                                          <p:spTgt spid="2662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627">
                                            <p:txEl>
                                              <p:pRg st="10" end="10"/>
                                            </p:txEl>
                                          </p:spTgt>
                                        </p:tgtEl>
                                        <p:attrNameLst>
                                          <p:attrName>style.visibility</p:attrName>
                                        </p:attrNameLst>
                                      </p:cBhvr>
                                      <p:to>
                                        <p:strVal val="visible"/>
                                      </p:to>
                                    </p:set>
                                    <p:animEffect transition="in" filter="barn(inVertical)">
                                      <p:cBhvr>
                                        <p:cTn id="57" dur="500"/>
                                        <p:tgtEl>
                                          <p:spTgt spid="2662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6627">
                                            <p:txEl>
                                              <p:pRg st="11" end="11"/>
                                            </p:txEl>
                                          </p:spTgt>
                                        </p:tgtEl>
                                        <p:attrNameLst>
                                          <p:attrName>style.visibility</p:attrName>
                                        </p:attrNameLst>
                                      </p:cBhvr>
                                      <p:to>
                                        <p:strVal val="visible"/>
                                      </p:to>
                                    </p:set>
                                    <p:animEffect transition="in" filter="barn(inVertical)">
                                      <p:cBhvr>
                                        <p:cTn id="62" dur="500"/>
                                        <p:tgtEl>
                                          <p:spTgt spid="266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dirty="0" smtClean="0"/>
              <a:t>Pacific Air War</a:t>
            </a:r>
          </a:p>
        </p:txBody>
      </p:sp>
      <p:sp>
        <p:nvSpPr>
          <p:cNvPr id="27651" name="Rectangle 3"/>
          <p:cNvSpPr>
            <a:spLocks noGrp="1" noChangeArrowheads="1"/>
          </p:cNvSpPr>
          <p:nvPr>
            <p:ph type="body" idx="1"/>
          </p:nvPr>
        </p:nvSpPr>
        <p:spPr/>
        <p:txBody>
          <a:bodyPr/>
          <a:lstStyle/>
          <a:p>
            <a:pPr eaLnBrk="1" hangingPunct="1"/>
            <a:r>
              <a:rPr lang="en-US" dirty="0" smtClean="0">
                <a:solidFill>
                  <a:schemeClr val="tx2"/>
                </a:solidFill>
              </a:rPr>
              <a:t>Surprise Attack </a:t>
            </a:r>
          </a:p>
          <a:p>
            <a:pPr lvl="1" eaLnBrk="1" hangingPunct="1"/>
            <a:r>
              <a:rPr lang="en-US" dirty="0" smtClean="0">
                <a:solidFill>
                  <a:schemeClr val="tx2"/>
                </a:solidFill>
              </a:rPr>
              <a:t>7 December 1941</a:t>
            </a:r>
          </a:p>
          <a:p>
            <a:pPr lvl="1" eaLnBrk="1" hangingPunct="1"/>
            <a:r>
              <a:rPr lang="en-US" dirty="0" smtClean="0">
                <a:solidFill>
                  <a:schemeClr val="tx2"/>
                </a:solidFill>
              </a:rPr>
              <a:t>Pearl Harbor </a:t>
            </a:r>
          </a:p>
          <a:p>
            <a:pPr lvl="2" eaLnBrk="1" hangingPunct="1"/>
            <a:r>
              <a:rPr lang="en-US" dirty="0" smtClean="0">
                <a:solidFill>
                  <a:schemeClr val="tx2"/>
                </a:solidFill>
              </a:rPr>
              <a:t>Forced America into war</a:t>
            </a:r>
          </a:p>
          <a:p>
            <a:pPr lvl="2" eaLnBrk="1" hangingPunct="1"/>
            <a:r>
              <a:rPr lang="en-US" dirty="0" smtClean="0">
                <a:solidFill>
                  <a:schemeClr val="tx2"/>
                </a:solidFill>
              </a:rPr>
              <a:t>Missed American carriers</a:t>
            </a:r>
          </a:p>
          <a:p>
            <a:pPr lvl="1" eaLnBrk="1" hangingPunct="1"/>
            <a:r>
              <a:rPr lang="en-US" dirty="0" smtClean="0">
                <a:solidFill>
                  <a:schemeClr val="tx2"/>
                </a:solidFill>
              </a:rPr>
              <a:t>Philippines</a:t>
            </a:r>
          </a:p>
          <a:p>
            <a:pPr lvl="2" eaLnBrk="1" hangingPunct="1"/>
            <a:r>
              <a:rPr lang="en-US" dirty="0" smtClean="0">
                <a:solidFill>
                  <a:schemeClr val="tx2"/>
                </a:solidFill>
              </a:rPr>
              <a:t>Destroyed U.S. aircraft on ground</a:t>
            </a:r>
          </a:p>
          <a:p>
            <a:pPr lvl="1" eaLnBrk="1" hangingPunct="1"/>
            <a:r>
              <a:rPr lang="en-US" dirty="0" smtClean="0">
                <a:solidFill>
                  <a:schemeClr val="tx2"/>
                </a:solidFill>
              </a:rPr>
              <a:t>Malaya</a:t>
            </a:r>
          </a:p>
          <a:p>
            <a:pPr lvl="2" eaLnBrk="1" hangingPunct="1"/>
            <a:r>
              <a:rPr lang="en-US" dirty="0" smtClean="0">
                <a:solidFill>
                  <a:schemeClr val="tx2"/>
                </a:solidFill>
              </a:rPr>
              <a:t>Primary goal – Singapore</a:t>
            </a:r>
          </a:p>
          <a:p>
            <a:pPr lvl="2" eaLnBrk="1" hangingPunct="1"/>
            <a:r>
              <a:rPr lang="en-US" dirty="0" smtClean="0">
                <a:solidFill>
                  <a:schemeClr val="tx2"/>
                </a:solidFill>
              </a:rPr>
              <a:t>Disable British fleet</a:t>
            </a:r>
          </a:p>
        </p:txBody>
      </p:sp>
    </p:spTree>
    <p:extLst>
      <p:ext uri="{BB962C8B-B14F-4D97-AF65-F5344CB8AC3E}">
        <p14:creationId xmlns:p14="http://schemas.microsoft.com/office/powerpoint/2010/main" val="165348443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inVertical)">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arn(inVertical)">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arn(inVertical)">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arn(inVertical)">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arn(inVertical)">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barn(inVertical)">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barn(inVertical)">
                                      <p:cBhvr>
                                        <p:cTn id="42" dur="500"/>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7651">
                                            <p:txEl>
                                              <p:pRg st="8" end="8"/>
                                            </p:txEl>
                                          </p:spTgt>
                                        </p:tgtEl>
                                        <p:attrNameLst>
                                          <p:attrName>style.visibility</p:attrName>
                                        </p:attrNameLst>
                                      </p:cBhvr>
                                      <p:to>
                                        <p:strVal val="visible"/>
                                      </p:to>
                                    </p:set>
                                    <p:animEffect transition="in" filter="barn(inVertical)">
                                      <p:cBhvr>
                                        <p:cTn id="47" dur="500"/>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651">
                                            <p:txEl>
                                              <p:pRg st="9" end="9"/>
                                            </p:txEl>
                                          </p:spTgt>
                                        </p:tgtEl>
                                        <p:attrNameLst>
                                          <p:attrName>style.visibility</p:attrName>
                                        </p:attrNameLst>
                                      </p:cBhvr>
                                      <p:to>
                                        <p:strVal val="visible"/>
                                      </p:to>
                                    </p:set>
                                    <p:animEffect transition="in" filter="barn(inVertical)">
                                      <p:cBhvr>
                                        <p:cTn id="52"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dirty="0" smtClean="0"/>
              <a:t>Pacific Air War</a:t>
            </a:r>
          </a:p>
        </p:txBody>
      </p:sp>
      <p:sp>
        <p:nvSpPr>
          <p:cNvPr id="27651" name="Rectangle 3"/>
          <p:cNvSpPr>
            <a:spLocks noGrp="1" noChangeArrowheads="1"/>
          </p:cNvSpPr>
          <p:nvPr>
            <p:ph type="body" idx="1"/>
          </p:nvPr>
        </p:nvSpPr>
        <p:spPr/>
        <p:txBody>
          <a:bodyPr/>
          <a:lstStyle/>
          <a:p>
            <a:pPr eaLnBrk="1" hangingPunct="1"/>
            <a:r>
              <a:rPr lang="en-US" dirty="0" smtClean="0">
                <a:solidFill>
                  <a:schemeClr val="tx2"/>
                </a:solidFill>
              </a:rPr>
              <a:t>Changing Tide </a:t>
            </a:r>
          </a:p>
          <a:p>
            <a:pPr lvl="1" eaLnBrk="1" hangingPunct="1"/>
            <a:r>
              <a:rPr lang="en-US" dirty="0" smtClean="0">
                <a:solidFill>
                  <a:schemeClr val="tx2"/>
                </a:solidFill>
              </a:rPr>
              <a:t>Doolittle’s Raid against </a:t>
            </a:r>
            <a:r>
              <a:rPr lang="en-US" dirty="0" smtClean="0">
                <a:solidFill>
                  <a:schemeClr val="tx2"/>
                </a:solidFill>
              </a:rPr>
              <a:t>Tokyo</a:t>
            </a:r>
          </a:p>
          <a:p>
            <a:pPr lvl="2" eaLnBrk="1" hangingPunct="1"/>
            <a:r>
              <a:rPr lang="en-US" dirty="0" smtClean="0">
                <a:solidFill>
                  <a:schemeClr val="tx2"/>
                </a:solidFill>
              </a:rPr>
              <a:t>16 </a:t>
            </a:r>
            <a:r>
              <a:rPr lang="en-US" dirty="0" smtClean="0">
                <a:solidFill>
                  <a:schemeClr val="tx2"/>
                </a:solidFill>
              </a:rPr>
              <a:t>B-25s</a:t>
            </a:r>
          </a:p>
          <a:p>
            <a:pPr lvl="2" eaLnBrk="1" hangingPunct="1"/>
            <a:r>
              <a:rPr lang="en-US" dirty="0" smtClean="0">
                <a:solidFill>
                  <a:schemeClr val="tx2"/>
                </a:solidFill>
              </a:rPr>
              <a:t>USS Hornet</a:t>
            </a:r>
          </a:p>
          <a:p>
            <a:pPr lvl="2" eaLnBrk="1" hangingPunct="1"/>
            <a:r>
              <a:rPr lang="en-US" dirty="0" smtClean="0">
                <a:solidFill>
                  <a:schemeClr val="tx2"/>
                </a:solidFill>
              </a:rPr>
              <a:t>Damaged Japanese morale</a:t>
            </a:r>
          </a:p>
          <a:p>
            <a:pPr lvl="2" eaLnBrk="1" hangingPunct="1"/>
            <a:r>
              <a:rPr lang="en-US" dirty="0" smtClean="0">
                <a:solidFill>
                  <a:schemeClr val="tx2"/>
                </a:solidFill>
              </a:rPr>
              <a:t>Improved American morale</a:t>
            </a:r>
            <a:endParaRPr lang="en-US" dirty="0" smtClean="0">
              <a:solidFill>
                <a:schemeClr val="tx2"/>
              </a:solidFill>
            </a:endParaRPr>
          </a:p>
          <a:p>
            <a:pPr lvl="1" eaLnBrk="1" hangingPunct="1"/>
            <a:r>
              <a:rPr lang="en-US" dirty="0" smtClean="0">
                <a:solidFill>
                  <a:schemeClr val="tx2"/>
                </a:solidFill>
              </a:rPr>
              <a:t>Coral </a:t>
            </a:r>
            <a:r>
              <a:rPr lang="en-US" dirty="0" smtClean="0">
                <a:solidFill>
                  <a:schemeClr val="tx2"/>
                </a:solidFill>
              </a:rPr>
              <a:t>Sea</a:t>
            </a:r>
          </a:p>
          <a:p>
            <a:pPr lvl="2" eaLnBrk="1" hangingPunct="1"/>
            <a:r>
              <a:rPr lang="en-US" dirty="0" smtClean="0">
                <a:solidFill>
                  <a:schemeClr val="tx2"/>
                </a:solidFill>
              </a:rPr>
              <a:t>Naval fleets fought – never within sight</a:t>
            </a:r>
          </a:p>
          <a:p>
            <a:pPr lvl="2" eaLnBrk="1" hangingPunct="1"/>
            <a:r>
              <a:rPr lang="en-US" dirty="0" smtClean="0">
                <a:solidFill>
                  <a:schemeClr val="tx2"/>
                </a:solidFill>
              </a:rPr>
              <a:t>Stopped Japan southward drive</a:t>
            </a:r>
            <a:endParaRPr lang="en-US" dirty="0" smtClean="0">
              <a:solidFill>
                <a:schemeClr val="tx2"/>
              </a:solidFill>
            </a:endParaRPr>
          </a:p>
          <a:p>
            <a:pPr lvl="1" eaLnBrk="1" hangingPunct="1"/>
            <a:r>
              <a:rPr lang="en-US" dirty="0" smtClean="0">
                <a:solidFill>
                  <a:schemeClr val="tx2"/>
                </a:solidFill>
              </a:rPr>
              <a:t>Midway</a:t>
            </a:r>
          </a:p>
          <a:p>
            <a:pPr lvl="2" eaLnBrk="1" hangingPunct="1"/>
            <a:r>
              <a:rPr lang="en-US" dirty="0" smtClean="0">
                <a:solidFill>
                  <a:schemeClr val="tx2"/>
                </a:solidFill>
              </a:rPr>
              <a:t>Reversed position in Pacific</a:t>
            </a:r>
            <a:endParaRPr lang="en-US" dirty="0" smtClean="0">
              <a:solidFill>
                <a:schemeClr val="tx2"/>
              </a:solidFill>
            </a:endParaRPr>
          </a:p>
        </p:txBody>
      </p:sp>
    </p:spTree>
    <p:extLst>
      <p:ext uri="{BB962C8B-B14F-4D97-AF65-F5344CB8AC3E}">
        <p14:creationId xmlns:p14="http://schemas.microsoft.com/office/powerpoint/2010/main" val="28024850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inVertical)">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arn(inVertical)">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arn(inVertical)">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arn(inVertical)">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arn(inVertical)">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barn(inVertical)">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barn(inVertical)">
                                      <p:cBhvr>
                                        <p:cTn id="42" dur="500"/>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7651">
                                            <p:txEl>
                                              <p:pRg st="8" end="8"/>
                                            </p:txEl>
                                          </p:spTgt>
                                        </p:tgtEl>
                                        <p:attrNameLst>
                                          <p:attrName>style.visibility</p:attrName>
                                        </p:attrNameLst>
                                      </p:cBhvr>
                                      <p:to>
                                        <p:strVal val="visible"/>
                                      </p:to>
                                    </p:set>
                                    <p:animEffect transition="in" filter="barn(inVertical)">
                                      <p:cBhvr>
                                        <p:cTn id="47" dur="500"/>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651">
                                            <p:txEl>
                                              <p:pRg st="9" end="9"/>
                                            </p:txEl>
                                          </p:spTgt>
                                        </p:tgtEl>
                                        <p:attrNameLst>
                                          <p:attrName>style.visibility</p:attrName>
                                        </p:attrNameLst>
                                      </p:cBhvr>
                                      <p:to>
                                        <p:strVal val="visible"/>
                                      </p:to>
                                    </p:set>
                                    <p:animEffect transition="in" filter="barn(inVertical)">
                                      <p:cBhvr>
                                        <p:cTn id="52" dur="500"/>
                                        <p:tgtEl>
                                          <p:spTgt spid="276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7651">
                                            <p:txEl>
                                              <p:pRg st="10" end="10"/>
                                            </p:txEl>
                                          </p:spTgt>
                                        </p:tgtEl>
                                        <p:attrNameLst>
                                          <p:attrName>style.visibility</p:attrName>
                                        </p:attrNameLst>
                                      </p:cBhvr>
                                      <p:to>
                                        <p:strVal val="visible"/>
                                      </p:to>
                                    </p:set>
                                    <p:animEffect transition="in" filter="barn(inVertical)">
                                      <p:cBhvr>
                                        <p:cTn id="57" dur="500"/>
                                        <p:tgtEl>
                                          <p:spTgt spid="276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dirty="0" smtClean="0"/>
              <a:t>Pacific Air War</a:t>
            </a:r>
          </a:p>
        </p:txBody>
      </p:sp>
      <p:sp>
        <p:nvSpPr>
          <p:cNvPr id="27651" name="Rectangle 3"/>
          <p:cNvSpPr>
            <a:spLocks noGrp="1" noChangeArrowheads="1"/>
          </p:cNvSpPr>
          <p:nvPr>
            <p:ph type="body" idx="1"/>
          </p:nvPr>
        </p:nvSpPr>
        <p:spPr/>
        <p:txBody>
          <a:bodyPr/>
          <a:lstStyle/>
          <a:p>
            <a:pPr eaLnBrk="1" hangingPunct="1"/>
            <a:r>
              <a:rPr lang="en-US" dirty="0" smtClean="0">
                <a:solidFill>
                  <a:schemeClr val="tx2"/>
                </a:solidFill>
              </a:rPr>
              <a:t>Allied Offensive</a:t>
            </a:r>
          </a:p>
          <a:p>
            <a:pPr lvl="1" eaLnBrk="1" hangingPunct="1"/>
            <a:r>
              <a:rPr lang="en-US" dirty="0" smtClean="0">
                <a:solidFill>
                  <a:schemeClr val="tx2"/>
                </a:solidFill>
              </a:rPr>
              <a:t>Island hopping</a:t>
            </a:r>
          </a:p>
          <a:p>
            <a:pPr lvl="2" eaLnBrk="1" hangingPunct="1"/>
            <a:r>
              <a:rPr lang="en-US" dirty="0" smtClean="0">
                <a:solidFill>
                  <a:schemeClr val="tx2"/>
                </a:solidFill>
              </a:rPr>
              <a:t>Bypass strongholds</a:t>
            </a:r>
          </a:p>
          <a:p>
            <a:pPr lvl="1" eaLnBrk="1" hangingPunct="1"/>
            <a:r>
              <a:rPr lang="en-US" dirty="0" smtClean="0">
                <a:solidFill>
                  <a:schemeClr val="tx2"/>
                </a:solidFill>
              </a:rPr>
              <a:t>Divine Wind = Kamikaze</a:t>
            </a:r>
          </a:p>
          <a:p>
            <a:pPr lvl="2" eaLnBrk="1" hangingPunct="1"/>
            <a:r>
              <a:rPr lang="en-US" dirty="0" smtClean="0">
                <a:solidFill>
                  <a:schemeClr val="tx2"/>
                </a:solidFill>
              </a:rPr>
              <a:t>Suicide attacks by </a:t>
            </a:r>
            <a:r>
              <a:rPr lang="en-US" dirty="0" smtClean="0">
                <a:solidFill>
                  <a:schemeClr val="tx2"/>
                </a:solidFill>
              </a:rPr>
              <a:t>Japanese aviators</a:t>
            </a:r>
            <a:endParaRPr lang="en-US" dirty="0" smtClean="0">
              <a:solidFill>
                <a:schemeClr val="tx2"/>
              </a:solidFill>
            </a:endParaRPr>
          </a:p>
          <a:p>
            <a:pPr lvl="2" eaLnBrk="1" hangingPunct="1"/>
            <a:r>
              <a:rPr lang="en-US" dirty="0" smtClean="0">
                <a:solidFill>
                  <a:schemeClr val="tx2"/>
                </a:solidFill>
              </a:rPr>
              <a:t>2,550 kamikaze missions</a:t>
            </a:r>
          </a:p>
          <a:p>
            <a:pPr lvl="2" eaLnBrk="1" hangingPunct="1"/>
            <a:r>
              <a:rPr lang="en-US" dirty="0" smtClean="0">
                <a:solidFill>
                  <a:schemeClr val="tx2"/>
                </a:solidFill>
              </a:rPr>
              <a:t>475 hits</a:t>
            </a:r>
          </a:p>
          <a:p>
            <a:pPr lvl="2" eaLnBrk="1" hangingPunct="1"/>
            <a:r>
              <a:rPr lang="en-US" dirty="0" smtClean="0">
                <a:solidFill>
                  <a:schemeClr val="tx2"/>
                </a:solidFill>
              </a:rPr>
              <a:t>Sank 45 ships</a:t>
            </a:r>
          </a:p>
        </p:txBody>
      </p:sp>
    </p:spTree>
    <p:extLst>
      <p:ext uri="{BB962C8B-B14F-4D97-AF65-F5344CB8AC3E}">
        <p14:creationId xmlns:p14="http://schemas.microsoft.com/office/powerpoint/2010/main" val="4900448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inVertical)">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arn(inVertical)">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arn(inVertical)">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arn(inVertical)">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arn(inVertical)">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barn(inVertical)">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barn(inVertical)">
                                      <p:cBhvr>
                                        <p:cTn id="42"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dirty="0" smtClean="0"/>
              <a:t>Pacific Air War</a:t>
            </a:r>
          </a:p>
        </p:txBody>
      </p:sp>
      <p:sp>
        <p:nvSpPr>
          <p:cNvPr id="27651" name="Rectangle 3"/>
          <p:cNvSpPr>
            <a:spLocks noGrp="1" noChangeArrowheads="1"/>
          </p:cNvSpPr>
          <p:nvPr>
            <p:ph type="body" idx="1"/>
          </p:nvPr>
        </p:nvSpPr>
        <p:spPr/>
        <p:txBody>
          <a:bodyPr/>
          <a:lstStyle/>
          <a:p>
            <a:pPr eaLnBrk="1" hangingPunct="1"/>
            <a:endParaRPr lang="en-US" dirty="0" smtClean="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5922963" cy="580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Pacific Air War</a:t>
            </a:r>
          </a:p>
        </p:txBody>
      </p:sp>
      <p:sp>
        <p:nvSpPr>
          <p:cNvPr id="28675" name="Rectangle 3"/>
          <p:cNvSpPr>
            <a:spLocks noGrp="1" noChangeArrowheads="1"/>
          </p:cNvSpPr>
          <p:nvPr>
            <p:ph type="body" idx="1"/>
          </p:nvPr>
        </p:nvSpPr>
        <p:spPr>
          <a:xfrm>
            <a:off x="228600" y="685800"/>
            <a:ext cx="7848600" cy="6172200"/>
          </a:xfrm>
        </p:spPr>
        <p:txBody>
          <a:bodyPr/>
          <a:lstStyle/>
          <a:p>
            <a:pPr eaLnBrk="1" hangingPunct="1"/>
            <a:r>
              <a:rPr lang="en-US" dirty="0" smtClean="0">
                <a:solidFill>
                  <a:schemeClr val="tx2"/>
                </a:solidFill>
              </a:rPr>
              <a:t>Strategic Bombing </a:t>
            </a:r>
          </a:p>
          <a:p>
            <a:pPr lvl="1" eaLnBrk="1" hangingPunct="1"/>
            <a:r>
              <a:rPr lang="en-US" dirty="0" smtClean="0">
                <a:solidFill>
                  <a:schemeClr val="tx2"/>
                </a:solidFill>
              </a:rPr>
              <a:t>B-29 Bomber</a:t>
            </a:r>
          </a:p>
          <a:p>
            <a:pPr lvl="2" eaLnBrk="1" hangingPunct="1"/>
            <a:r>
              <a:rPr lang="en-US" dirty="0" smtClean="0">
                <a:solidFill>
                  <a:schemeClr val="tx2"/>
                </a:solidFill>
              </a:rPr>
              <a:t>High altitude </a:t>
            </a:r>
            <a:r>
              <a:rPr lang="en-US" dirty="0" smtClean="0">
                <a:solidFill>
                  <a:schemeClr val="tx2"/>
                </a:solidFill>
              </a:rPr>
              <a:t>bomber</a:t>
            </a:r>
          </a:p>
          <a:p>
            <a:pPr lvl="2" eaLnBrk="1" hangingPunct="1"/>
            <a:r>
              <a:rPr lang="en-US" dirty="0" smtClean="0">
                <a:solidFill>
                  <a:schemeClr val="tx2"/>
                </a:solidFill>
              </a:rPr>
              <a:t>Flight </a:t>
            </a:r>
            <a:r>
              <a:rPr lang="en-US" dirty="0" smtClean="0">
                <a:solidFill>
                  <a:schemeClr val="tx2"/>
                </a:solidFill>
              </a:rPr>
              <a:t>above anti-aircraft </a:t>
            </a:r>
            <a:r>
              <a:rPr lang="en-US" dirty="0" smtClean="0">
                <a:solidFill>
                  <a:schemeClr val="tx2"/>
                </a:solidFill>
              </a:rPr>
              <a:t>fire</a:t>
            </a:r>
          </a:p>
          <a:p>
            <a:pPr lvl="2" eaLnBrk="1" hangingPunct="1"/>
            <a:r>
              <a:rPr lang="en-US" dirty="0">
                <a:solidFill>
                  <a:schemeClr val="tx2"/>
                </a:solidFill>
              </a:rPr>
              <a:t>June </a:t>
            </a:r>
            <a:r>
              <a:rPr lang="en-US" dirty="0" smtClean="0">
                <a:solidFill>
                  <a:schemeClr val="tx2"/>
                </a:solidFill>
              </a:rPr>
              <a:t>1944</a:t>
            </a:r>
            <a:endParaRPr lang="en-US" dirty="0" smtClean="0">
              <a:solidFill>
                <a:schemeClr val="tx2"/>
              </a:solidFill>
            </a:endParaRPr>
          </a:p>
          <a:p>
            <a:pPr lvl="1" eaLnBrk="1" hangingPunct="1"/>
            <a:r>
              <a:rPr lang="en-US" dirty="0" smtClean="0">
                <a:solidFill>
                  <a:schemeClr val="tx2"/>
                </a:solidFill>
              </a:rPr>
              <a:t>Firebombing</a:t>
            </a:r>
          </a:p>
          <a:p>
            <a:pPr lvl="2" eaLnBrk="1" hangingPunct="1"/>
            <a:r>
              <a:rPr lang="en-US" dirty="0" smtClean="0">
                <a:solidFill>
                  <a:schemeClr val="tx2"/>
                </a:solidFill>
              </a:rPr>
              <a:t>Tokyo Raid</a:t>
            </a:r>
          </a:p>
          <a:p>
            <a:pPr lvl="3" eaLnBrk="1" hangingPunct="1"/>
            <a:r>
              <a:rPr lang="en-US" dirty="0" smtClean="0">
                <a:solidFill>
                  <a:schemeClr val="tx2"/>
                </a:solidFill>
              </a:rPr>
              <a:t>325 B-29s</a:t>
            </a:r>
          </a:p>
          <a:p>
            <a:pPr lvl="3" eaLnBrk="1" hangingPunct="1"/>
            <a:r>
              <a:rPr lang="en-US" dirty="0" smtClean="0">
                <a:solidFill>
                  <a:schemeClr val="tx2"/>
                </a:solidFill>
              </a:rPr>
              <a:t>16.7 square miles burned (1/4 of city)</a:t>
            </a:r>
          </a:p>
          <a:p>
            <a:pPr lvl="3" eaLnBrk="1" hangingPunct="1"/>
            <a:r>
              <a:rPr lang="en-US" dirty="0" smtClean="0">
                <a:solidFill>
                  <a:schemeClr val="tx2"/>
                </a:solidFill>
              </a:rPr>
              <a:t>100,000 died</a:t>
            </a:r>
          </a:p>
          <a:p>
            <a:pPr lvl="2" eaLnBrk="1" hangingPunct="1"/>
            <a:r>
              <a:rPr lang="en-US" dirty="0" smtClean="0">
                <a:solidFill>
                  <a:schemeClr val="tx2"/>
                </a:solidFill>
              </a:rPr>
              <a:t>More than 60 cities burned</a:t>
            </a:r>
          </a:p>
          <a:p>
            <a:pPr lvl="1" eaLnBrk="1" hangingPunct="1"/>
            <a:r>
              <a:rPr lang="en-US" dirty="0" smtClean="0">
                <a:solidFill>
                  <a:schemeClr val="tx2"/>
                </a:solidFill>
              </a:rPr>
              <a:t>Assessment</a:t>
            </a:r>
          </a:p>
          <a:p>
            <a:pPr lvl="2" eaLnBrk="1" hangingPunct="1"/>
            <a:r>
              <a:rPr lang="en-US" dirty="0" smtClean="0">
                <a:solidFill>
                  <a:schemeClr val="tx2"/>
                </a:solidFill>
              </a:rPr>
              <a:t>485 B-29s lost/3,000 men</a:t>
            </a:r>
          </a:p>
          <a:p>
            <a:pPr lvl="2" eaLnBrk="1" hangingPunct="1"/>
            <a:r>
              <a:rPr lang="en-US" dirty="0" smtClean="0">
                <a:solidFill>
                  <a:schemeClr val="tx2"/>
                </a:solidFill>
              </a:rPr>
              <a:t>2. 2 millions Japanese casualties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arn(inVertic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arn(inVertical)">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barn(inVertical)">
                                      <p:cBhvr>
                                        <p:cTn id="32" dur="5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barn(inVertical)">
                                      <p:cBhvr>
                                        <p:cTn id="37" dur="500"/>
                                        <p:tgtEl>
                                          <p:spTgt spid="286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675">
                                            <p:txEl>
                                              <p:pRg st="7" end="7"/>
                                            </p:txEl>
                                          </p:spTgt>
                                        </p:tgtEl>
                                        <p:attrNameLst>
                                          <p:attrName>style.visibility</p:attrName>
                                        </p:attrNameLst>
                                      </p:cBhvr>
                                      <p:to>
                                        <p:strVal val="visible"/>
                                      </p:to>
                                    </p:set>
                                    <p:animEffect transition="in" filter="barn(inVertical)">
                                      <p:cBhvr>
                                        <p:cTn id="42" dur="500"/>
                                        <p:tgtEl>
                                          <p:spTgt spid="286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675">
                                            <p:txEl>
                                              <p:pRg st="8" end="8"/>
                                            </p:txEl>
                                          </p:spTgt>
                                        </p:tgtEl>
                                        <p:attrNameLst>
                                          <p:attrName>style.visibility</p:attrName>
                                        </p:attrNameLst>
                                      </p:cBhvr>
                                      <p:to>
                                        <p:strVal val="visible"/>
                                      </p:to>
                                    </p:set>
                                    <p:animEffect transition="in" filter="barn(inVertical)">
                                      <p:cBhvr>
                                        <p:cTn id="47" dur="500"/>
                                        <p:tgtEl>
                                          <p:spTgt spid="286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675">
                                            <p:txEl>
                                              <p:pRg st="9" end="9"/>
                                            </p:txEl>
                                          </p:spTgt>
                                        </p:tgtEl>
                                        <p:attrNameLst>
                                          <p:attrName>style.visibility</p:attrName>
                                        </p:attrNameLst>
                                      </p:cBhvr>
                                      <p:to>
                                        <p:strVal val="visible"/>
                                      </p:to>
                                    </p:set>
                                    <p:animEffect transition="in" filter="barn(inVertical)">
                                      <p:cBhvr>
                                        <p:cTn id="52" dur="500"/>
                                        <p:tgtEl>
                                          <p:spTgt spid="286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675">
                                            <p:txEl>
                                              <p:pRg st="10" end="10"/>
                                            </p:txEl>
                                          </p:spTgt>
                                        </p:tgtEl>
                                        <p:attrNameLst>
                                          <p:attrName>style.visibility</p:attrName>
                                        </p:attrNameLst>
                                      </p:cBhvr>
                                      <p:to>
                                        <p:strVal val="visible"/>
                                      </p:to>
                                    </p:set>
                                    <p:animEffect transition="in" filter="barn(inVertical)">
                                      <p:cBhvr>
                                        <p:cTn id="57" dur="500"/>
                                        <p:tgtEl>
                                          <p:spTgt spid="2867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75">
                                            <p:txEl>
                                              <p:pRg st="11" end="11"/>
                                            </p:txEl>
                                          </p:spTgt>
                                        </p:tgtEl>
                                        <p:attrNameLst>
                                          <p:attrName>style.visibility</p:attrName>
                                        </p:attrNameLst>
                                      </p:cBhvr>
                                      <p:to>
                                        <p:strVal val="visible"/>
                                      </p:to>
                                    </p:set>
                                    <p:animEffect transition="in" filter="barn(inVertical)">
                                      <p:cBhvr>
                                        <p:cTn id="62" dur="500"/>
                                        <p:tgtEl>
                                          <p:spTgt spid="2867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8675">
                                            <p:txEl>
                                              <p:pRg st="12" end="12"/>
                                            </p:txEl>
                                          </p:spTgt>
                                        </p:tgtEl>
                                        <p:attrNameLst>
                                          <p:attrName>style.visibility</p:attrName>
                                        </p:attrNameLst>
                                      </p:cBhvr>
                                      <p:to>
                                        <p:strVal val="visible"/>
                                      </p:to>
                                    </p:set>
                                    <p:animEffect transition="in" filter="barn(inVertical)">
                                      <p:cBhvr>
                                        <p:cTn id="67" dur="500"/>
                                        <p:tgtEl>
                                          <p:spTgt spid="2867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8675">
                                            <p:txEl>
                                              <p:pRg st="13" end="13"/>
                                            </p:txEl>
                                          </p:spTgt>
                                        </p:tgtEl>
                                        <p:attrNameLst>
                                          <p:attrName>style.visibility</p:attrName>
                                        </p:attrNameLst>
                                      </p:cBhvr>
                                      <p:to>
                                        <p:strVal val="visible"/>
                                      </p:to>
                                    </p:set>
                                    <p:animEffect transition="in" filter="barn(inVertical)">
                                      <p:cBhvr>
                                        <p:cTn id="72" dur="500"/>
                                        <p:tgtEl>
                                          <p:spTgt spid="286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Pacific Air War</a:t>
            </a:r>
          </a:p>
        </p:txBody>
      </p:sp>
      <p:sp>
        <p:nvSpPr>
          <p:cNvPr id="28675" name="Rectangle 3"/>
          <p:cNvSpPr>
            <a:spLocks noGrp="1" noChangeArrowheads="1"/>
          </p:cNvSpPr>
          <p:nvPr>
            <p:ph type="body" idx="1"/>
          </p:nvPr>
        </p:nvSpPr>
        <p:spPr/>
        <p:txBody>
          <a:bodyPr/>
          <a:lstStyle/>
          <a:p>
            <a:pPr eaLnBrk="1" hangingPunct="1"/>
            <a:r>
              <a:rPr lang="en-US" dirty="0" smtClean="0">
                <a:solidFill>
                  <a:schemeClr val="tx2"/>
                </a:solidFill>
              </a:rPr>
              <a:t>Atomic Bomb </a:t>
            </a:r>
          </a:p>
          <a:p>
            <a:pPr lvl="1" eaLnBrk="1" hangingPunct="1"/>
            <a:r>
              <a:rPr lang="en-US" dirty="0" smtClean="0">
                <a:solidFill>
                  <a:schemeClr val="tx2"/>
                </a:solidFill>
              </a:rPr>
              <a:t>U.S. spared certain cities</a:t>
            </a:r>
          </a:p>
          <a:p>
            <a:pPr lvl="1" eaLnBrk="1" hangingPunct="1"/>
            <a:r>
              <a:rPr lang="en-US" dirty="0" smtClean="0">
                <a:solidFill>
                  <a:schemeClr val="tx2"/>
                </a:solidFill>
              </a:rPr>
              <a:t>6 August 1945</a:t>
            </a:r>
          </a:p>
          <a:p>
            <a:pPr lvl="2" eaLnBrk="1" hangingPunct="1"/>
            <a:r>
              <a:rPr lang="en-US" dirty="0" smtClean="0">
                <a:solidFill>
                  <a:schemeClr val="tx2"/>
                </a:solidFill>
              </a:rPr>
              <a:t>Hiroshima</a:t>
            </a:r>
          </a:p>
          <a:p>
            <a:pPr lvl="1" eaLnBrk="1" hangingPunct="1"/>
            <a:r>
              <a:rPr lang="en-US" dirty="0" smtClean="0">
                <a:solidFill>
                  <a:schemeClr val="tx2"/>
                </a:solidFill>
              </a:rPr>
              <a:t>9 August 1945</a:t>
            </a:r>
          </a:p>
          <a:p>
            <a:pPr lvl="2" eaLnBrk="1" hangingPunct="1"/>
            <a:r>
              <a:rPr lang="en-US" dirty="0" smtClean="0">
                <a:solidFill>
                  <a:schemeClr val="tx2"/>
                </a:solidFill>
              </a:rPr>
              <a:t>Nagasaki</a:t>
            </a:r>
          </a:p>
          <a:p>
            <a:pPr lvl="1" eaLnBrk="1" hangingPunct="1"/>
            <a:r>
              <a:rPr lang="en-US" dirty="0" smtClean="0">
                <a:solidFill>
                  <a:schemeClr val="tx2"/>
                </a:solidFill>
              </a:rPr>
              <a:t>6 square mile </a:t>
            </a:r>
            <a:r>
              <a:rPr lang="en-US" dirty="0" smtClean="0">
                <a:solidFill>
                  <a:schemeClr val="tx2"/>
                </a:solidFill>
              </a:rPr>
              <a:t>destruction</a:t>
            </a:r>
          </a:p>
          <a:p>
            <a:pPr lvl="1" eaLnBrk="1" hangingPunct="1"/>
            <a:r>
              <a:rPr lang="en-US" dirty="0" smtClean="0">
                <a:solidFill>
                  <a:schemeClr val="tx2"/>
                </a:solidFill>
              </a:rPr>
              <a:t>Japan surrendered 14 August 1945</a:t>
            </a:r>
            <a:endParaRPr lang="en-US" dirty="0" smtClean="0">
              <a:solidFill>
                <a:schemeClr val="tx2"/>
              </a:solidFill>
            </a:endParaRPr>
          </a:p>
          <a:p>
            <a:pPr lvl="1" eaLnBrk="1" hangingPunct="1"/>
            <a:r>
              <a:rPr lang="en-US" dirty="0" smtClean="0">
                <a:solidFill>
                  <a:schemeClr val="tx2"/>
                </a:solidFill>
              </a:rPr>
              <a:t>Debating the Bomb</a:t>
            </a:r>
          </a:p>
          <a:p>
            <a:pPr lvl="2" eaLnBrk="1" hangingPunct="1"/>
            <a:r>
              <a:rPr lang="en-US" dirty="0" smtClean="0">
                <a:solidFill>
                  <a:schemeClr val="tx2"/>
                </a:solidFill>
              </a:rPr>
              <a:t>Invasion of Japan</a:t>
            </a:r>
          </a:p>
          <a:p>
            <a:pPr lvl="2" eaLnBrk="1" hangingPunct="1"/>
            <a:r>
              <a:rPr lang="en-US" dirty="0" smtClean="0">
                <a:solidFill>
                  <a:schemeClr val="tx2"/>
                </a:solidFill>
              </a:rPr>
              <a:t>1 million U.S. casualties</a:t>
            </a:r>
          </a:p>
        </p:txBody>
      </p:sp>
    </p:spTree>
    <p:extLst>
      <p:ext uri="{BB962C8B-B14F-4D97-AF65-F5344CB8AC3E}">
        <p14:creationId xmlns:p14="http://schemas.microsoft.com/office/powerpoint/2010/main" val="25199638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arn(inVertic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arn(inVertical)">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barn(inVertical)">
                                      <p:cBhvr>
                                        <p:cTn id="32" dur="5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barn(inVertical)">
                                      <p:cBhvr>
                                        <p:cTn id="37" dur="500"/>
                                        <p:tgtEl>
                                          <p:spTgt spid="286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675">
                                            <p:txEl>
                                              <p:pRg st="7" end="7"/>
                                            </p:txEl>
                                          </p:spTgt>
                                        </p:tgtEl>
                                        <p:attrNameLst>
                                          <p:attrName>style.visibility</p:attrName>
                                        </p:attrNameLst>
                                      </p:cBhvr>
                                      <p:to>
                                        <p:strVal val="visible"/>
                                      </p:to>
                                    </p:set>
                                    <p:animEffect transition="in" filter="barn(inVertical)">
                                      <p:cBhvr>
                                        <p:cTn id="42" dur="500"/>
                                        <p:tgtEl>
                                          <p:spTgt spid="286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675">
                                            <p:txEl>
                                              <p:pRg st="8" end="8"/>
                                            </p:txEl>
                                          </p:spTgt>
                                        </p:tgtEl>
                                        <p:attrNameLst>
                                          <p:attrName>style.visibility</p:attrName>
                                        </p:attrNameLst>
                                      </p:cBhvr>
                                      <p:to>
                                        <p:strVal val="visible"/>
                                      </p:to>
                                    </p:set>
                                    <p:animEffect transition="in" filter="barn(inVertical)">
                                      <p:cBhvr>
                                        <p:cTn id="47" dur="500"/>
                                        <p:tgtEl>
                                          <p:spTgt spid="286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675">
                                            <p:txEl>
                                              <p:pRg st="9" end="9"/>
                                            </p:txEl>
                                          </p:spTgt>
                                        </p:tgtEl>
                                        <p:attrNameLst>
                                          <p:attrName>style.visibility</p:attrName>
                                        </p:attrNameLst>
                                      </p:cBhvr>
                                      <p:to>
                                        <p:strVal val="visible"/>
                                      </p:to>
                                    </p:set>
                                    <p:animEffect transition="in" filter="barn(inVertical)">
                                      <p:cBhvr>
                                        <p:cTn id="52" dur="500"/>
                                        <p:tgtEl>
                                          <p:spTgt spid="286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675">
                                            <p:txEl>
                                              <p:pRg st="10" end="10"/>
                                            </p:txEl>
                                          </p:spTgt>
                                        </p:tgtEl>
                                        <p:attrNameLst>
                                          <p:attrName>style.visibility</p:attrName>
                                        </p:attrNameLst>
                                      </p:cBhvr>
                                      <p:to>
                                        <p:strVal val="visible"/>
                                      </p:to>
                                    </p:set>
                                    <p:animEffect transition="in" filter="barn(inVertical)">
                                      <p:cBhvr>
                                        <p:cTn id="57"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Peace</a:t>
            </a:r>
          </a:p>
        </p:txBody>
      </p:sp>
      <p:sp>
        <p:nvSpPr>
          <p:cNvPr id="28675" name="Rectangle 3"/>
          <p:cNvSpPr>
            <a:spLocks noGrp="1" noChangeArrowheads="1"/>
          </p:cNvSpPr>
          <p:nvPr>
            <p:ph type="body" idx="1"/>
          </p:nvPr>
        </p:nvSpPr>
        <p:spPr/>
        <p:txBody>
          <a:bodyPr/>
          <a:lstStyle/>
          <a:p>
            <a:pPr eaLnBrk="1" hangingPunct="1"/>
            <a:r>
              <a:rPr lang="en-US" dirty="0" smtClean="0">
                <a:solidFill>
                  <a:schemeClr val="tx2"/>
                </a:solidFill>
              </a:rPr>
              <a:t>Germany</a:t>
            </a:r>
          </a:p>
          <a:p>
            <a:pPr lvl="1" eaLnBrk="1" hangingPunct="1"/>
            <a:r>
              <a:rPr lang="en-US" dirty="0" smtClean="0">
                <a:solidFill>
                  <a:schemeClr val="tx2"/>
                </a:solidFill>
              </a:rPr>
              <a:t>7 May 1945</a:t>
            </a:r>
          </a:p>
          <a:p>
            <a:pPr eaLnBrk="1" hangingPunct="1"/>
            <a:r>
              <a:rPr lang="en-US" dirty="0" smtClean="0">
                <a:solidFill>
                  <a:schemeClr val="tx2"/>
                </a:solidFill>
              </a:rPr>
              <a:t>Japan</a:t>
            </a:r>
          </a:p>
          <a:p>
            <a:pPr lvl="1" eaLnBrk="1" hangingPunct="1"/>
            <a:r>
              <a:rPr lang="en-US" dirty="0" smtClean="0">
                <a:solidFill>
                  <a:schemeClr val="tx2"/>
                </a:solidFill>
              </a:rPr>
              <a:t>2 September 1945</a:t>
            </a:r>
          </a:p>
        </p:txBody>
      </p:sp>
    </p:spTree>
    <p:extLst>
      <p:ext uri="{BB962C8B-B14F-4D97-AF65-F5344CB8AC3E}">
        <p14:creationId xmlns:p14="http://schemas.microsoft.com/office/powerpoint/2010/main" val="43835631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barn(inVertical)">
                                      <p:cBhvr>
                                        <p:cTn id="10" dur="500"/>
                                        <p:tgtEl>
                                          <p:spTgt spid="28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barn(inVertical)">
                                      <p:cBhvr>
                                        <p:cTn id="15" dur="500"/>
                                        <p:tgtEl>
                                          <p:spTgt spid="28675">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barn(inVertical)">
                                      <p:cBhvr>
                                        <p:cTn id="18"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War Emergency and Response </a:t>
            </a:r>
          </a:p>
        </p:txBody>
      </p:sp>
      <p:sp>
        <p:nvSpPr>
          <p:cNvPr id="6147" name="Rectangle 3"/>
          <p:cNvSpPr>
            <a:spLocks noGrp="1" noChangeArrowheads="1"/>
          </p:cNvSpPr>
          <p:nvPr>
            <p:ph type="body" idx="1"/>
          </p:nvPr>
        </p:nvSpPr>
        <p:spPr>
          <a:xfrm>
            <a:off x="228600" y="685800"/>
            <a:ext cx="8077200" cy="5867400"/>
          </a:xfrm>
        </p:spPr>
        <p:txBody>
          <a:bodyPr/>
          <a:lstStyle/>
          <a:p>
            <a:pPr eaLnBrk="1" hangingPunct="1"/>
            <a:r>
              <a:rPr lang="en-US" dirty="0" smtClean="0">
                <a:solidFill>
                  <a:schemeClr val="tx2"/>
                </a:solidFill>
              </a:rPr>
              <a:t>Poland</a:t>
            </a:r>
          </a:p>
          <a:p>
            <a:pPr lvl="1" eaLnBrk="1" hangingPunct="1"/>
            <a:r>
              <a:rPr lang="en-US" dirty="0" smtClean="0">
                <a:solidFill>
                  <a:schemeClr val="tx2"/>
                </a:solidFill>
              </a:rPr>
              <a:t>Polish Corridor</a:t>
            </a:r>
          </a:p>
          <a:p>
            <a:pPr lvl="1" eaLnBrk="1" hangingPunct="1"/>
            <a:r>
              <a:rPr lang="en-US" dirty="0" smtClean="0">
                <a:solidFill>
                  <a:schemeClr val="tx2"/>
                </a:solidFill>
              </a:rPr>
              <a:t>Blitzkrieg</a:t>
            </a:r>
          </a:p>
          <a:p>
            <a:pPr lvl="1" eaLnBrk="1" hangingPunct="1"/>
            <a:r>
              <a:rPr lang="en-US" dirty="0" err="1" smtClean="0">
                <a:solidFill>
                  <a:schemeClr val="tx2"/>
                </a:solidFill>
              </a:rPr>
              <a:t>Stuka</a:t>
            </a:r>
            <a:r>
              <a:rPr lang="en-US" dirty="0" smtClean="0">
                <a:solidFill>
                  <a:schemeClr val="tx2"/>
                </a:solidFill>
              </a:rPr>
              <a:t> Dive Bombers and Tanks</a:t>
            </a:r>
          </a:p>
          <a:p>
            <a:pPr lvl="1" eaLnBrk="1" hangingPunct="1"/>
            <a:r>
              <a:rPr lang="en-US" dirty="0" smtClean="0">
                <a:solidFill>
                  <a:schemeClr val="tx2"/>
                </a:solidFill>
              </a:rPr>
              <a:t>Ultimatums issued</a:t>
            </a:r>
          </a:p>
          <a:p>
            <a:pPr lvl="1" eaLnBrk="1" hangingPunct="1"/>
            <a:r>
              <a:rPr lang="en-US" dirty="0" smtClean="0">
                <a:solidFill>
                  <a:schemeClr val="tx2"/>
                </a:solidFill>
              </a:rPr>
              <a:t>Russia invades</a:t>
            </a:r>
          </a:p>
          <a:p>
            <a:pPr eaLnBrk="1" hangingPunct="1"/>
            <a:r>
              <a:rPr lang="en-US" dirty="0" smtClean="0">
                <a:solidFill>
                  <a:schemeClr val="tx2"/>
                </a:solidFill>
              </a:rPr>
              <a:t>Phony War</a:t>
            </a:r>
          </a:p>
          <a:p>
            <a:pPr lvl="1" eaLnBrk="1" hangingPunct="1"/>
            <a:r>
              <a:rPr lang="en-US" dirty="0" err="1" smtClean="0">
                <a:solidFill>
                  <a:schemeClr val="tx2"/>
                </a:solidFill>
              </a:rPr>
              <a:t>Sitzkrieg</a:t>
            </a:r>
            <a:endParaRPr lang="en-US" dirty="0" smtClean="0">
              <a:solidFill>
                <a:schemeClr val="tx2"/>
              </a:solidFill>
            </a:endParaRPr>
          </a:p>
          <a:p>
            <a:pPr lvl="1" eaLnBrk="1" hangingPunct="1"/>
            <a:r>
              <a:rPr lang="en-US" dirty="0" smtClean="0">
                <a:solidFill>
                  <a:schemeClr val="tx2"/>
                </a:solidFill>
              </a:rPr>
              <a:t>Air raids against England</a:t>
            </a:r>
          </a:p>
          <a:p>
            <a:pPr eaLnBrk="1" hangingPunct="1"/>
            <a:r>
              <a:rPr lang="en-US" dirty="0" smtClean="0">
                <a:solidFill>
                  <a:schemeClr val="tx2"/>
                </a:solidFill>
              </a:rPr>
              <a:t>Winter War</a:t>
            </a:r>
          </a:p>
          <a:p>
            <a:pPr lvl="1" eaLnBrk="1" hangingPunct="1"/>
            <a:r>
              <a:rPr lang="en-US" dirty="0" smtClean="0">
                <a:solidFill>
                  <a:schemeClr val="tx2"/>
                </a:solidFill>
              </a:rPr>
              <a:t>Soviets invade Finland</a:t>
            </a:r>
          </a:p>
        </p:txBody>
      </p:sp>
      <p:pic>
        <p:nvPicPr>
          <p:cNvPr id="6148" name="Picture 4" descr="Stu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769" y="2819400"/>
            <a:ext cx="30480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arn(inVertic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inVertic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arn(inVertical)">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arn(inVertical)">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arn(inVertical)">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barn(inVertical)">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barn(inVertical)">
                                      <p:cBhvr>
                                        <p:cTn id="47" dur="500"/>
                                        <p:tgtEl>
                                          <p:spTgt spid="61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barn(inVertical)">
                                      <p:cBhvr>
                                        <p:cTn id="52" dur="500"/>
                                        <p:tgtEl>
                                          <p:spTgt spid="61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147">
                                            <p:txEl>
                                              <p:pRg st="10" end="10"/>
                                            </p:txEl>
                                          </p:spTgt>
                                        </p:tgtEl>
                                        <p:attrNameLst>
                                          <p:attrName>style.visibility</p:attrName>
                                        </p:attrNameLst>
                                      </p:cBhvr>
                                      <p:to>
                                        <p:strVal val="visible"/>
                                      </p:to>
                                    </p:set>
                                    <p:animEffect transition="in" filter="barn(inVertical)">
                                      <p:cBhvr>
                                        <p:cTn id="57"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War Emergency and Response </a:t>
            </a:r>
          </a:p>
        </p:txBody>
      </p:sp>
      <p:sp>
        <p:nvSpPr>
          <p:cNvPr id="6147" name="Rectangle 3"/>
          <p:cNvSpPr>
            <a:spLocks noGrp="1" noChangeArrowheads="1"/>
          </p:cNvSpPr>
          <p:nvPr>
            <p:ph type="body" idx="1"/>
          </p:nvPr>
        </p:nvSpPr>
        <p:spPr>
          <a:xfrm>
            <a:off x="228600" y="685800"/>
            <a:ext cx="8077200" cy="5867400"/>
          </a:xfrm>
        </p:spPr>
        <p:txBody>
          <a:bodyPr/>
          <a:lstStyle/>
          <a:p>
            <a:pPr marL="0" indent="0" eaLnBrk="1" hangingPunct="1">
              <a:buNone/>
            </a:pPr>
            <a:endParaRPr lang="en-US" dirty="0" smtClean="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7924800" cy="512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28344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War Emergency and Response </a:t>
            </a:r>
          </a:p>
        </p:txBody>
      </p:sp>
      <p:sp>
        <p:nvSpPr>
          <p:cNvPr id="6147" name="Rectangle 3"/>
          <p:cNvSpPr>
            <a:spLocks noGrp="1" noChangeArrowheads="1"/>
          </p:cNvSpPr>
          <p:nvPr>
            <p:ph type="body" idx="1"/>
          </p:nvPr>
        </p:nvSpPr>
        <p:spPr>
          <a:xfrm>
            <a:off x="228600" y="685800"/>
            <a:ext cx="8077200" cy="5867400"/>
          </a:xfrm>
        </p:spPr>
        <p:txBody>
          <a:bodyPr/>
          <a:lstStyle/>
          <a:p>
            <a:pPr eaLnBrk="1" hangingPunct="1"/>
            <a:r>
              <a:rPr lang="en-US" dirty="0" smtClean="0">
                <a:solidFill>
                  <a:schemeClr val="tx2"/>
                </a:solidFill>
              </a:rPr>
              <a:t>The Battle for France </a:t>
            </a:r>
          </a:p>
          <a:p>
            <a:pPr lvl="1" eaLnBrk="1" hangingPunct="1"/>
            <a:r>
              <a:rPr lang="en-US" dirty="0" smtClean="0">
                <a:solidFill>
                  <a:schemeClr val="tx2"/>
                </a:solidFill>
              </a:rPr>
              <a:t>May 1940 </a:t>
            </a:r>
          </a:p>
          <a:p>
            <a:pPr lvl="2" eaLnBrk="1" hangingPunct="1"/>
            <a:r>
              <a:rPr lang="en-US" dirty="0" smtClean="0">
                <a:solidFill>
                  <a:schemeClr val="tx2"/>
                </a:solidFill>
              </a:rPr>
              <a:t>Belgium and Netherlands</a:t>
            </a:r>
          </a:p>
          <a:p>
            <a:pPr lvl="2" eaLnBrk="1" hangingPunct="1"/>
            <a:r>
              <a:rPr lang="en-US" dirty="0" smtClean="0">
                <a:solidFill>
                  <a:schemeClr val="tx2"/>
                </a:solidFill>
              </a:rPr>
              <a:t>Blitzkrieg</a:t>
            </a:r>
          </a:p>
          <a:p>
            <a:pPr lvl="1" eaLnBrk="1" hangingPunct="1"/>
            <a:r>
              <a:rPr lang="en-US" dirty="0" smtClean="0">
                <a:solidFill>
                  <a:schemeClr val="tx2"/>
                </a:solidFill>
              </a:rPr>
              <a:t>Dunkirk</a:t>
            </a:r>
          </a:p>
          <a:p>
            <a:pPr lvl="2" eaLnBrk="1" hangingPunct="1"/>
            <a:r>
              <a:rPr lang="en-US" dirty="0" smtClean="0">
                <a:solidFill>
                  <a:schemeClr val="tx2"/>
                </a:solidFill>
              </a:rPr>
              <a:t>June 1940</a:t>
            </a:r>
          </a:p>
          <a:p>
            <a:pPr lvl="2" eaLnBrk="1" hangingPunct="1"/>
            <a:r>
              <a:rPr lang="en-US" dirty="0" smtClean="0">
                <a:solidFill>
                  <a:schemeClr val="tx2"/>
                </a:solidFill>
              </a:rPr>
              <a:t>Allies evacuated 330,000 men</a:t>
            </a:r>
          </a:p>
          <a:p>
            <a:pPr lvl="1" eaLnBrk="1" hangingPunct="1"/>
            <a:r>
              <a:rPr lang="en-US" dirty="0" smtClean="0">
                <a:solidFill>
                  <a:schemeClr val="tx2"/>
                </a:solidFill>
              </a:rPr>
              <a:t>Mediterranean</a:t>
            </a:r>
          </a:p>
          <a:p>
            <a:pPr lvl="2" eaLnBrk="1" hangingPunct="1"/>
            <a:r>
              <a:rPr lang="en-US" dirty="0" smtClean="0">
                <a:solidFill>
                  <a:schemeClr val="tx2"/>
                </a:solidFill>
              </a:rPr>
              <a:t>Crete – May 1941</a:t>
            </a:r>
          </a:p>
          <a:p>
            <a:pPr lvl="2" eaLnBrk="1" hangingPunct="1"/>
            <a:r>
              <a:rPr lang="en-US" dirty="0" smtClean="0">
                <a:solidFill>
                  <a:schemeClr val="tx2"/>
                </a:solidFill>
              </a:rPr>
              <a:t>British withdrew after 12 days</a:t>
            </a:r>
            <a:endParaRPr lang="en-US" dirty="0">
              <a:solidFill>
                <a:schemeClr val="tx2"/>
              </a:solidFill>
            </a:endParaRPr>
          </a:p>
          <a:p>
            <a:pPr lvl="2" eaLnBrk="1" hangingPunct="1"/>
            <a:r>
              <a:rPr lang="en-US" dirty="0" smtClean="0">
                <a:solidFill>
                  <a:schemeClr val="tx2"/>
                </a:solidFill>
              </a:rPr>
              <a:t>Italy attacks Malta and N. Africa</a:t>
            </a:r>
          </a:p>
        </p:txBody>
      </p:sp>
    </p:spTree>
    <p:extLst>
      <p:ext uri="{BB962C8B-B14F-4D97-AF65-F5344CB8AC3E}">
        <p14:creationId xmlns:p14="http://schemas.microsoft.com/office/powerpoint/2010/main" val="42661589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arn(inVertic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inVertic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arn(inVertical)">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arn(inVertical)">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arn(inVertical)">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barn(inVertical)">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barn(inVertical)">
                                      <p:cBhvr>
                                        <p:cTn id="47" dur="500"/>
                                        <p:tgtEl>
                                          <p:spTgt spid="61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barn(inVertical)">
                                      <p:cBhvr>
                                        <p:cTn id="52" dur="500"/>
                                        <p:tgtEl>
                                          <p:spTgt spid="61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147">
                                            <p:txEl>
                                              <p:pRg st="10" end="10"/>
                                            </p:txEl>
                                          </p:spTgt>
                                        </p:tgtEl>
                                        <p:attrNameLst>
                                          <p:attrName>style.visibility</p:attrName>
                                        </p:attrNameLst>
                                      </p:cBhvr>
                                      <p:to>
                                        <p:strVal val="visible"/>
                                      </p:to>
                                    </p:set>
                                    <p:animEffect transition="in" filter="barn(inVertical)">
                                      <p:cBhvr>
                                        <p:cTn id="57"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War Emergency and Response </a:t>
            </a:r>
          </a:p>
        </p:txBody>
      </p:sp>
      <p:sp>
        <p:nvSpPr>
          <p:cNvPr id="6147" name="Rectangle 3"/>
          <p:cNvSpPr>
            <a:spLocks noGrp="1" noChangeArrowheads="1"/>
          </p:cNvSpPr>
          <p:nvPr>
            <p:ph type="body" idx="1"/>
          </p:nvPr>
        </p:nvSpPr>
        <p:spPr>
          <a:xfrm>
            <a:off x="228600" y="685800"/>
            <a:ext cx="8077200" cy="5867400"/>
          </a:xfrm>
        </p:spPr>
        <p:txBody>
          <a:bodyPr/>
          <a:lstStyle/>
          <a:p>
            <a:pPr eaLnBrk="1" hangingPunct="1"/>
            <a:r>
              <a:rPr lang="en-US" dirty="0" smtClean="0">
                <a:solidFill>
                  <a:schemeClr val="tx2"/>
                </a:solidFill>
              </a:rPr>
              <a:t>French Governments</a:t>
            </a:r>
          </a:p>
          <a:p>
            <a:pPr lvl="1" eaLnBrk="1" hangingPunct="1"/>
            <a:r>
              <a:rPr lang="en-US" dirty="0" smtClean="0">
                <a:solidFill>
                  <a:schemeClr val="tx2"/>
                </a:solidFill>
              </a:rPr>
              <a:t> France falls on 22 June 1940</a:t>
            </a:r>
          </a:p>
          <a:p>
            <a:pPr lvl="1" eaLnBrk="1" hangingPunct="1"/>
            <a:r>
              <a:rPr lang="en-US" dirty="0" smtClean="0">
                <a:solidFill>
                  <a:schemeClr val="tx2"/>
                </a:solidFill>
              </a:rPr>
              <a:t>Occupied France</a:t>
            </a:r>
          </a:p>
          <a:p>
            <a:pPr lvl="2" eaLnBrk="1" hangingPunct="1"/>
            <a:r>
              <a:rPr lang="en-US" dirty="0" smtClean="0">
                <a:solidFill>
                  <a:schemeClr val="tx2"/>
                </a:solidFill>
              </a:rPr>
              <a:t>Paris and N. France</a:t>
            </a:r>
          </a:p>
          <a:p>
            <a:pPr lvl="2" eaLnBrk="1" hangingPunct="1"/>
            <a:r>
              <a:rPr lang="en-US" dirty="0" smtClean="0">
                <a:solidFill>
                  <a:schemeClr val="tx2"/>
                </a:solidFill>
              </a:rPr>
              <a:t>Germany ruled</a:t>
            </a:r>
          </a:p>
          <a:p>
            <a:pPr lvl="1" eaLnBrk="1" hangingPunct="1"/>
            <a:r>
              <a:rPr lang="en-US" dirty="0" smtClean="0">
                <a:solidFill>
                  <a:schemeClr val="tx2"/>
                </a:solidFill>
              </a:rPr>
              <a:t>Vichy France</a:t>
            </a:r>
          </a:p>
          <a:p>
            <a:pPr lvl="2" eaLnBrk="1" hangingPunct="1"/>
            <a:r>
              <a:rPr lang="en-US" dirty="0" smtClean="0">
                <a:solidFill>
                  <a:schemeClr val="tx2"/>
                </a:solidFill>
              </a:rPr>
              <a:t>Puppet of Germany</a:t>
            </a:r>
            <a:endParaRPr lang="en-US" dirty="0">
              <a:solidFill>
                <a:schemeClr val="tx2"/>
              </a:solidFill>
            </a:endParaRPr>
          </a:p>
          <a:p>
            <a:pPr lvl="2" eaLnBrk="1" hangingPunct="1"/>
            <a:r>
              <a:rPr lang="en-US" dirty="0" smtClean="0">
                <a:solidFill>
                  <a:schemeClr val="tx2"/>
                </a:solidFill>
              </a:rPr>
              <a:t>Collaborated with Germans</a:t>
            </a:r>
          </a:p>
        </p:txBody>
      </p:sp>
    </p:spTree>
    <p:extLst>
      <p:ext uri="{BB962C8B-B14F-4D97-AF65-F5344CB8AC3E}">
        <p14:creationId xmlns:p14="http://schemas.microsoft.com/office/powerpoint/2010/main" val="82492611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arn(inVertic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inVertic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arn(inVertical)">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arn(inVertical)">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arn(inVertical)">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barn(inVertical)">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Battle of Britain</a:t>
            </a:r>
          </a:p>
        </p:txBody>
      </p:sp>
      <p:sp>
        <p:nvSpPr>
          <p:cNvPr id="7171" name="Rectangle 3"/>
          <p:cNvSpPr>
            <a:spLocks noGrp="1" noChangeArrowheads="1"/>
          </p:cNvSpPr>
          <p:nvPr>
            <p:ph type="body" idx="1"/>
          </p:nvPr>
        </p:nvSpPr>
        <p:spPr>
          <a:xfrm>
            <a:off x="228600" y="685800"/>
            <a:ext cx="8077200" cy="5867400"/>
          </a:xfrm>
        </p:spPr>
        <p:txBody>
          <a:bodyPr/>
          <a:lstStyle/>
          <a:p>
            <a:pPr eaLnBrk="1" hangingPunct="1"/>
            <a:r>
              <a:rPr lang="en-US" dirty="0" smtClean="0">
                <a:solidFill>
                  <a:schemeClr val="tx2"/>
                </a:solidFill>
              </a:rPr>
              <a:t>Operation </a:t>
            </a:r>
            <a:r>
              <a:rPr lang="en-US" dirty="0" err="1" smtClean="0">
                <a:solidFill>
                  <a:schemeClr val="tx2"/>
                </a:solidFill>
              </a:rPr>
              <a:t>SeaLion</a:t>
            </a:r>
            <a:endParaRPr lang="en-US" dirty="0" smtClean="0">
              <a:solidFill>
                <a:schemeClr val="tx2"/>
              </a:solidFill>
            </a:endParaRPr>
          </a:p>
          <a:p>
            <a:pPr lvl="1" eaLnBrk="1" hangingPunct="1"/>
            <a:r>
              <a:rPr lang="en-US" dirty="0" smtClean="0">
                <a:solidFill>
                  <a:schemeClr val="tx2"/>
                </a:solidFill>
              </a:rPr>
              <a:t>Invasion of Isles</a:t>
            </a:r>
          </a:p>
          <a:p>
            <a:pPr eaLnBrk="1" hangingPunct="1"/>
            <a:r>
              <a:rPr lang="en-US" dirty="0" smtClean="0">
                <a:solidFill>
                  <a:schemeClr val="tx2"/>
                </a:solidFill>
              </a:rPr>
              <a:t>Britain Fighters</a:t>
            </a:r>
          </a:p>
          <a:p>
            <a:pPr lvl="1" eaLnBrk="1" hangingPunct="1"/>
            <a:r>
              <a:rPr lang="en-US" dirty="0" smtClean="0">
                <a:solidFill>
                  <a:schemeClr val="tx2"/>
                </a:solidFill>
              </a:rPr>
              <a:t>Hurricane Mk I</a:t>
            </a:r>
          </a:p>
          <a:p>
            <a:pPr lvl="1" eaLnBrk="1" hangingPunct="1"/>
            <a:r>
              <a:rPr lang="en-US" dirty="0" smtClean="0">
                <a:solidFill>
                  <a:schemeClr val="tx2"/>
                </a:solidFill>
              </a:rPr>
              <a:t>Spitfire Mk I</a:t>
            </a:r>
          </a:p>
          <a:p>
            <a:pPr eaLnBrk="1" hangingPunct="1"/>
            <a:r>
              <a:rPr lang="en-US" dirty="0" smtClean="0">
                <a:solidFill>
                  <a:schemeClr val="tx2"/>
                </a:solidFill>
              </a:rPr>
              <a:t>German Fighters</a:t>
            </a:r>
          </a:p>
          <a:p>
            <a:pPr lvl="1" eaLnBrk="1" hangingPunct="1"/>
            <a:r>
              <a:rPr lang="en-US" dirty="0" smtClean="0">
                <a:solidFill>
                  <a:schemeClr val="tx2"/>
                </a:solidFill>
              </a:rPr>
              <a:t>Messerschmitt Bf 109E</a:t>
            </a:r>
          </a:p>
          <a:p>
            <a:pPr lvl="1" eaLnBrk="1" hangingPunct="1"/>
            <a:r>
              <a:rPr lang="en-US" dirty="0" smtClean="0">
                <a:solidFill>
                  <a:schemeClr val="tx2"/>
                </a:solidFill>
              </a:rPr>
              <a:t>Bf 110C</a:t>
            </a:r>
          </a:p>
          <a:p>
            <a:pPr lvl="1" eaLnBrk="1" hangingPunct="1">
              <a:buFontTx/>
              <a:buNone/>
            </a:pPr>
            <a:endParaRPr lang="en-US" dirty="0" smtClean="0"/>
          </a:p>
        </p:txBody>
      </p:sp>
      <p:pic>
        <p:nvPicPr>
          <p:cNvPr id="7172" name="Picture 4" descr="http://upload.wikimedia.org/wikipedia/commons/thumb/2/28/Hurricane_mk1_r4118_fairford_arp.jpg/300px-Hurricane_mk1_r4118_fairford_ar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28606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ttp://upload.wikimedia.org/wikipedia/en/thumb/3/30/Spitfire_V_316.jpg/300px-Spitfire_V_31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799" y="2590800"/>
            <a:ext cx="28606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http://upload.wikimedia.org/wikipedia/commons/thumb/e/e3/Messerschmitt_Bf_109E4.jpg/220px-Messerschmitt_Bf_109E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953000"/>
            <a:ext cx="2819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http://upload.wikimedia.org/wikipedia/commons/thumb/5/5c/Bundesarchiv_Bild_101I-377-2801-013%2C_Flugzeug_Messerschmitt_Me_110.jpg/300px-Bundesarchiv_Bild_101I-377-2801-013%2C_Flugzeug_Messerschmitt_Me_110.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876800"/>
            <a:ext cx="232727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arn(inVertic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Vertic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arn(inVertical)">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Battle of Britain</a:t>
            </a:r>
          </a:p>
        </p:txBody>
      </p:sp>
      <p:sp>
        <p:nvSpPr>
          <p:cNvPr id="8195" name="Rectangle 3"/>
          <p:cNvSpPr>
            <a:spLocks noGrp="1" noChangeArrowheads="1"/>
          </p:cNvSpPr>
          <p:nvPr>
            <p:ph type="body" idx="1"/>
          </p:nvPr>
        </p:nvSpPr>
        <p:spPr>
          <a:xfrm>
            <a:off x="228600" y="685800"/>
            <a:ext cx="7924800" cy="5943600"/>
          </a:xfrm>
        </p:spPr>
        <p:txBody>
          <a:bodyPr/>
          <a:lstStyle/>
          <a:p>
            <a:pPr eaLnBrk="1" hangingPunct="1"/>
            <a:r>
              <a:rPr lang="en-US" sz="2800" dirty="0" smtClean="0">
                <a:solidFill>
                  <a:schemeClr val="tx2"/>
                </a:solidFill>
              </a:rPr>
              <a:t>German Day Bombing</a:t>
            </a:r>
          </a:p>
          <a:p>
            <a:pPr lvl="1" eaLnBrk="1" hangingPunct="1"/>
            <a:r>
              <a:rPr lang="en-US" sz="2400" dirty="0" smtClean="0">
                <a:solidFill>
                  <a:schemeClr val="tx2"/>
                </a:solidFill>
              </a:rPr>
              <a:t>Heavy damage to British cities</a:t>
            </a:r>
          </a:p>
          <a:p>
            <a:pPr lvl="1" eaLnBrk="1" hangingPunct="1"/>
            <a:r>
              <a:rPr lang="en-US" sz="2400" dirty="0" smtClean="0">
                <a:solidFill>
                  <a:schemeClr val="tx2"/>
                </a:solidFill>
              </a:rPr>
              <a:t>Heavy losses to German bombers</a:t>
            </a:r>
          </a:p>
          <a:p>
            <a:pPr eaLnBrk="1" hangingPunct="1"/>
            <a:r>
              <a:rPr lang="en-US" sz="2800" dirty="0" smtClean="0">
                <a:solidFill>
                  <a:schemeClr val="tx2"/>
                </a:solidFill>
              </a:rPr>
              <a:t>German Night Bombing</a:t>
            </a:r>
          </a:p>
          <a:p>
            <a:pPr lvl="1" eaLnBrk="1" hangingPunct="1"/>
            <a:r>
              <a:rPr lang="en-US" sz="2400" dirty="0" smtClean="0">
                <a:solidFill>
                  <a:schemeClr val="tx2"/>
                </a:solidFill>
              </a:rPr>
              <a:t>German losses were heavier yet</a:t>
            </a:r>
          </a:p>
          <a:p>
            <a:pPr lvl="1" eaLnBrk="1" hangingPunct="1"/>
            <a:r>
              <a:rPr lang="en-US" sz="2400" dirty="0" smtClean="0">
                <a:solidFill>
                  <a:schemeClr val="tx2"/>
                </a:solidFill>
              </a:rPr>
              <a:t>British radar</a:t>
            </a:r>
          </a:p>
          <a:p>
            <a:pPr eaLnBrk="1" hangingPunct="1"/>
            <a:r>
              <a:rPr lang="en-US" sz="2800" dirty="0" smtClean="0">
                <a:solidFill>
                  <a:schemeClr val="tx2"/>
                </a:solidFill>
              </a:rPr>
              <a:t>Results of Battle</a:t>
            </a:r>
          </a:p>
          <a:p>
            <a:pPr lvl="1" eaLnBrk="1" hangingPunct="1"/>
            <a:r>
              <a:rPr lang="en-US" sz="2400" dirty="0" smtClean="0">
                <a:solidFill>
                  <a:schemeClr val="tx2"/>
                </a:solidFill>
              </a:rPr>
              <a:t>British lost 1,547 airplanes and 544 airmen</a:t>
            </a:r>
          </a:p>
          <a:p>
            <a:pPr lvl="1" eaLnBrk="1" hangingPunct="1"/>
            <a:r>
              <a:rPr lang="en-US" sz="2400" dirty="0" smtClean="0">
                <a:solidFill>
                  <a:schemeClr val="tx2"/>
                </a:solidFill>
              </a:rPr>
              <a:t>Germany lost 1,877 airplanes and 2,698 airmen</a:t>
            </a:r>
          </a:p>
          <a:p>
            <a:pPr eaLnBrk="1" hangingPunct="1"/>
            <a:r>
              <a:rPr lang="en-US" dirty="0" smtClean="0">
                <a:solidFill>
                  <a:schemeClr val="tx2"/>
                </a:solidFill>
              </a:rPr>
              <a:t>October 1940</a:t>
            </a:r>
          </a:p>
          <a:p>
            <a:pPr lvl="1" eaLnBrk="1" hangingPunct="1"/>
            <a:r>
              <a:rPr lang="en-US" dirty="0" smtClean="0">
                <a:solidFill>
                  <a:schemeClr val="tx2"/>
                </a:solidFill>
              </a:rPr>
              <a:t>Postpone invasion</a:t>
            </a:r>
          </a:p>
          <a:p>
            <a:pPr lvl="1" eaLnBrk="1" hangingPunct="1"/>
            <a:endParaRPr lang="en-US" sz="2400" dirty="0" smtClean="0"/>
          </a:p>
          <a:p>
            <a:pPr eaLnBrk="1" hangingPunct="1">
              <a:buFontTx/>
              <a:buNone/>
            </a:pPr>
            <a:endParaRPr lang="en-US" sz="280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arn(inVertical)">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arn(inVertical)">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arn(inVertical)">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arn(inVertical)">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arn(inVertical)">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arn(inVertical)">
                                      <p:cBhvr>
                                        <p:cTn id="37" dur="5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barn(inVertical)">
                                      <p:cBhvr>
                                        <p:cTn id="42" dur="500"/>
                                        <p:tgtEl>
                                          <p:spTgt spid="8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barn(inVertical)">
                                      <p:cBhvr>
                                        <p:cTn id="47" dur="500"/>
                                        <p:tgtEl>
                                          <p:spTgt spid="81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barn(inVertical)">
                                      <p:cBhvr>
                                        <p:cTn id="52" dur="500"/>
                                        <p:tgtEl>
                                          <p:spTgt spid="819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195">
                                            <p:txEl>
                                              <p:pRg st="10" end="10"/>
                                            </p:txEl>
                                          </p:spTgt>
                                        </p:tgtEl>
                                        <p:attrNameLst>
                                          <p:attrName>style.visibility</p:attrName>
                                        </p:attrNameLst>
                                      </p:cBhvr>
                                      <p:to>
                                        <p:strVal val="visible"/>
                                      </p:to>
                                    </p:set>
                                    <p:animEffect transition="in" filter="barn(inVertical)">
                                      <p:cBhvr>
                                        <p:cTn id="57" dur="5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Melancholy abstract design template</Template>
  <TotalTime>1734</TotalTime>
  <Words>19503</Words>
  <Application>Microsoft Office PowerPoint</Application>
  <PresentationFormat>On-screen Show (4:3)</PresentationFormat>
  <Paragraphs>828</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Tahoma</vt:lpstr>
      <vt:lpstr>Melancholy abstract design template</vt:lpstr>
      <vt:lpstr>Chapter 7 </vt:lpstr>
      <vt:lpstr>Prelude To War</vt:lpstr>
      <vt:lpstr>Prelude To War</vt:lpstr>
      <vt:lpstr>War Emergency and Response </vt:lpstr>
      <vt:lpstr>War Emergency and Response </vt:lpstr>
      <vt:lpstr>War Emergency and Response </vt:lpstr>
      <vt:lpstr>War Emergency and Response </vt:lpstr>
      <vt:lpstr>Battle of Britain</vt:lpstr>
      <vt:lpstr>Battle of Britain</vt:lpstr>
      <vt:lpstr>Battle of Atlantic</vt:lpstr>
      <vt:lpstr>U.S. Neutrality</vt:lpstr>
      <vt:lpstr>Lend-Lease Act of 1941</vt:lpstr>
      <vt:lpstr>Operation Barbarossa</vt:lpstr>
      <vt:lpstr>Soviet Ferry Routes</vt:lpstr>
      <vt:lpstr>Pacific War</vt:lpstr>
      <vt:lpstr>U.S. Pilot Training</vt:lpstr>
      <vt:lpstr>Pilot Training</vt:lpstr>
      <vt:lpstr>Pilot Training</vt:lpstr>
      <vt:lpstr>Pilot Training</vt:lpstr>
      <vt:lpstr>Military R&amp;D and Production </vt:lpstr>
      <vt:lpstr>Military R&amp;D and Production </vt:lpstr>
      <vt:lpstr>Military R&amp;D and Production </vt:lpstr>
      <vt:lpstr>Technology Transfer</vt:lpstr>
      <vt:lpstr>Military R&amp;D and Production </vt:lpstr>
      <vt:lpstr>Military R&amp;D and Production </vt:lpstr>
      <vt:lpstr>Military R&amp;D and Production </vt:lpstr>
      <vt:lpstr>Western Air War </vt:lpstr>
      <vt:lpstr>Western Air War </vt:lpstr>
      <vt:lpstr>Western Air War </vt:lpstr>
      <vt:lpstr>Western Air War </vt:lpstr>
      <vt:lpstr>Eastern Air War</vt:lpstr>
      <vt:lpstr>Pacific Air War</vt:lpstr>
      <vt:lpstr>Pacific Air War</vt:lpstr>
      <vt:lpstr>Pacific Air War</vt:lpstr>
      <vt:lpstr>Pacific Air War</vt:lpstr>
      <vt:lpstr>Pacific Air War</vt:lpstr>
      <vt:lpstr>Pacific Air War</vt:lpstr>
      <vt:lpstr>Peace</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Atkins</dc:creator>
  <cp:lastModifiedBy>SCHEUCHNER, GERALD A CTR USAF AMC 618 AOC/XOCMT</cp:lastModifiedBy>
  <cp:revision>120</cp:revision>
  <dcterms:created xsi:type="dcterms:W3CDTF">2007-03-18T23:43:45Z</dcterms:created>
  <dcterms:modified xsi:type="dcterms:W3CDTF">2017-07-08T19:43:46Z</dcterms:modified>
</cp:coreProperties>
</file>