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9"/>
  </p:notesMasterIdLst>
  <p:sldIdLst>
    <p:sldId id="256" r:id="rId2"/>
    <p:sldId id="306" r:id="rId3"/>
    <p:sldId id="257" r:id="rId4"/>
    <p:sldId id="273" r:id="rId5"/>
    <p:sldId id="276" r:id="rId6"/>
    <p:sldId id="277" r:id="rId7"/>
    <p:sldId id="279" r:id="rId8"/>
    <p:sldId id="280" r:id="rId9"/>
    <p:sldId id="281" r:id="rId10"/>
    <p:sldId id="282" r:id="rId11"/>
    <p:sldId id="283" r:id="rId12"/>
    <p:sldId id="278" r:id="rId13"/>
    <p:sldId id="284" r:id="rId14"/>
    <p:sldId id="285" r:id="rId15"/>
    <p:sldId id="260" r:id="rId16"/>
    <p:sldId id="309" r:id="rId17"/>
    <p:sldId id="310" r:id="rId18"/>
    <p:sldId id="311" r:id="rId19"/>
    <p:sldId id="312" r:id="rId20"/>
    <p:sldId id="313" r:id="rId21"/>
    <p:sldId id="314" r:id="rId22"/>
    <p:sldId id="274" r:id="rId23"/>
    <p:sldId id="315" r:id="rId24"/>
    <p:sldId id="316" r:id="rId25"/>
    <p:sldId id="307" r:id="rId26"/>
    <p:sldId id="308" r:id="rId27"/>
    <p:sldId id="298" r:id="rId28"/>
    <p:sldId id="299" r:id="rId29"/>
    <p:sldId id="265" r:id="rId30"/>
    <p:sldId id="295" r:id="rId31"/>
    <p:sldId id="318" r:id="rId32"/>
    <p:sldId id="319" r:id="rId33"/>
    <p:sldId id="317" r:id="rId34"/>
    <p:sldId id="286" r:id="rId35"/>
    <p:sldId id="288" r:id="rId36"/>
    <p:sldId id="289" r:id="rId37"/>
    <p:sldId id="290" r:id="rId38"/>
    <p:sldId id="291" r:id="rId39"/>
    <p:sldId id="320" r:id="rId40"/>
    <p:sldId id="301" r:id="rId41"/>
    <p:sldId id="302" r:id="rId42"/>
    <p:sldId id="303" r:id="rId43"/>
    <p:sldId id="300" r:id="rId44"/>
    <p:sldId id="292" r:id="rId45"/>
    <p:sldId id="287" r:id="rId46"/>
    <p:sldId id="304" r:id="rId47"/>
    <p:sldId id="305"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14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8" autoAdjust="0"/>
    <p:restoredTop sz="94660"/>
  </p:normalViewPr>
  <p:slideViewPr>
    <p:cSldViewPr>
      <p:cViewPr varScale="1">
        <p:scale>
          <a:sx n="63" d="100"/>
          <a:sy n="63" d="100"/>
        </p:scale>
        <p:origin x="-73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2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67ABDA6-66FA-468B-BBE4-AB0657C36966}" type="slidenum">
              <a:rPr lang="en-US"/>
              <a:pPr>
                <a:defRPr/>
              </a:pPr>
              <a:t>‹#›</a:t>
            </a:fld>
            <a:endParaRPr lang="en-US"/>
          </a:p>
        </p:txBody>
      </p:sp>
    </p:spTree>
    <p:extLst>
      <p:ext uri="{BB962C8B-B14F-4D97-AF65-F5344CB8AC3E}">
        <p14:creationId xmlns:p14="http://schemas.microsoft.com/office/powerpoint/2010/main" val="1614355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05F2856-92B8-44BB-BDE5-737701506C03}" type="slidenum">
              <a:rPr lang="en-US" smtClean="0">
                <a:latin typeface="Arial" charset="0"/>
              </a:rPr>
              <a:pPr/>
              <a:t>1</a:t>
            </a:fld>
            <a:endParaRPr lang="en-U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http://www.youtube.com/watch?v=zGNryrsT7OI&amp;mode=related&amp;search=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8600CB7-DB72-41AA-91EE-90A94F5D8088}" type="slidenum">
              <a:rPr lang="en-US" smtClean="0">
                <a:latin typeface="Arial" charset="0"/>
              </a:rPr>
              <a:pPr/>
              <a:t>10</a:t>
            </a:fld>
            <a:endParaRPr lang="en-US"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8090FE1-09AE-4581-A1B8-27DB5BE9E87D}" type="slidenum">
              <a:rPr lang="en-US" smtClean="0">
                <a:latin typeface="Arial" charset="0"/>
              </a:rPr>
              <a:pPr/>
              <a:t>11</a:t>
            </a:fld>
            <a:endParaRPr lang="en-US"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0E2E78B-A11E-4D39-AF97-54390599BAA9}" type="slidenum">
              <a:rPr lang="en-US" smtClean="0">
                <a:latin typeface="Arial" charset="0"/>
              </a:rPr>
              <a:pPr/>
              <a:t>12</a:t>
            </a:fld>
            <a:endParaRPr lang="en-US"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B871D17-52B4-433D-B582-291171DB9937}" type="slidenum">
              <a:rPr lang="en-US" smtClean="0">
                <a:latin typeface="Arial" charset="0"/>
              </a:rPr>
              <a:pPr/>
              <a:t>13</a:t>
            </a:fld>
            <a:endParaRPr lang="en-US" smtClean="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B33E90D-75DE-43A5-9C6A-76116E40A3AD}" type="slidenum">
              <a:rPr lang="en-US" smtClean="0">
                <a:latin typeface="Arial" charset="0"/>
              </a:rPr>
              <a:pPr/>
              <a:t>14</a:t>
            </a:fld>
            <a:endParaRPr lang="en-US" smtClean="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FE3F663-8FE8-471B-B96D-BCAE61D40D8B}" type="slidenum">
              <a:rPr lang="en-US" smtClean="0">
                <a:latin typeface="Arial" charset="0"/>
              </a:rPr>
              <a:pPr/>
              <a:t>15</a:t>
            </a:fld>
            <a:endParaRPr lang="en-US" smtClean="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9DF2EA2-42BB-4CCE-B835-3ACC25369B7E}" type="slidenum">
              <a:rPr lang="en-US" smtClean="0">
                <a:latin typeface="Arial" charset="0"/>
              </a:rPr>
              <a:pPr/>
              <a:t>16</a:t>
            </a:fld>
            <a:endParaRPr lang="en-US" smtClean="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CF67E7C-F04F-4ACE-AB66-86AD57814F7E}" type="slidenum">
              <a:rPr lang="en-US" smtClean="0">
                <a:latin typeface="Arial" charset="0"/>
              </a:rPr>
              <a:pPr/>
              <a:t>17</a:t>
            </a:fld>
            <a:endParaRPr lang="en-US" smtClean="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0D0AAFF-2596-410C-A609-EEB5EB3EC020}" type="slidenum">
              <a:rPr lang="en-US" smtClean="0">
                <a:latin typeface="Arial" charset="0"/>
              </a:rPr>
              <a:pPr/>
              <a:t>18</a:t>
            </a:fld>
            <a:endParaRPr lang="en-US" smtClean="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B7DE658-654A-408A-93B6-43C5A118DA7B}" type="slidenum">
              <a:rPr lang="en-US" smtClean="0">
                <a:latin typeface="Arial" charset="0"/>
              </a:rPr>
              <a:pPr/>
              <a:t>19</a:t>
            </a:fld>
            <a:endParaRPr lang="en-U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FAD6A9B-17FF-437D-ADCA-9FBBF33346EE}" type="slidenum">
              <a:rPr lang="en-US" smtClean="0">
                <a:latin typeface="Arial" charset="0"/>
              </a:rPr>
              <a:pPr/>
              <a:t>2</a:t>
            </a:fld>
            <a:endParaRPr lang="en-U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1.	</a:t>
            </a:r>
            <a:r>
              <a:rPr lang="en-US" b="1" smtClean="0"/>
              <a:t>NASA</a:t>
            </a:r>
            <a:r>
              <a:rPr lang="en-US" smtClean="0"/>
              <a:t>: The United States Congress passed the National Aeronautics and Space Act in 1958 and thereby established the National Aeronautics and Space Administration. In the "meatball" design, the sphere represents a planet, the stars represent space, the red chevron is a wing representing aeronautics (the latest design in hypersonic wings at the time the logo was developed), and then there is an orbiting spacecraft going around the wing. http://history.nasa.gov/brief.html</a:t>
            </a:r>
          </a:p>
          <a:p>
            <a:pPr eaLnBrk="1" hangingPunct="1"/>
            <a:r>
              <a:rPr lang="en-US" smtClean="0"/>
              <a:t>2.	</a:t>
            </a:r>
            <a:r>
              <a:rPr lang="en-US" b="1" smtClean="0"/>
              <a:t>Soviet Cosmonautics</a:t>
            </a:r>
            <a:r>
              <a:rPr lang="en-US" smtClean="0"/>
              <a:t>: Soviet interest in rockets and space travel, and Soviet organizations exploring the possibilities of space, predates the space race of the Cold War. http://www.cosmoworld.ru/eng/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5FA44C3-8D63-4E83-ABE3-FE520B1943CE}" type="slidenum">
              <a:rPr lang="en-US" smtClean="0">
                <a:latin typeface="Arial" charset="0"/>
              </a:rPr>
              <a:pPr/>
              <a:t>20</a:t>
            </a:fld>
            <a:endParaRPr lang="en-US" smtClean="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BC9683B-1BA3-437F-BB61-794A3C35C693}" type="slidenum">
              <a:rPr lang="en-US" smtClean="0">
                <a:latin typeface="Arial" charset="0"/>
              </a:rPr>
              <a:pPr/>
              <a:t>21</a:t>
            </a:fld>
            <a:endParaRPr lang="en-US" smtClean="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E0157A3-32B4-4D82-82BE-F39476AE3C39}" type="slidenum">
              <a:rPr lang="en-US" smtClean="0">
                <a:latin typeface="Arial" charset="0"/>
              </a:rPr>
              <a:pPr/>
              <a:t>22</a:t>
            </a:fld>
            <a:endParaRPr lang="en-US" smtClean="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685800" y="4191000"/>
            <a:ext cx="5486400" cy="472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Human Space Flight</a:t>
            </a:r>
            <a:r>
              <a:rPr lang="en-US" sz="800" smtClean="0"/>
              <a:t>: The Soviet Union and United States supported eleven major human space flight programs between 1961 and 1989. </a:t>
            </a:r>
            <a:r>
              <a:rPr lang="en-US" sz="800" b="1" smtClean="0"/>
              <a:t>U.S. Human Space Flight</a:t>
            </a:r>
            <a:r>
              <a:rPr lang="en-US" sz="800" smtClean="0"/>
              <a:t>: The United States explored space travel with test flights of missiles, rockets, and research planes before launching astronauts.</a:t>
            </a:r>
            <a:r>
              <a:rPr lang="en-US" sz="800" b="1" smtClean="0"/>
              <a:t>Mercury Project</a:t>
            </a:r>
            <a:r>
              <a:rPr lang="en-US" sz="800" smtClean="0"/>
              <a:t>: NASA's first manned space program was the Mercury Project, begun in 1959 and known for the Mercury “Seven” — the original seven American astronauts, and for six suborbital and orbital flights.</a:t>
            </a:r>
            <a:r>
              <a:rPr lang="en-US" sz="800" b="1" smtClean="0"/>
              <a:t>Gemini Project</a:t>
            </a:r>
            <a:r>
              <a:rPr lang="en-US" sz="800" smtClean="0"/>
              <a:t>: The two-seat Gemini spacecraft were intermediary between the one-seat Mercury capsules and the envisioned Moon-landing Apollo spacecraft.</a:t>
            </a:r>
          </a:p>
          <a:p>
            <a:pPr eaLnBrk="1" hangingPunct="1">
              <a:lnSpc>
                <a:spcPct val="80000"/>
              </a:lnSpc>
            </a:pPr>
            <a:r>
              <a:rPr lang="en-US" sz="800" b="1" smtClean="0"/>
              <a:t>Apollo Project</a:t>
            </a:r>
            <a:r>
              <a:rPr lang="en-US" sz="800" smtClean="0"/>
              <a:t>: The United States used the Apollo spacecraft and the lunar-orbital rendezvous technique for its Moon-landing program, which included six robotic test flights, a fatal fire, recovery, and manned spaced flights in preparation for landing on the moon.</a:t>
            </a:r>
            <a:r>
              <a:rPr lang="en-US" sz="800" b="1" smtClean="0"/>
              <a:t>Landing on the Moon</a:t>
            </a:r>
            <a:r>
              <a:rPr lang="en-US" sz="800" smtClean="0"/>
              <a:t>: Neil Armstrong and Michael Collins landed on the Moon on 20 July 1969.</a:t>
            </a:r>
            <a:r>
              <a:rPr lang="en-US" sz="800" b="1" smtClean="0"/>
              <a:t>The Last Apollo Missions</a:t>
            </a:r>
            <a:r>
              <a:rPr lang="en-US" sz="800" smtClean="0"/>
              <a:t>: Of the 17 Apollo missions, numbers 11 through 17 reached the Moon, where 12 American astronauts left their footprints.</a:t>
            </a:r>
            <a:r>
              <a:rPr lang="en-US" sz="800" b="1" smtClean="0"/>
              <a:t>Skylab Project</a:t>
            </a:r>
            <a:r>
              <a:rPr lang="en-US" sz="800" smtClean="0"/>
              <a:t>: Skylab, launched on 14 May 1973, became the first American space station — and the only one during the Cold War period.</a:t>
            </a:r>
            <a:r>
              <a:rPr lang="en-US" sz="800" b="1" smtClean="0"/>
              <a:t>Shuttle Project</a:t>
            </a:r>
            <a:r>
              <a:rPr lang="en-US" sz="800" smtClean="0"/>
              <a:t>: Conceived as a reusable space truck, the Space Transportation System (STS) or Space Shuttle program launched a shuttle — the </a:t>
            </a:r>
            <a:r>
              <a:rPr lang="en-US" sz="800" i="1" smtClean="0"/>
              <a:t>Columbia</a:t>
            </a:r>
            <a:r>
              <a:rPr lang="en-US" sz="800" smtClean="0"/>
              <a:t> — into orbit for the first time on 12 April 1981; the various shuttles were to deliver personnel, equipment and supplies, satellites, and scientific experiments to outer space.</a:t>
            </a:r>
            <a:r>
              <a:rPr lang="en-US" sz="800" b="1" smtClean="0"/>
              <a:t>Tragedy</a:t>
            </a:r>
            <a:r>
              <a:rPr lang="en-US" sz="800" smtClean="0"/>
              <a:t>: The Space Shuttle </a:t>
            </a:r>
            <a:r>
              <a:rPr lang="en-US" sz="800" i="1" smtClean="0"/>
              <a:t>Challenger</a:t>
            </a:r>
            <a:r>
              <a:rPr lang="en-US" sz="800" smtClean="0"/>
              <a:t> exploded after launch on 28 January 1986, and the crew of seven died: spacecraft commander Francis R. (Dick) Scobee, pilot Michael J. Smith, mission specialists Judith A. Resnik, Ronald E. McNair, and Ellison S. Onizuka; payload specialist Gregory B. Jarvis, and teacher-in-space Sharon Christa McAuliffe.</a:t>
            </a:r>
            <a:r>
              <a:rPr lang="en-US" sz="800" b="1" smtClean="0"/>
              <a:t>American Recovery</a:t>
            </a:r>
            <a:r>
              <a:rPr lang="en-US" sz="800" smtClean="0"/>
              <a:t>: The United States space program recovered slowly from the </a:t>
            </a:r>
            <a:r>
              <a:rPr lang="en-US" sz="800" i="1" smtClean="0"/>
              <a:t>Challenger</a:t>
            </a:r>
            <a:r>
              <a:rPr lang="en-US" sz="800" smtClean="0"/>
              <a:t> tragedy, but resumed shuttle flights with the launch of </a:t>
            </a:r>
            <a:r>
              <a:rPr lang="en-US" sz="800" i="1" smtClean="0"/>
              <a:t>Discovery</a:t>
            </a:r>
            <a:r>
              <a:rPr lang="en-US" sz="800" smtClean="0"/>
              <a:t> on 29 September 1988.</a:t>
            </a:r>
          </a:p>
          <a:p>
            <a:pPr eaLnBrk="1" hangingPunct="1">
              <a:lnSpc>
                <a:spcPct val="80000"/>
              </a:lnSpc>
            </a:pPr>
            <a:r>
              <a:rPr lang="en-US" sz="800" b="1" smtClean="0"/>
              <a:t>Soviet Human Space Program</a:t>
            </a:r>
            <a:r>
              <a:rPr lang="en-US" sz="800" smtClean="0"/>
              <a:t>: The Soviets were first to place a satellite into space, the first to send an animal into space, the first to launch a human into space, the first to send a woman into space, the first to send multi-crew spacecraft into orbit, the first to achieve an extra-vehicular activity (spacewalk), and the first to operate a space station in orbit.</a:t>
            </a:r>
          </a:p>
          <a:p>
            <a:pPr eaLnBrk="1" hangingPunct="1">
              <a:lnSpc>
                <a:spcPct val="80000"/>
              </a:lnSpc>
            </a:pPr>
            <a:r>
              <a:rPr lang="en-US" sz="800" smtClean="0"/>
              <a:t>Despite a long history of secrecy by the communist regime and despite the economic and social problems that followed the disintegration of the old Soviet Union, information about the history of Soviet aerospace activities and aerospace participants is increasingly becoming available outside Russia. An example is the biography of Sergei Pavlovich Korolev: James Harford, </a:t>
            </a:r>
            <a:r>
              <a:rPr lang="en-US" sz="800" i="1" smtClean="0"/>
              <a:t>Korolev: How One Man Masterminded the Soviet Drive to Beat America to the Moon </a:t>
            </a:r>
            <a:r>
              <a:rPr lang="en-US" sz="800" smtClean="0"/>
              <a:t>(New York: John Wiley &amp; Sons, 1997).</a:t>
            </a:r>
            <a:r>
              <a:rPr lang="en-US" sz="800" b="1" smtClean="0"/>
              <a:t>Vostok</a:t>
            </a:r>
            <a:r>
              <a:rPr lang="en-US" sz="800" smtClean="0"/>
              <a:t>: The Vostok (East) series of Soviet spacecraft lifted Yuri Gagarin into space and orbit around the Earth on 12 April 1961 and carried Valentina Tershkova aloft on 16 June 1963.</a:t>
            </a:r>
            <a:r>
              <a:rPr lang="en-US" sz="800" b="1" smtClean="0"/>
              <a:t>Voshkod</a:t>
            </a:r>
            <a:r>
              <a:rPr lang="en-US" sz="800" smtClean="0"/>
              <a:t>: Voshkod I carried a multi-person crew into orbit in 1964, and Voshkod II carried the first person to “walk in space” — that is, move outside a spacecraft in outer space, which Alexi Leonov did on 18 March 1965.</a:t>
            </a:r>
          </a:p>
          <a:p>
            <a:pPr eaLnBrk="1" hangingPunct="1">
              <a:lnSpc>
                <a:spcPct val="80000"/>
              </a:lnSpc>
            </a:pPr>
            <a:r>
              <a:rPr lang="en-US" sz="800" b="1" smtClean="0"/>
              <a:t>Soyuz</a:t>
            </a:r>
            <a:r>
              <a:rPr lang="en-US" sz="800" smtClean="0"/>
              <a:t>: The Soviets launched more than 90 Soyuz spacecraft between 1967 and 1989. The first astronaut on a spaceflight who died during the flight was Vladimir Komarov, who died when the parachutes tangled during his descent back to Earth on the first Soyuz mission.</a:t>
            </a:r>
            <a:r>
              <a:rPr lang="en-US" sz="800" b="1" smtClean="0"/>
              <a:t>Salyut</a:t>
            </a:r>
            <a:r>
              <a:rPr lang="en-US" sz="800" smtClean="0"/>
              <a:t>: The Salyut 1 space station reached orbit on 19 April 1971 — two years before the United States Skylab became the second station in space. Salyut cosmonauts Georgy Dobrovolsky, Valdislav Volkov, and Viktor Patsayev died in a re-entry accident of a Soyuz in June 1971.</a:t>
            </a:r>
            <a:r>
              <a:rPr lang="en-US" sz="800" b="1" smtClean="0"/>
              <a:t>Apollo-Soyuz</a:t>
            </a:r>
            <a:r>
              <a:rPr lang="en-US" sz="800" smtClean="0"/>
              <a:t>: An Apollo spacecraft of the United States and a Soyuz spacecraft of the Soviet Union docked in space on 18 July 1975 in a diplomatic as well as technological meeting of Cold War opponents.</a:t>
            </a:r>
            <a:r>
              <a:rPr lang="en-US" sz="800" b="1" smtClean="0"/>
              <a:t>Mir</a:t>
            </a:r>
            <a:r>
              <a:rPr lang="en-US" sz="800" smtClean="0"/>
              <a:t>: The Mir (Peace) space station was expandable in that compartments or modules could be added to the basic station. The Soviets launched Mir on 20 February 1986 and expanded it in 1987.</a:t>
            </a:r>
            <a:r>
              <a:rPr lang="en-US" sz="800" b="1" smtClean="0"/>
              <a:t>Buran</a:t>
            </a:r>
            <a:r>
              <a:rPr lang="en-US" sz="800" smtClean="0"/>
              <a:t>: The Soviet version of a reusable space truck was the Buran (Snowstorm) orbiter, the first of which was launched on 15 November 1988; the Soviets canceled the program in 1993.</a:t>
            </a:r>
            <a:r>
              <a:rPr lang="en-US" sz="800" b="1" smtClean="0"/>
              <a:t>European Space Development</a:t>
            </a:r>
            <a:r>
              <a:rPr lang="en-US" sz="800" smtClean="0"/>
              <a:t>: European countries formed cooperative space programs, like the European Launcher Development Organization (ELDO) and the European Space Research Organization that combined in 1975 to form the European Space Agency (ESA).</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DE8330C-A62C-4ACD-83BD-5F509D8330EB}" type="slidenum">
              <a:rPr lang="en-US" smtClean="0">
                <a:latin typeface="Arial" charset="0"/>
              </a:rPr>
              <a:pPr/>
              <a:t>23</a:t>
            </a:fld>
            <a:endParaRPr lang="en-US" smtClean="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82BE6BF-79A2-4BE2-B15A-7B4E0F3CE6CE}" type="slidenum">
              <a:rPr lang="en-US" smtClean="0">
                <a:latin typeface="Arial" charset="0"/>
              </a:rPr>
              <a:pPr/>
              <a:t>24</a:t>
            </a:fld>
            <a:endParaRPr lang="en-US" smtClean="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BCCFD21-F426-4FF2-90FE-0F6FB4A95A8E}" type="slidenum">
              <a:rPr lang="en-US" smtClean="0">
                <a:latin typeface="Arial" charset="0"/>
              </a:rPr>
              <a:pPr/>
              <a:t>25</a:t>
            </a:fld>
            <a:endParaRPr lang="en-US" smtClean="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1.	</a:t>
            </a:r>
            <a:r>
              <a:rPr lang="en-US" b="1" smtClean="0"/>
              <a:t>NASA</a:t>
            </a:r>
            <a:r>
              <a:rPr lang="en-US" smtClean="0"/>
              <a:t>: The United States Congress passed the National Aeronautics and Space Act in 1958 and thereby established the National Aeronautics and Space Administration. In the "meatball" design, the sphere represents a planet, the stars represent space, the red chevron is a wing representing aeronautics (the latest design in hypersonic wings at the time the logo was developed), and then there is an orbiting spacecraft going around the wing. http://history.nasa.gov/brief.html</a:t>
            </a:r>
          </a:p>
          <a:p>
            <a:pPr eaLnBrk="1" hangingPunct="1"/>
            <a:r>
              <a:rPr lang="en-US" smtClean="0"/>
              <a:t>2.	</a:t>
            </a:r>
            <a:r>
              <a:rPr lang="en-US" b="1" smtClean="0"/>
              <a:t>Soviet Cosmonautics</a:t>
            </a:r>
            <a:r>
              <a:rPr lang="en-US" smtClean="0"/>
              <a:t>: Soviet interest in rockets and space travel, and Soviet organizations exploring the possibilities of space, predates the space race of the Cold War. http://www.cosmoworld.ru/eng/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CB213AD-44A6-4C97-A331-24EC7EE0BB1C}" type="slidenum">
              <a:rPr lang="en-US" smtClean="0">
                <a:latin typeface="Arial" charset="0"/>
              </a:rPr>
              <a:pPr/>
              <a:t>26</a:t>
            </a:fld>
            <a:endParaRPr lang="en-US" smtClean="0">
              <a:latin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F7C5B13-914C-4E6D-8B5E-4065B6A871BB}" type="slidenum">
              <a:rPr lang="en-US" smtClean="0">
                <a:latin typeface="Arial" charset="0"/>
              </a:rPr>
              <a:pPr/>
              <a:t>27</a:t>
            </a:fld>
            <a:endParaRPr lang="en-US" smtClean="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FC48C62-30B9-4591-96B8-A62E1260F072}" type="slidenum">
              <a:rPr lang="en-US" smtClean="0">
                <a:latin typeface="Arial" charset="0"/>
              </a:rPr>
              <a:pPr/>
              <a:t>28</a:t>
            </a:fld>
            <a:endParaRPr lang="en-US" smtClean="0">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7EBE942-DB55-4D41-877B-AE5E7EF400D8}" type="slidenum">
              <a:rPr lang="en-US" smtClean="0">
                <a:latin typeface="Arial" charset="0"/>
              </a:rPr>
              <a:pPr/>
              <a:t>29</a:t>
            </a:fld>
            <a:endParaRPr lang="en-US" smtClean="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Air Defense</a:t>
            </a:r>
            <a:r>
              <a:rPr lang="en-US" sz="1000" smtClean="0"/>
              <a:t>: In response to the increased reliance upon nuclear missiles by the nations of the world, the United States reduced its defensive force of interceptor fighters and its land-based radar networks and increased its capability to detect intercontinental ballistic missiles, partly a function of the U.S.-Canadian North American Air Defense Command and partly an application for defense satellites.</a:t>
            </a:r>
          </a:p>
          <a:p>
            <a:pPr eaLnBrk="1" hangingPunct="1">
              <a:lnSpc>
                <a:spcPct val="90000"/>
              </a:lnSpc>
            </a:pPr>
            <a:r>
              <a:rPr lang="en-US" sz="1000" smtClean="0"/>
              <a:t>2.	</a:t>
            </a:r>
            <a:r>
              <a:rPr lang="en-US" sz="1000" b="1" smtClean="0"/>
              <a:t>Defense Tools</a:t>
            </a:r>
            <a:r>
              <a:rPr lang="en-US" sz="1000" smtClean="0"/>
              <a:t>: Weapons improved during the Cold War, especially the accuracy and flexibility of targeting weapons.</a:t>
            </a:r>
          </a:p>
          <a:p>
            <a:pPr eaLnBrk="1" hangingPunct="1">
              <a:lnSpc>
                <a:spcPct val="90000"/>
              </a:lnSpc>
            </a:pPr>
            <a:r>
              <a:rPr lang="en-US" sz="1000" smtClean="0"/>
              <a:t>	</a:t>
            </a:r>
            <a:r>
              <a:rPr lang="en-US" sz="1000" b="1" smtClean="0"/>
              <a:t>U.S. ICBMs</a:t>
            </a:r>
            <a:r>
              <a:rPr lang="en-US" sz="1000" smtClean="0"/>
              <a:t>: The United States and Soviet Union increased payload of rockets by switching from liquid fuel to solid fuel, and both nations improved storage of missiles. The United States developed the first Multiple Independent Re-entry Vehicle (MIRV) missile — Boeing's Minuteman III, introduced in 1970.</a:t>
            </a:r>
          </a:p>
          <a:p>
            <a:pPr eaLnBrk="1" hangingPunct="1">
              <a:lnSpc>
                <a:spcPct val="90000"/>
              </a:lnSpc>
            </a:pPr>
            <a:r>
              <a:rPr lang="en-US" sz="1000" smtClean="0"/>
              <a:t>	</a:t>
            </a:r>
            <a:r>
              <a:rPr lang="en-US" sz="1000" b="1" smtClean="0"/>
              <a:t>Soviet ICBMs</a:t>
            </a:r>
            <a:r>
              <a:rPr lang="en-US" sz="1000" smtClean="0"/>
              <a:t>: The Soviets deployed SS-6, SS-8, and other liquid-fueled missiles, including the SS-19, but relied mostly upon the SS-19 missile during the Cold War.</a:t>
            </a:r>
          </a:p>
          <a:p>
            <a:pPr eaLnBrk="1" hangingPunct="1">
              <a:lnSpc>
                <a:spcPct val="90000"/>
              </a:lnSpc>
            </a:pPr>
            <a:r>
              <a:rPr lang="en-US" sz="1000" smtClean="0"/>
              <a:t>	</a:t>
            </a:r>
            <a:r>
              <a:rPr lang="en-US" sz="1000" b="1" smtClean="0"/>
              <a:t>U.S.</a:t>
            </a:r>
            <a:r>
              <a:rPr lang="en-US" sz="1000" smtClean="0"/>
              <a:t> </a:t>
            </a:r>
            <a:r>
              <a:rPr lang="en-US" sz="1000" b="1" smtClean="0"/>
              <a:t>Naval Missiles</a:t>
            </a:r>
            <a:r>
              <a:rPr lang="en-US" sz="1000" smtClean="0"/>
              <a:t>: The Navy used Polaris ballistic missiles, the first sea-launched missiles (SLBMs) used by the United States, and its successor, the Poseidon, and later the long-range Trident that was first deployed in 1979.</a:t>
            </a:r>
          </a:p>
          <a:p>
            <a:pPr eaLnBrk="1" hangingPunct="1">
              <a:lnSpc>
                <a:spcPct val="90000"/>
              </a:lnSpc>
            </a:pPr>
            <a:r>
              <a:rPr lang="en-US" sz="1000" smtClean="0"/>
              <a:t>	</a:t>
            </a:r>
            <a:r>
              <a:rPr lang="en-US" sz="1000" b="1" smtClean="0"/>
              <a:t>Soviet Naval Missiles</a:t>
            </a:r>
            <a:r>
              <a:rPr lang="en-US" sz="1000" smtClean="0"/>
              <a:t>: Soviet submarines carried naval versions of the SS-series of liquid-fueled missiles.</a:t>
            </a:r>
          </a:p>
          <a:p>
            <a:pPr eaLnBrk="1" hangingPunct="1">
              <a:lnSpc>
                <a:spcPct val="90000"/>
              </a:lnSpc>
            </a:pPr>
            <a:r>
              <a:rPr lang="en-US" sz="1000" smtClean="0"/>
              <a:t>	</a:t>
            </a:r>
            <a:r>
              <a:rPr lang="en-US" sz="1000" b="1" smtClean="0"/>
              <a:t>U.S. Bombers and Fighters</a:t>
            </a:r>
            <a:r>
              <a:rPr lang="en-US" sz="1000" smtClean="0"/>
              <a:t>: The United States used strategic bombers, like the supersonic Convair B-58 Hustler, and the later General Dynamics FB-111 and mostly the Boeing B-52 Stratofortress, but later also the Rockwell B-1 Lancer, and fighters like the and the Republic F-105 Thunderchief, General Dynamics F-111, and the later Grumman F-14 Tomcat.</a:t>
            </a:r>
          </a:p>
          <a:p>
            <a:pPr eaLnBrk="1" hangingPunct="1">
              <a:lnSpc>
                <a:spcPct val="90000"/>
              </a:lnSpc>
            </a:pPr>
            <a:r>
              <a:rPr lang="en-US" sz="1000" smtClean="0"/>
              <a:t>	</a:t>
            </a:r>
            <a:r>
              <a:rPr lang="en-US" sz="1000" b="1" smtClean="0"/>
              <a:t>Soviet Bombers</a:t>
            </a:r>
            <a:r>
              <a:rPr lang="en-US" sz="1000" smtClean="0"/>
              <a:t>: The Soviets used Tupolev bombers, including the supersonic Tu-16, the swept-wing Tu-22 Backfire, and the Tu-160 Blackjack bombers, yet relied heavily upon the Tu-95 Bear.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CB42D27-5BDA-44A3-8059-09E374D909EE}" type="slidenum">
              <a:rPr lang="en-US" smtClean="0">
                <a:latin typeface="Arial" charset="0"/>
              </a:rPr>
              <a:pPr/>
              <a:t>3</a:t>
            </a:fld>
            <a:endParaRPr lang="en-U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1.	</a:t>
            </a:r>
            <a:r>
              <a:rPr lang="en-US" b="1" smtClean="0"/>
              <a:t>NASA</a:t>
            </a:r>
            <a:r>
              <a:rPr lang="en-US" smtClean="0"/>
              <a:t>: The United States Congress passed the National Aeronautics and Space Act in 1958 and thereby established the National Aeronautics and Space Administration. In the "meatball" design, the sphere represents a planet, the stars represent space, the red chevron is a wing representing aeronautics (the latest design in hypersonic wings at the time the logo was developed), and then there is an orbiting spacecraft going around the wing. http://history.nasa.gov/brief.html</a:t>
            </a:r>
          </a:p>
          <a:p>
            <a:pPr eaLnBrk="1" hangingPunct="1"/>
            <a:r>
              <a:rPr lang="en-US" smtClean="0"/>
              <a:t>2.	</a:t>
            </a:r>
            <a:r>
              <a:rPr lang="en-US" b="1" smtClean="0"/>
              <a:t>Soviet Cosmonautics</a:t>
            </a:r>
            <a:r>
              <a:rPr lang="en-US" smtClean="0"/>
              <a:t>: Soviet interest in rockets and space travel, and Soviet organizations exploring the possibilities of space, predates the space race of the Cold War. http://www.cosmoworld.ru/eng/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63B8C66-8FC2-4F06-899C-520C3B6FD44E}" type="slidenum">
              <a:rPr lang="en-US" smtClean="0">
                <a:latin typeface="Arial" charset="0"/>
              </a:rPr>
              <a:pPr/>
              <a:t>30</a:t>
            </a:fld>
            <a:endParaRPr lang="en-US" smtClean="0">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Air Defense</a:t>
            </a:r>
            <a:r>
              <a:rPr lang="en-US" sz="1000" smtClean="0"/>
              <a:t>: In response to the increased reliance upon nuclear missiles by the nations of the world, the United States reduced its defensive force of interceptor fighters and its land-based radar networks and increased its capability to detect intercontinental ballistic missiles, partly a function of the U.S.-Canadian North American Air Defense Command and partly an application for defense satellites.</a:t>
            </a:r>
          </a:p>
          <a:p>
            <a:pPr eaLnBrk="1" hangingPunct="1">
              <a:lnSpc>
                <a:spcPct val="90000"/>
              </a:lnSpc>
            </a:pPr>
            <a:r>
              <a:rPr lang="en-US" sz="1000" smtClean="0"/>
              <a:t>2.	</a:t>
            </a:r>
            <a:r>
              <a:rPr lang="en-US" sz="1000" b="1" smtClean="0"/>
              <a:t>Defense Tools</a:t>
            </a:r>
            <a:r>
              <a:rPr lang="en-US" sz="1000" smtClean="0"/>
              <a:t>: Weapons improved during the Cold War, especially the accuracy and flexibility of targeting weapons.</a:t>
            </a:r>
          </a:p>
          <a:p>
            <a:pPr eaLnBrk="1" hangingPunct="1">
              <a:lnSpc>
                <a:spcPct val="90000"/>
              </a:lnSpc>
            </a:pPr>
            <a:r>
              <a:rPr lang="en-US" sz="1000" smtClean="0"/>
              <a:t>	</a:t>
            </a:r>
            <a:r>
              <a:rPr lang="en-US" sz="1000" b="1" smtClean="0"/>
              <a:t>U.S. ICBMs</a:t>
            </a:r>
            <a:r>
              <a:rPr lang="en-US" sz="1000" smtClean="0"/>
              <a:t>: The United States and Soviet Union increased payload of rockets by switching from liquid fuel to solid fuel, and both nations improved storage of missiles. The United States developed the first Multiple Independent Re-entry Vehicle (MIRV) missile — Boeing's Minuteman III, introduced in 1970.</a:t>
            </a:r>
          </a:p>
          <a:p>
            <a:pPr eaLnBrk="1" hangingPunct="1">
              <a:lnSpc>
                <a:spcPct val="90000"/>
              </a:lnSpc>
            </a:pPr>
            <a:r>
              <a:rPr lang="en-US" sz="1000" smtClean="0"/>
              <a:t>	</a:t>
            </a:r>
            <a:r>
              <a:rPr lang="en-US" sz="1000" b="1" smtClean="0"/>
              <a:t>Soviet ICBMs</a:t>
            </a:r>
            <a:r>
              <a:rPr lang="en-US" sz="1000" smtClean="0"/>
              <a:t>: The Soviets deployed SS-6, SS-8, and other liquid-fueled missiles, including the SS-19, but relied mostly upon the SS-19 missile during the Cold War.</a:t>
            </a:r>
          </a:p>
          <a:p>
            <a:pPr eaLnBrk="1" hangingPunct="1">
              <a:lnSpc>
                <a:spcPct val="90000"/>
              </a:lnSpc>
            </a:pPr>
            <a:r>
              <a:rPr lang="en-US" sz="1000" smtClean="0"/>
              <a:t>	</a:t>
            </a:r>
            <a:r>
              <a:rPr lang="en-US" sz="1000" b="1" smtClean="0"/>
              <a:t>U.S.</a:t>
            </a:r>
            <a:r>
              <a:rPr lang="en-US" sz="1000" smtClean="0"/>
              <a:t> </a:t>
            </a:r>
            <a:r>
              <a:rPr lang="en-US" sz="1000" b="1" smtClean="0"/>
              <a:t>Naval Missiles</a:t>
            </a:r>
            <a:r>
              <a:rPr lang="en-US" sz="1000" smtClean="0"/>
              <a:t>: The Navy used Polaris ballistic missiles, the first sea-launched missiles (SLBMs) used by the United States, and its successor, the Poseidon, and later the long-range Trident that was first deployed in 1979.</a:t>
            </a:r>
          </a:p>
          <a:p>
            <a:pPr eaLnBrk="1" hangingPunct="1">
              <a:lnSpc>
                <a:spcPct val="90000"/>
              </a:lnSpc>
            </a:pPr>
            <a:r>
              <a:rPr lang="en-US" sz="1000" smtClean="0"/>
              <a:t>	</a:t>
            </a:r>
            <a:r>
              <a:rPr lang="en-US" sz="1000" b="1" smtClean="0"/>
              <a:t>Soviet Naval Missiles</a:t>
            </a:r>
            <a:r>
              <a:rPr lang="en-US" sz="1000" smtClean="0"/>
              <a:t>: Soviet submarines carried naval versions of the SS-series of liquid-fueled missiles.</a:t>
            </a:r>
          </a:p>
          <a:p>
            <a:pPr eaLnBrk="1" hangingPunct="1">
              <a:lnSpc>
                <a:spcPct val="90000"/>
              </a:lnSpc>
            </a:pPr>
            <a:r>
              <a:rPr lang="en-US" sz="1000" smtClean="0"/>
              <a:t>	</a:t>
            </a:r>
            <a:r>
              <a:rPr lang="en-US" sz="1000" b="1" smtClean="0"/>
              <a:t>U.S. Bombers and Fighters</a:t>
            </a:r>
            <a:r>
              <a:rPr lang="en-US" sz="1000" smtClean="0"/>
              <a:t>: The United States used strategic bombers, like the supersonic Convair B-58 Hustler, and the later General Dynamics FB-111 and mostly the Boeing B-52 Stratofortress, but later also the Rockwell B-1 Lancer, and fighters like the and the Republic F-105 Thunderchief, General Dynamics F-111, and the later Grumman F-14 Tomcat.</a:t>
            </a:r>
          </a:p>
          <a:p>
            <a:pPr eaLnBrk="1" hangingPunct="1">
              <a:lnSpc>
                <a:spcPct val="90000"/>
              </a:lnSpc>
            </a:pPr>
            <a:r>
              <a:rPr lang="en-US" sz="1000" smtClean="0"/>
              <a:t>	</a:t>
            </a:r>
            <a:r>
              <a:rPr lang="en-US" sz="1000" b="1" smtClean="0"/>
              <a:t>Soviet Bombers</a:t>
            </a:r>
            <a:r>
              <a:rPr lang="en-US" sz="1000" smtClean="0"/>
              <a:t>: The Soviets used Tupolev bombers, including the supersonic Tu-16, the swept-wing Tu-22 Backfire, and the Tu-160 Blackjack bombers, yet relied heavily upon the Tu-95 Bear.</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8F8313A-657D-43A2-8E58-CA2B28C1F5F0}" type="slidenum">
              <a:rPr lang="en-US" smtClean="0">
                <a:latin typeface="Arial" charset="0"/>
              </a:rPr>
              <a:pPr/>
              <a:t>31</a:t>
            </a:fld>
            <a:endParaRPr lang="en-US" smtClean="0">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1000" b="1" smtClean="0"/>
              <a:t>Cold War Hot Spots</a:t>
            </a:r>
            <a:r>
              <a:rPr lang="en-US" sz="1000" smtClean="0"/>
              <a:t>: The threat of nuclear war shaped the words, posture, and military equipment of the Cold War warriors.</a:t>
            </a:r>
          </a:p>
          <a:p>
            <a:pPr eaLnBrk="1" hangingPunct="1">
              <a:lnSpc>
                <a:spcPct val="80000"/>
              </a:lnSpc>
            </a:pPr>
            <a:r>
              <a:rPr lang="en-US" sz="1000" smtClean="0"/>
              <a:t>	</a:t>
            </a:r>
            <a:r>
              <a:rPr lang="en-US" sz="1000" b="1" smtClean="0"/>
              <a:t>Cuban Missile Crisis</a:t>
            </a:r>
            <a:r>
              <a:rPr lang="en-US" sz="1000" smtClean="0"/>
              <a:t>: When Soviet-aligned and communist-ruled Cuba allowed the Soviet Union to install missiles on the island, the United States blockaded Cuba to prevent additional deliveries. In October 1962 President John F. Kennedy and Premier Nikita Khrushchev faced the prospect of nuclear war but negotiated the withdrawal of Soviet missiles from Cuba and NATO missiles from Turkey.</a:t>
            </a:r>
          </a:p>
          <a:p>
            <a:pPr eaLnBrk="1" hangingPunct="1">
              <a:lnSpc>
                <a:spcPct val="80000"/>
              </a:lnSpc>
            </a:pPr>
            <a:r>
              <a:rPr lang="en-US" sz="1000" smtClean="0"/>
              <a:t>	</a:t>
            </a:r>
            <a:r>
              <a:rPr lang="en-US" sz="1000" b="1" smtClean="0"/>
              <a:t>Vietnam</a:t>
            </a:r>
            <a:r>
              <a:rPr lang="en-US" sz="1000" smtClean="0"/>
              <a:t>: From the early 1960s into the early 1970s, the United States used a variety aircraft against the enemy in Vietnam: spray planes to apply chemical herbicides (C-47s, T-28, B-26s, C-123s, and C-130s), bombers to hit enemy positions (Boeing B-52s), and fighters to strike the enemy and to support ground forces (Republic F-105 Thunderchief, McDonnell F-4 Phantom, North American F-100 Super Sabre, General Dynamics F-111 Aardvark), various Wild Weasel aircraft equipped to locate and destroy ground-based radar, as well as helicopters (Bell UH-1 Huey, Bell AH-1 Cobra, Boeing-Vertol CH-47 Chinook, and Sikorsky CH-54 Skycrane), and other aircraft.</a:t>
            </a:r>
          </a:p>
          <a:p>
            <a:pPr eaLnBrk="1" hangingPunct="1">
              <a:lnSpc>
                <a:spcPct val="80000"/>
              </a:lnSpc>
            </a:pPr>
            <a:r>
              <a:rPr lang="en-US" sz="1000" smtClean="0"/>
              <a:t>	</a:t>
            </a:r>
            <a:r>
              <a:rPr lang="en-US" sz="1000" b="1" smtClean="0"/>
              <a:t>Middle East</a:t>
            </a:r>
            <a:r>
              <a:rPr lang="en-US" sz="1000" smtClean="0"/>
              <a:t>: Tension between the Jewish state of Israel and the Moslem nations of Arab peoples continued throughout the Cold War. </a:t>
            </a:r>
            <a:r>
              <a:rPr lang="en-US" sz="1000" b="1" smtClean="0"/>
              <a:t>The Six Day War</a:t>
            </a:r>
            <a:r>
              <a:rPr lang="en-US" sz="1000" smtClean="0"/>
              <a:t>: Israel used French-made aircraft (Dassault Mirage, Ouragon, and Super-Mystere jet fighters, SNCASO Vautour bombers, and Fouga Magister trainers) and Egypt and Syria used Soviet-made Mikoyan-Gurevich MiG-21 fighters during the Six Day War of April 1967.</a:t>
            </a:r>
          </a:p>
          <a:p>
            <a:pPr eaLnBrk="1" hangingPunct="1">
              <a:lnSpc>
                <a:spcPct val="80000"/>
              </a:lnSpc>
            </a:pPr>
            <a:r>
              <a:rPr lang="en-US" sz="1000" smtClean="0"/>
              <a:t>	</a:t>
            </a:r>
            <a:r>
              <a:rPr lang="en-US" sz="1000" b="1" smtClean="0"/>
              <a:t>Yon Kippur</a:t>
            </a:r>
            <a:r>
              <a:rPr lang="en-US" sz="1000" smtClean="0"/>
              <a:t>: In 1973 the Israelis and Arabs again fought. Egypt and Syria used Soviet-made Mikoyan-Gurevich MiG-17 and MiG-21 fighters and Soviet bombers, whereas Israel used Douglas A-4 Skyhawks and McDonnell F-4 Phantoms purchased from the United States and bombers. Both used surface-to-air missiles and electronic counter measures.</a:t>
            </a:r>
          </a:p>
          <a:p>
            <a:pPr eaLnBrk="1" hangingPunct="1">
              <a:lnSpc>
                <a:spcPct val="80000"/>
              </a:lnSpc>
            </a:pPr>
            <a:r>
              <a:rPr lang="en-US" sz="1000" smtClean="0"/>
              <a:t>4.	</a:t>
            </a:r>
            <a:r>
              <a:rPr lang="en-US" sz="1000" b="1" smtClean="0"/>
              <a:t>Limited Wars</a:t>
            </a:r>
            <a:r>
              <a:rPr lang="en-US" sz="1000" smtClean="0"/>
              <a:t>: The Cold War encompassed several limited wars that involved the use of military aircraft, including the Soviet Union's invasion of Afghanistan, 1979-1988; Lebanon’s unending civil war, 1975—; the Iran-Iraq War, 1980-1988; the Falkland War between Great Britain and Argentina, 1982; and the United States invasion of Grenada, 1983.</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FFBF59A-DE34-4373-B87D-EAFF3DA3D3AC}" type="slidenum">
              <a:rPr lang="en-US" smtClean="0">
                <a:latin typeface="Arial" charset="0"/>
              </a:rPr>
              <a:pPr/>
              <a:t>32</a:t>
            </a:fld>
            <a:endParaRPr lang="en-US" smtClean="0">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1000" b="1" smtClean="0"/>
              <a:t>Cold War Hot Spots</a:t>
            </a:r>
            <a:r>
              <a:rPr lang="en-US" sz="1000" smtClean="0"/>
              <a:t>: The threat of nuclear war shaped the words, posture, and military equipment of the Cold War warriors.</a:t>
            </a:r>
          </a:p>
          <a:p>
            <a:pPr eaLnBrk="1" hangingPunct="1">
              <a:lnSpc>
                <a:spcPct val="80000"/>
              </a:lnSpc>
            </a:pPr>
            <a:r>
              <a:rPr lang="en-US" sz="1000" smtClean="0"/>
              <a:t>	</a:t>
            </a:r>
            <a:r>
              <a:rPr lang="en-US" sz="1000" b="1" smtClean="0"/>
              <a:t>Cuban Missile Crisis</a:t>
            </a:r>
            <a:r>
              <a:rPr lang="en-US" sz="1000" smtClean="0"/>
              <a:t>: When Soviet-aligned and communist-ruled Cuba allowed the Soviet Union to install missiles on the island, the United States blockaded Cuba to prevent additional deliveries. In October 1962 President John F. Kennedy and Premier Nikita Khrushchev faced the prospect of nuclear war but negotiated the withdrawal of Soviet missiles from Cuba and NATO missiles from Turkey.</a:t>
            </a:r>
          </a:p>
          <a:p>
            <a:pPr eaLnBrk="1" hangingPunct="1">
              <a:lnSpc>
                <a:spcPct val="80000"/>
              </a:lnSpc>
            </a:pPr>
            <a:r>
              <a:rPr lang="en-US" sz="1000" smtClean="0"/>
              <a:t>	</a:t>
            </a:r>
            <a:r>
              <a:rPr lang="en-US" sz="1000" b="1" smtClean="0"/>
              <a:t>Vietnam</a:t>
            </a:r>
            <a:r>
              <a:rPr lang="en-US" sz="1000" smtClean="0"/>
              <a:t>: From the early 1960s into the early 1970s, the United States used a variety aircraft against the enemy in Vietnam: spray planes to apply chemical herbicides (C-47s, T-28, B-26s, C-123s, and C-130s), bombers to hit enemy positions (Boeing B-52s), and fighters to strike the enemy and to support ground forces (Republic F-105 Thunderchief, McDonnell F-4 Phantom, North American F-100 Super Sabre, General Dynamics F-111 Aardvark), various Wild Weasel aircraft equipped to locate and destroy ground-based radar, as well as helicopters (Bell UH-1 Huey, Bell AH-1 Cobra, Boeing-Vertol CH-47 Chinook, and Sikorsky CH-54 Skycrane), and other aircraft.</a:t>
            </a:r>
          </a:p>
          <a:p>
            <a:pPr eaLnBrk="1" hangingPunct="1">
              <a:lnSpc>
                <a:spcPct val="80000"/>
              </a:lnSpc>
            </a:pPr>
            <a:r>
              <a:rPr lang="en-US" sz="1000" smtClean="0"/>
              <a:t>	</a:t>
            </a:r>
            <a:r>
              <a:rPr lang="en-US" sz="1000" b="1" smtClean="0"/>
              <a:t>Middle East</a:t>
            </a:r>
            <a:r>
              <a:rPr lang="en-US" sz="1000" smtClean="0"/>
              <a:t>: Tension between the Jewish state of Israel and the Moslem nations of Arab peoples continued throughout the Cold War. </a:t>
            </a:r>
            <a:r>
              <a:rPr lang="en-US" sz="1000" b="1" smtClean="0"/>
              <a:t>The Six Day War</a:t>
            </a:r>
            <a:r>
              <a:rPr lang="en-US" sz="1000" smtClean="0"/>
              <a:t>: Israel used French-made aircraft (Dassault Mirage, Ouragon, and Super-Mystere jet fighters, SNCASO Vautour bombers, and Fouga Magister trainers) and Egypt and Syria used Soviet-made Mikoyan-Gurevich MiG-21 fighters during the Six Day War of April 1967.</a:t>
            </a:r>
          </a:p>
          <a:p>
            <a:pPr eaLnBrk="1" hangingPunct="1">
              <a:lnSpc>
                <a:spcPct val="80000"/>
              </a:lnSpc>
            </a:pPr>
            <a:r>
              <a:rPr lang="en-US" sz="1000" smtClean="0"/>
              <a:t>	</a:t>
            </a:r>
            <a:r>
              <a:rPr lang="en-US" sz="1000" b="1" smtClean="0"/>
              <a:t>Yon Kippur</a:t>
            </a:r>
            <a:r>
              <a:rPr lang="en-US" sz="1000" smtClean="0"/>
              <a:t>: In 1973 the Israelis and Arabs again fought. Egypt and Syria used Soviet-made Mikoyan-Gurevich MiG-17 and MiG-21 fighters and Soviet bombers, whereas Israel used Douglas A-4 Skyhawks and McDonnell F-4 Phantoms purchased from the United States and bombers. Both used surface-to-air missiles and electronic counter measures.</a:t>
            </a:r>
          </a:p>
          <a:p>
            <a:pPr eaLnBrk="1" hangingPunct="1">
              <a:lnSpc>
                <a:spcPct val="80000"/>
              </a:lnSpc>
            </a:pPr>
            <a:r>
              <a:rPr lang="en-US" sz="1000" smtClean="0"/>
              <a:t>4.	</a:t>
            </a:r>
            <a:r>
              <a:rPr lang="en-US" sz="1000" b="1" smtClean="0"/>
              <a:t>Limited Wars</a:t>
            </a:r>
            <a:r>
              <a:rPr lang="en-US" sz="1000" smtClean="0"/>
              <a:t>: The Cold War encompassed several limited wars that involved the use of military aircraft, including the Soviet Union's invasion of Afghanistan, 1979-1988; Lebanon’s unending civil war, 1975—; the Iran-Iraq War, 1980-1988; the Falkland War between Great Britain and Argentina, 1982; and the United States invasion of Grenada, 1983.</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11539F9-9BA5-4A2B-A886-2CC564DA95D7}" type="slidenum">
              <a:rPr lang="en-US" smtClean="0">
                <a:latin typeface="Arial" charset="0"/>
              </a:rPr>
              <a:pPr/>
              <a:t>33</a:t>
            </a:fld>
            <a:endParaRPr lang="en-US" smtClean="0">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Air Defense</a:t>
            </a:r>
            <a:r>
              <a:rPr lang="en-US" sz="1000" smtClean="0"/>
              <a:t>: In response to the increased reliance upon nuclear missiles by the nations of the world, the United States reduced its defensive force of interceptor fighters and its land-based radar networks and increased its capability to detect intercontinental ballistic missiles, partly a function of the U.S.-Canadian North American Air Defense Command and partly an application for defense satellites.</a:t>
            </a:r>
          </a:p>
          <a:p>
            <a:pPr eaLnBrk="1" hangingPunct="1">
              <a:lnSpc>
                <a:spcPct val="90000"/>
              </a:lnSpc>
            </a:pPr>
            <a:r>
              <a:rPr lang="en-US" sz="1000" smtClean="0"/>
              <a:t>2.	</a:t>
            </a:r>
            <a:r>
              <a:rPr lang="en-US" sz="1000" b="1" smtClean="0"/>
              <a:t>Defense Tools</a:t>
            </a:r>
            <a:r>
              <a:rPr lang="en-US" sz="1000" smtClean="0"/>
              <a:t>: Weapons improved during the Cold War, especially the accuracy and flexibility of targeting weapons.</a:t>
            </a:r>
          </a:p>
          <a:p>
            <a:pPr eaLnBrk="1" hangingPunct="1">
              <a:lnSpc>
                <a:spcPct val="90000"/>
              </a:lnSpc>
            </a:pPr>
            <a:r>
              <a:rPr lang="en-US" sz="1000" smtClean="0"/>
              <a:t>	</a:t>
            </a:r>
            <a:r>
              <a:rPr lang="en-US" sz="1000" b="1" smtClean="0"/>
              <a:t>U.S. ICBMs</a:t>
            </a:r>
            <a:r>
              <a:rPr lang="en-US" sz="1000" smtClean="0"/>
              <a:t>: The United States and Soviet Union increased payload of rockets by switching from liquid fuel to solid fuel, and both nations improved storage of missiles. The United States developed the first Multiple Independent Re-entry Vehicle (MIRV) missile — Boeing's Minuteman III, introduced in 1970.</a:t>
            </a:r>
          </a:p>
          <a:p>
            <a:pPr eaLnBrk="1" hangingPunct="1">
              <a:lnSpc>
                <a:spcPct val="90000"/>
              </a:lnSpc>
            </a:pPr>
            <a:r>
              <a:rPr lang="en-US" sz="1000" smtClean="0"/>
              <a:t>	</a:t>
            </a:r>
            <a:r>
              <a:rPr lang="en-US" sz="1000" b="1" smtClean="0"/>
              <a:t>Soviet ICBMs</a:t>
            </a:r>
            <a:r>
              <a:rPr lang="en-US" sz="1000" smtClean="0"/>
              <a:t>: The Soviets deployed SS-6, SS-8, and other liquid-fueled missiles, including the SS-19, but relied mostly upon the SS-19 missile during the Cold War.</a:t>
            </a:r>
          </a:p>
          <a:p>
            <a:pPr eaLnBrk="1" hangingPunct="1">
              <a:lnSpc>
                <a:spcPct val="90000"/>
              </a:lnSpc>
            </a:pPr>
            <a:r>
              <a:rPr lang="en-US" sz="1000" smtClean="0"/>
              <a:t>	</a:t>
            </a:r>
            <a:r>
              <a:rPr lang="en-US" sz="1000" b="1" smtClean="0"/>
              <a:t>U.S.</a:t>
            </a:r>
            <a:r>
              <a:rPr lang="en-US" sz="1000" smtClean="0"/>
              <a:t> </a:t>
            </a:r>
            <a:r>
              <a:rPr lang="en-US" sz="1000" b="1" smtClean="0"/>
              <a:t>Naval Missiles</a:t>
            </a:r>
            <a:r>
              <a:rPr lang="en-US" sz="1000" smtClean="0"/>
              <a:t>: The Navy used Polaris ballistic missiles, the first sea-launched missiles (SLBMs) used by the United States, and its successor, the Poseidon, and later the long-range Trident that was first deployed in 1979.</a:t>
            </a:r>
          </a:p>
          <a:p>
            <a:pPr eaLnBrk="1" hangingPunct="1">
              <a:lnSpc>
                <a:spcPct val="90000"/>
              </a:lnSpc>
            </a:pPr>
            <a:r>
              <a:rPr lang="en-US" sz="1000" smtClean="0"/>
              <a:t>	</a:t>
            </a:r>
            <a:r>
              <a:rPr lang="en-US" sz="1000" b="1" smtClean="0"/>
              <a:t>Soviet Naval Missiles</a:t>
            </a:r>
            <a:r>
              <a:rPr lang="en-US" sz="1000" smtClean="0"/>
              <a:t>: Soviet submarines carried naval versions of the SS-series of liquid-fueled missiles.</a:t>
            </a:r>
          </a:p>
          <a:p>
            <a:pPr eaLnBrk="1" hangingPunct="1">
              <a:lnSpc>
                <a:spcPct val="90000"/>
              </a:lnSpc>
            </a:pPr>
            <a:r>
              <a:rPr lang="en-US" sz="1000" smtClean="0"/>
              <a:t>	</a:t>
            </a:r>
            <a:r>
              <a:rPr lang="en-US" sz="1000" b="1" smtClean="0"/>
              <a:t>U.S. Bombers and Fighters</a:t>
            </a:r>
            <a:r>
              <a:rPr lang="en-US" sz="1000" smtClean="0"/>
              <a:t>: The United States used strategic bombers, like the supersonic Convair B-58 Hustler, and the later General Dynamics FB-111 and mostly the Boeing B-52 Stratofortress, but later also the Rockwell B-1 Lancer, and fighters like the and the Republic F-105 Thunderchief, General Dynamics F-111, and the later Grumman F-14 Tomcat.</a:t>
            </a:r>
          </a:p>
          <a:p>
            <a:pPr eaLnBrk="1" hangingPunct="1">
              <a:lnSpc>
                <a:spcPct val="90000"/>
              </a:lnSpc>
            </a:pPr>
            <a:r>
              <a:rPr lang="en-US" sz="1000" smtClean="0"/>
              <a:t>	</a:t>
            </a:r>
            <a:r>
              <a:rPr lang="en-US" sz="1000" b="1" smtClean="0"/>
              <a:t>Soviet Bombers</a:t>
            </a:r>
            <a:r>
              <a:rPr lang="en-US" sz="1000" smtClean="0"/>
              <a:t>: The Soviets used Tupolev bombers, including the supersonic Tu-16, the swept-wing Tu-22 Backfire, and the Tu-160 Blackjack bombers, yet relied heavily upon the Tu-95 Bear.</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26ED8E2-FBEB-4358-A103-EB562A71C566}" type="slidenum">
              <a:rPr lang="en-US" smtClean="0">
                <a:latin typeface="Arial" charset="0"/>
              </a:rPr>
              <a:pPr/>
              <a:t>34</a:t>
            </a:fld>
            <a:endParaRPr lang="en-US" smtClean="0">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8705F3D-5BB7-436F-BD16-B5EA3845963E}" type="slidenum">
              <a:rPr lang="en-US" smtClean="0">
                <a:latin typeface="Arial" charset="0"/>
              </a:rPr>
              <a:pPr/>
              <a:t>35</a:t>
            </a:fld>
            <a:endParaRPr lang="en-US" smtClean="0">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22D868E-9B0B-48F6-B96A-DE454F7BEBBB}" type="slidenum">
              <a:rPr lang="en-US" smtClean="0">
                <a:latin typeface="Arial" charset="0"/>
              </a:rPr>
              <a:pPr/>
              <a:t>36</a:t>
            </a:fld>
            <a:endParaRPr lang="en-US" smtClean="0">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747E8D0-E0B5-4344-B164-CEF72376B7BA}" type="slidenum">
              <a:rPr lang="en-US" smtClean="0">
                <a:latin typeface="Arial" charset="0"/>
              </a:rPr>
              <a:pPr/>
              <a:t>37</a:t>
            </a:fld>
            <a:endParaRPr lang="en-US" smtClean="0">
              <a:latin typeface="Arial"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DFDFD5B-FB4F-4F9A-A6D7-75AC4D69CE8D}" type="slidenum">
              <a:rPr lang="en-US" smtClean="0">
                <a:latin typeface="Arial" charset="0"/>
              </a:rPr>
              <a:pPr/>
              <a:t>38</a:t>
            </a:fld>
            <a:endParaRPr lang="en-US" smtClean="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96C2356-2390-42BC-88F6-C0238236D5F3}" type="slidenum">
              <a:rPr lang="en-US" smtClean="0">
                <a:latin typeface="Arial" charset="0"/>
              </a:rPr>
              <a:pPr/>
              <a:t>39</a:t>
            </a:fld>
            <a:endParaRPr lang="en-US" smtClean="0">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E487F64-4AD7-49F2-9E13-4734606F7ED7}" type="slidenum">
              <a:rPr lang="en-US" smtClean="0">
                <a:latin typeface="Arial" charset="0"/>
              </a:rPr>
              <a:pPr/>
              <a:t>4</a:t>
            </a:fld>
            <a:endParaRPr lang="en-US"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512B07D-A2DF-4B02-AE65-E25CCA16C1DE}" type="slidenum">
              <a:rPr lang="en-US" smtClean="0">
                <a:latin typeface="Arial" charset="0"/>
              </a:rPr>
              <a:pPr/>
              <a:t>40</a:t>
            </a:fld>
            <a:endParaRPr lang="en-US" smtClean="0">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0FBE1A3-CF7D-49C4-BA77-E932DB69AD25}" type="slidenum">
              <a:rPr lang="en-US" smtClean="0">
                <a:latin typeface="Arial" charset="0"/>
              </a:rPr>
              <a:pPr/>
              <a:t>41</a:t>
            </a:fld>
            <a:endParaRPr lang="en-US" smtClean="0">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244AF8A-A235-4E76-A249-5F7F229D09F1}" type="slidenum">
              <a:rPr lang="en-US" smtClean="0">
                <a:latin typeface="Arial" charset="0"/>
              </a:rPr>
              <a:pPr/>
              <a:t>42</a:t>
            </a:fld>
            <a:endParaRPr lang="en-US" smtClean="0">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E8BB9D8-BB58-4F89-9755-667C6C6C045F}" type="slidenum">
              <a:rPr lang="en-US" smtClean="0">
                <a:latin typeface="Arial" charset="0"/>
              </a:rPr>
              <a:pPr/>
              <a:t>43</a:t>
            </a:fld>
            <a:endParaRPr lang="en-US" smtClean="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E67A400-6868-4D40-964D-73F4D9F35095}" type="slidenum">
              <a:rPr lang="en-US" smtClean="0">
                <a:latin typeface="Arial" charset="0"/>
              </a:rPr>
              <a:pPr/>
              <a:t>44</a:t>
            </a:fld>
            <a:endParaRPr lang="en-US" smtClean="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50F7F88-8EF0-4905-AC70-947B0FDA362F}" type="slidenum">
              <a:rPr lang="en-US" smtClean="0">
                <a:latin typeface="Arial" charset="0"/>
              </a:rPr>
              <a:pPr/>
              <a:t>45</a:t>
            </a:fld>
            <a:endParaRPr lang="en-US" smtClean="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D3A67A2-85D5-4825-91B1-D711862BCEEB}" type="slidenum">
              <a:rPr lang="en-US" smtClean="0">
                <a:latin typeface="Arial" charset="0"/>
              </a:rPr>
              <a:pPr/>
              <a:t>46</a:t>
            </a:fld>
            <a:endParaRPr lang="en-US" smtClean="0">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2C5A94F-EE5F-48C5-8D40-C57F90B5AC4E}" type="slidenum">
              <a:rPr lang="en-US" smtClean="0">
                <a:latin typeface="Arial" charset="0"/>
              </a:rPr>
              <a:pPr/>
              <a:t>47</a:t>
            </a:fld>
            <a:endParaRPr lang="en-US" smtClean="0">
              <a:latin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Engine Development</a:t>
            </a:r>
            <a:r>
              <a:rPr lang="en-US" sz="800" smtClean="0"/>
              <a:t>: Early jet engines required maintenance similar to large reciprocating engines and, though faster, proved not more efficient fuel-wise or maintenance-wise and therefore cost-wise than the reciprocating engines.</a:t>
            </a:r>
          </a:p>
          <a:p>
            <a:pPr eaLnBrk="1" hangingPunct="1">
              <a:lnSpc>
                <a:spcPct val="80000"/>
              </a:lnSpc>
            </a:pPr>
            <a:r>
              <a:rPr lang="en-US" sz="800" b="1" smtClean="0"/>
              <a:t>Pure-Jet Engines</a:t>
            </a:r>
            <a:r>
              <a:rPr lang="en-US" sz="800" smtClean="0"/>
              <a:t>: Early jet engines required more runway lengths for takeoff and made loud noises; with the addition of water injection for cooling, the engines also produced a thick black smoke.</a:t>
            </a:r>
          </a:p>
          <a:p>
            <a:pPr eaLnBrk="1" hangingPunct="1">
              <a:lnSpc>
                <a:spcPct val="80000"/>
              </a:lnSpc>
            </a:pPr>
            <a:r>
              <a:rPr lang="en-US" sz="800" b="1" smtClean="0"/>
              <a:t>Turbofan</a:t>
            </a:r>
            <a:r>
              <a:rPr lang="en-US" sz="800" smtClean="0"/>
              <a:t>: Routing some intake air around the combustion chamber of the engine and thereby “bypass” the combustion improved the cooling and combustion of an engine. Pratt &amp; Whitney and General Electric in the United States and Bristol Siddeley and Rolls Royce in Great Britain made turbofan engines which allowed some of the intake air to go around the combustion chamber.</a:t>
            </a:r>
          </a:p>
          <a:p>
            <a:pPr eaLnBrk="1" hangingPunct="1">
              <a:lnSpc>
                <a:spcPct val="80000"/>
              </a:lnSpc>
            </a:pPr>
            <a:r>
              <a:rPr lang="en-US" sz="800" b="1" smtClean="0"/>
              <a:t>Turboprop</a:t>
            </a:r>
            <a:r>
              <a:rPr lang="en-US" sz="800" smtClean="0"/>
              <a:t>: A turboprop engine used a gear reduction system to couple a propeller and a jet engine — the propeller providing efficiency at slower speeds and lower altitudes and the jet providing less engine vibration and noise than piston engines.</a:t>
            </a:r>
          </a:p>
          <a:p>
            <a:pPr eaLnBrk="1" hangingPunct="1">
              <a:lnSpc>
                <a:spcPct val="80000"/>
              </a:lnSpc>
            </a:pPr>
            <a:r>
              <a:rPr lang="en-US" sz="800" b="1" smtClean="0"/>
              <a:t>U.S. Aircraft Manufacturers</a:t>
            </a:r>
            <a:r>
              <a:rPr lang="en-US" sz="800" smtClean="0"/>
              <a:t>: Through the 1970s the United States led the world in production of commercial jetliners.</a:t>
            </a:r>
          </a:p>
          <a:p>
            <a:pPr eaLnBrk="1" hangingPunct="1">
              <a:lnSpc>
                <a:spcPct val="80000"/>
              </a:lnSpc>
            </a:pPr>
            <a:r>
              <a:rPr lang="en-US" sz="800" b="1" smtClean="0"/>
              <a:t>Boeing</a:t>
            </a:r>
            <a:r>
              <a:rPr lang="en-US" sz="800" smtClean="0"/>
              <a:t>: Boeing produced the long-haul 707 twin-jet airliner (introduced into commercial service in 1958), the short-haul 727 trijet (introduced in 1964), the small short-haul 737 (introduced in 1965), the wide-body jumbo jet 747 (introduced in 1969), and the twin-jet 757 and 767 (introduced in the 1980s).</a:t>
            </a:r>
          </a:p>
          <a:p>
            <a:pPr eaLnBrk="1" hangingPunct="1">
              <a:lnSpc>
                <a:spcPct val="80000"/>
              </a:lnSpc>
            </a:pPr>
            <a:r>
              <a:rPr lang="en-US" sz="800" b="1" smtClean="0"/>
              <a:t>Douglas Aircraft Company and McDonnell Company</a:t>
            </a:r>
            <a:r>
              <a:rPr lang="en-US" sz="800" smtClean="0"/>
              <a:t>: Douglas built the DC-8 and DC-9 aircraft before merging in 1968 with aerospace-equipment maker McDonnell, which provided capital for the development of the DC-10 (introduced into service in 1971); McDonnell Douglas later produced the wide-body MD-11 and twin-jet MD-80.</a:t>
            </a:r>
          </a:p>
          <a:p>
            <a:pPr eaLnBrk="1" hangingPunct="1">
              <a:lnSpc>
                <a:spcPct val="80000"/>
              </a:lnSpc>
            </a:pPr>
            <a:r>
              <a:rPr lang="en-US" sz="800" smtClean="0"/>
              <a:t>	</a:t>
            </a:r>
            <a:r>
              <a:rPr lang="en-US" sz="800" b="1" smtClean="0"/>
              <a:t>Convair</a:t>
            </a:r>
            <a:r>
              <a:rPr lang="en-US" sz="800" smtClean="0"/>
              <a:t>: Convair, now a division of General Dynamics, produced the Convair 880 short-to-medium range jetliner and the follow-up 990, but abandoned both production programs in 1963.</a:t>
            </a:r>
          </a:p>
          <a:p>
            <a:pPr eaLnBrk="1" hangingPunct="1">
              <a:lnSpc>
                <a:spcPct val="80000"/>
              </a:lnSpc>
            </a:pPr>
            <a:r>
              <a:rPr lang="en-US" sz="800" b="1" smtClean="0"/>
              <a:t>Lockheed</a:t>
            </a:r>
            <a:r>
              <a:rPr lang="en-US" sz="800" smtClean="0"/>
              <a:t>: Lockheed “bet the company” on the L-1011, but the aircraft failed to acquire an adequate market share, and that combined with a military procurement scandal almost ruined the company in 1976-1977; the company closed L-1011 production in 1982 — at a big loss.</a:t>
            </a:r>
          </a:p>
          <a:p>
            <a:pPr eaLnBrk="1" hangingPunct="1">
              <a:lnSpc>
                <a:spcPct val="80000"/>
              </a:lnSpc>
            </a:pPr>
            <a:r>
              <a:rPr lang="en-US" sz="800" b="1" smtClean="0"/>
              <a:t>European Aircraft Manufacturers</a:t>
            </a:r>
            <a:r>
              <a:rPr lang="en-US" sz="800" smtClean="0"/>
              <a:t>: European airplane makers offered little competition to the United States companies through the 1960s.</a:t>
            </a:r>
          </a:p>
          <a:p>
            <a:pPr eaLnBrk="1" hangingPunct="1">
              <a:lnSpc>
                <a:spcPct val="80000"/>
              </a:lnSpc>
            </a:pPr>
            <a:r>
              <a:rPr lang="en-US" sz="800" b="1" smtClean="0"/>
              <a:t>Sud-Est Aviation</a:t>
            </a:r>
            <a:r>
              <a:rPr lang="en-US" sz="800" smtClean="0"/>
              <a:t>: In 1959 the French Sud-Est company placed into service its twin-jet 210 Caravelle with engines mounted on the rear of the fuselage rather than on the wings; the 60-to-80 seat plane proved highly successful.</a:t>
            </a:r>
          </a:p>
          <a:p>
            <a:pPr eaLnBrk="1" hangingPunct="1">
              <a:lnSpc>
                <a:spcPct val="80000"/>
              </a:lnSpc>
            </a:pPr>
            <a:r>
              <a:rPr lang="en-US" sz="800" b="1" smtClean="0"/>
              <a:t>Soviet Union</a:t>
            </a:r>
            <a:r>
              <a:rPr lang="en-US" sz="800" smtClean="0"/>
              <a:t>: The Soviets kept the Tupolev Tu-104s in service into 1979 and added the smaller Tu-124, the rear-engined Tu-134 and Tu-154; while Ilyushin produced four-engine IL-62 and the long-range IL-86. In general, Soviet design bureaus produced rugged aircraft for domestic use.</a:t>
            </a:r>
          </a:p>
          <a:p>
            <a:pPr eaLnBrk="1" hangingPunct="1">
              <a:lnSpc>
                <a:spcPct val="80000"/>
              </a:lnSpc>
            </a:pPr>
            <a:r>
              <a:rPr lang="en-US" sz="800" b="1" smtClean="0"/>
              <a:t>Britain</a:t>
            </a:r>
            <a:r>
              <a:rPr lang="en-US" sz="800" smtClean="0"/>
              <a:t>: After the Comet of the 1950s, British industry produced the Vickers VC10 long-haul airliner and the Hawker Siddeley/de Havilland Trident short-haul liner, the British Aircraft Company BAC 1-11, and British Aerospace BA. 146.</a:t>
            </a:r>
          </a:p>
          <a:p>
            <a:pPr eaLnBrk="1" hangingPunct="1">
              <a:lnSpc>
                <a:spcPct val="80000"/>
              </a:lnSpc>
            </a:pPr>
            <a:r>
              <a:rPr lang="en-US" sz="800" b="1" smtClean="0"/>
              <a:t>Airbus Industrie</a:t>
            </a:r>
            <a:r>
              <a:rPr lang="en-US" sz="800" smtClean="0"/>
              <a:t>: Aerospatiale of France, Deutsche Airbus of Germany, and Hawker Siddeley of Great Britain organized the multinational Airbus Industrie in 1970, and that consortium placed into service the highly successfully high-bypass, twin-engine, wide-body, supercritical-wing A300B1 in 1972 — and the successful fly-by-wire A320 in 1988.</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A94B0CB-89B2-4EB5-A288-20D930CEB092}" type="slidenum">
              <a:rPr lang="en-US" smtClean="0">
                <a:latin typeface="Arial" charset="0"/>
              </a:rPr>
              <a:pPr/>
              <a:t>5</a:t>
            </a:fld>
            <a:endParaRPr lang="en-US"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82609A0-37D4-4871-91B5-0A7E527D4560}" type="slidenum">
              <a:rPr lang="en-US" smtClean="0">
                <a:latin typeface="Arial" charset="0"/>
              </a:rPr>
              <a:pPr/>
              <a:t>6</a:t>
            </a:fld>
            <a:endParaRPr lang="en-US"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EFB15BD-7CB4-4C58-858C-73BDFD0910B0}" type="slidenum">
              <a:rPr lang="en-US" smtClean="0">
                <a:latin typeface="Arial" charset="0"/>
              </a:rPr>
              <a:pPr/>
              <a:t>7</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5C8B1EC-5D37-4411-ADD3-803BB57437A2}" type="slidenum">
              <a:rPr lang="en-US" smtClean="0">
                <a:latin typeface="Arial" charset="0"/>
              </a:rPr>
              <a:pPr/>
              <a:t>8</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D7CE50F-D5EA-4826-BA78-49D409D820CB}" type="slidenum">
              <a:rPr lang="en-US" smtClean="0">
                <a:latin typeface="Arial" charset="0"/>
              </a:rPr>
              <a:pPr/>
              <a:t>9</a:t>
            </a:fld>
            <a:endParaRPr 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800" b="1" smtClean="0"/>
              <a:t>Early Space Missions</a:t>
            </a:r>
            <a:r>
              <a:rPr lang="en-US" sz="800" smtClean="0"/>
              <a:t>: The Soviet Union, United States, and other nations launched 1,606 earth satellites during the 1957-1974 period.</a:t>
            </a:r>
          </a:p>
          <a:p>
            <a:pPr eaLnBrk="1" hangingPunct="1">
              <a:lnSpc>
                <a:spcPct val="80000"/>
              </a:lnSpc>
            </a:pPr>
            <a:r>
              <a:rPr lang="en-US" sz="800" b="1" smtClean="0"/>
              <a:t>U.S. Satellites</a:t>
            </a:r>
            <a:r>
              <a:rPr lang="en-US" sz="800" smtClean="0"/>
              <a:t>: The United States used only expendable rockets to launch satellites until 1981. Two broad categories: scientific or application.  The scientific satellites or vehicles were designed to collect data about space, the atmosphere, Earth, and other bodies in space.  The application satellites or vehicles were designed to provide a service to humans on Earth such as a satellite to provide services like communication, navigation, and weather information, while space probes and space telescopes provided scientific information.  At the start of the space race the Soviet Union had an early lead in terms of the number of satellites and space probes launched.  On the other hand, the US worked on miniaturinzing and perfecting the equipment required for instrumentation and recording data.   NASA had not even mastered earth-orbiting satellite launches when an effort was made to fly a probe to the moon.  The probe had to travel at over 25,000 miles per hour which is called escape velocity, the speed required to escape earth’s gravity.  The first Pioneer probes launched in 1958 never achieved escape velocity.   </a:t>
            </a:r>
          </a:p>
          <a:p>
            <a:pPr eaLnBrk="1" hangingPunct="1">
              <a:lnSpc>
                <a:spcPct val="80000"/>
              </a:lnSpc>
            </a:pPr>
            <a:r>
              <a:rPr lang="en-US" sz="800" b="1" smtClean="0"/>
              <a:t>Communication Satellites</a:t>
            </a:r>
            <a:r>
              <a:rPr lang="en-US" sz="800" smtClean="0"/>
              <a:t>: Echo 1 and 2 proved the concept of communication satellites; Relay 1 and Relay 2 further demonstrated the technology; and Telstar, Early Bird, Galaxy, and Synco applied the technology. Aluminum coated balloons or passive satellites did not carry transmitting equipment, the signal was simply bounced off the large object in space back to another ground station.  </a:t>
            </a:r>
          </a:p>
          <a:p>
            <a:pPr eaLnBrk="1" hangingPunct="1">
              <a:lnSpc>
                <a:spcPct val="80000"/>
              </a:lnSpc>
            </a:pPr>
            <a:r>
              <a:rPr lang="en-US" sz="800" b="1" smtClean="0"/>
              <a:t>Weather Satellites</a:t>
            </a:r>
            <a:r>
              <a:rPr lang="en-US" sz="800" smtClean="0"/>
              <a:t>: The Environmental Science Services Administration supported TIROS, TOS, and ITOS weather satellites until the task transferred to the National Oceanic and Atmospheric Administration, which developed newer and more sophisticated weather satellites for NASA to launch. TIROS means television and infra-red observation satellite.  It  measured the amount of cloud cover and heat being transferred from the earth into space.  </a:t>
            </a:r>
          </a:p>
          <a:p>
            <a:pPr eaLnBrk="1" hangingPunct="1">
              <a:lnSpc>
                <a:spcPct val="80000"/>
              </a:lnSpc>
            </a:pPr>
            <a:r>
              <a:rPr lang="en-US" sz="800" b="1" smtClean="0"/>
              <a:t>Earth Observation Satellites</a:t>
            </a:r>
            <a:r>
              <a:rPr lang="en-US" sz="800" smtClean="0"/>
              <a:t>: NASA launched Landsat 1 in the summer of 1972.  Benefit was to look at details of the earth’s landscape which is helpful to geologists looking for mineral deposits, farmers forecasting crop production. This Landsat mosaic of Southern California shows the northern Los Angeles metropolitan area including Santa Monica, Burbank and Pasadena. Oxnard is visible to the west as well as the agricultural areas of Ventura County. </a:t>
            </a:r>
          </a:p>
          <a:p>
            <a:pPr eaLnBrk="1" hangingPunct="1">
              <a:lnSpc>
                <a:spcPct val="80000"/>
              </a:lnSpc>
            </a:pPr>
            <a:r>
              <a:rPr lang="en-US" sz="800" b="1" smtClean="0"/>
              <a:t>U.S. Space Probes</a:t>
            </a:r>
            <a:r>
              <a:rPr lang="en-US" sz="800" smtClean="0"/>
              <a:t>: Following Soviet examples and leadership, the United States space agency — NASA — hired the Jet Propulsion Laboratory to develop the Ranger probes to literally probe the Moon for information.</a:t>
            </a:r>
          </a:p>
          <a:p>
            <a:pPr eaLnBrk="1" hangingPunct="1">
              <a:lnSpc>
                <a:spcPct val="80000"/>
              </a:lnSpc>
            </a:pPr>
            <a:r>
              <a:rPr lang="en-US" sz="800" b="1" smtClean="0"/>
              <a:t>Surveyor</a:t>
            </a:r>
            <a:r>
              <a:rPr lang="en-US" sz="800" smtClean="0"/>
              <a:t>: The Surveyor series went to the Moon too.</a:t>
            </a:r>
          </a:p>
          <a:p>
            <a:pPr eaLnBrk="1" hangingPunct="1">
              <a:lnSpc>
                <a:spcPct val="80000"/>
              </a:lnSpc>
            </a:pPr>
            <a:r>
              <a:rPr lang="en-US" sz="800" b="1" smtClean="0"/>
              <a:t>Pioneer</a:t>
            </a:r>
            <a:r>
              <a:rPr lang="en-US" sz="800" smtClean="0"/>
              <a:t>: Pioneer probes of 1958 and 1960 failed, but subsequent launches placed Pioneer probes on space paths that provided useful information about the Moon, Mars, Jupiter, and other planets and moons within the Solar System.</a:t>
            </a:r>
          </a:p>
          <a:p>
            <a:pPr eaLnBrk="1" hangingPunct="1">
              <a:lnSpc>
                <a:spcPct val="80000"/>
              </a:lnSpc>
            </a:pPr>
            <a:r>
              <a:rPr lang="en-US" sz="800" b="1" smtClean="0"/>
              <a:t>Mariner</a:t>
            </a:r>
            <a:r>
              <a:rPr lang="en-US" sz="800" smtClean="0"/>
              <a:t>: Mariner probes explored Mars and Venus scientifically.</a:t>
            </a:r>
          </a:p>
          <a:p>
            <a:pPr eaLnBrk="1" hangingPunct="1">
              <a:lnSpc>
                <a:spcPct val="80000"/>
              </a:lnSpc>
            </a:pPr>
            <a:r>
              <a:rPr lang="en-US" sz="800" b="1" smtClean="0"/>
              <a:t>Viking</a:t>
            </a:r>
            <a:r>
              <a:rPr lang="en-US" sz="800" smtClean="0"/>
              <a:t>: Viking I and II reached Mars in 1976.</a:t>
            </a:r>
          </a:p>
          <a:p>
            <a:pPr eaLnBrk="1" hangingPunct="1">
              <a:lnSpc>
                <a:spcPct val="80000"/>
              </a:lnSpc>
            </a:pPr>
            <a:r>
              <a:rPr lang="en-US" sz="800" b="1" smtClean="0"/>
              <a:t>Voyager</a:t>
            </a:r>
            <a:r>
              <a:rPr lang="en-US" sz="800" smtClean="0"/>
              <a:t>: Laden with scientific instruments, Voyagers I and II flew by Jupiter and Saturn.</a:t>
            </a:r>
          </a:p>
          <a:p>
            <a:pPr eaLnBrk="1" hangingPunct="1">
              <a:lnSpc>
                <a:spcPct val="80000"/>
              </a:lnSpc>
            </a:pPr>
            <a:r>
              <a:rPr lang="en-US" sz="800" b="1" smtClean="0"/>
              <a:t>Soviet Satellites and Probes</a:t>
            </a:r>
            <a:r>
              <a:rPr lang="en-US" sz="800" smtClean="0"/>
              <a:t>: The Soviet Union launched a Sputnik series of satellites and then a Cosmos series; they used Vostok and Soyuz launch vehicles.</a:t>
            </a:r>
          </a:p>
          <a:p>
            <a:pPr eaLnBrk="1" hangingPunct="1">
              <a:lnSpc>
                <a:spcPct val="80000"/>
              </a:lnSpc>
            </a:pPr>
            <a:r>
              <a:rPr lang="en-US" sz="800" b="1" smtClean="0"/>
              <a:t>Sputnik</a:t>
            </a:r>
            <a:r>
              <a:rPr lang="en-US" sz="800" smtClean="0"/>
              <a:t>: The Soviet Union launched ten Sputnik satellites, which were carried aloft by R-7 rockets and Vostok spacecraft.</a:t>
            </a:r>
          </a:p>
          <a:p>
            <a:pPr eaLnBrk="1" hangingPunct="1">
              <a:lnSpc>
                <a:spcPct val="80000"/>
              </a:lnSpc>
            </a:pPr>
            <a:r>
              <a:rPr lang="en-US" sz="800" b="1" smtClean="0"/>
              <a:t>Mars Probe</a:t>
            </a:r>
            <a:r>
              <a:rPr lang="en-US" sz="800" smtClean="0"/>
              <a:t>: The Soviets landed Mars 3 on the Red Planet on 2 December 1971; this was the first landing on that planet.</a:t>
            </a:r>
          </a:p>
          <a:p>
            <a:pPr eaLnBrk="1" hangingPunct="1">
              <a:lnSpc>
                <a:spcPct val="80000"/>
              </a:lnSpc>
            </a:pPr>
            <a:r>
              <a:rPr lang="en-US" sz="800" b="1" smtClean="0"/>
              <a:t>Venera</a:t>
            </a:r>
            <a:r>
              <a:rPr lang="en-US" sz="800" smtClean="0"/>
              <a:t>: Launched from 1961 into 1983, Venera probes went to Venus.</a:t>
            </a:r>
          </a:p>
          <a:p>
            <a:pPr eaLnBrk="1" hangingPunct="1">
              <a:lnSpc>
                <a:spcPct val="80000"/>
              </a:lnSpc>
            </a:pPr>
            <a:r>
              <a:rPr lang="en-US" sz="800" b="1" smtClean="0"/>
              <a:t>Luna</a:t>
            </a:r>
            <a:r>
              <a:rPr lang="en-US" sz="800" smtClean="0"/>
              <a:t>: The first Luna went aloft in 1959, and it passed near the Moon; it was the first of 24 Luna series spacecraft.</a:t>
            </a:r>
          </a:p>
          <a:p>
            <a:pPr eaLnBrk="1" hangingPunct="1">
              <a:lnSpc>
                <a:spcPct val="80000"/>
              </a:lnSpc>
            </a:pPr>
            <a:r>
              <a:rPr lang="en-US" sz="800" b="1" smtClean="0"/>
              <a:t>Zond</a:t>
            </a:r>
            <a:r>
              <a:rPr lang="en-US" sz="800" smtClean="0"/>
              <a:t>: The Soviets launched eight robotic Zond craft between 1964 and 1970 as a part of the Soviet lunar space program.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3413" y="798513"/>
            <a:ext cx="7542213" cy="6029325"/>
            <a:chOff x="-384" y="480"/>
            <a:chExt cx="4751" cy="3798"/>
          </a:xfrm>
        </p:grpSpPr>
        <p:grpSp>
          <p:nvGrpSpPr>
            <p:cNvPr id="5" name="Group 3"/>
            <p:cNvGrpSpPr>
              <a:grpSpLocks/>
            </p:cNvGrpSpPr>
            <p:nvPr/>
          </p:nvGrpSpPr>
          <p:grpSpPr bwMode="auto">
            <a:xfrm>
              <a:off x="-384" y="480"/>
              <a:ext cx="4751" cy="3798"/>
              <a:chOff x="0" y="522"/>
              <a:chExt cx="4751" cy="3798"/>
            </a:xfrm>
          </p:grpSpPr>
          <p:grpSp>
            <p:nvGrpSpPr>
              <p:cNvPr id="19" name="Group 4"/>
              <p:cNvGrpSpPr>
                <a:grpSpLocks/>
              </p:cNvGrpSpPr>
              <p:nvPr userDrawn="1"/>
            </p:nvGrpSpPr>
            <p:grpSpPr bwMode="auto">
              <a:xfrm>
                <a:off x="0" y="522"/>
                <a:ext cx="4751" cy="3794"/>
                <a:chOff x="0" y="522"/>
                <a:chExt cx="4751" cy="3794"/>
              </a:xfrm>
            </p:grpSpPr>
            <p:sp>
              <p:nvSpPr>
                <p:cNvPr id="33" name="Freeform 5"/>
                <p:cNvSpPr>
                  <a:spLocks/>
                </p:cNvSpPr>
                <p:nvPr userDrawn="1"/>
              </p:nvSpPr>
              <p:spPr bwMode="hidden">
                <a:xfrm>
                  <a:off x="628" y="1241"/>
                  <a:ext cx="3281" cy="3075"/>
                </a:xfrm>
                <a:custGeom>
                  <a:avLst/>
                  <a:gdLst>
                    <a:gd name="T0" fmla="*/ 502 w 3271"/>
                    <a:gd name="T1" fmla="*/ 1990 h 3075"/>
                    <a:gd name="T2" fmla="*/ 186 w 3271"/>
                    <a:gd name="T3" fmla="*/ 1474 h 3075"/>
                    <a:gd name="T4" fmla="*/ 66 w 3271"/>
                    <a:gd name="T5" fmla="*/ 1169 h 3075"/>
                    <a:gd name="T6" fmla="*/ 12 w 3271"/>
                    <a:gd name="T7" fmla="*/ 875 h 3075"/>
                    <a:gd name="T8" fmla="*/ 18 w 3271"/>
                    <a:gd name="T9" fmla="*/ 611 h 3075"/>
                    <a:gd name="T10" fmla="*/ 84 w 3271"/>
                    <a:gd name="T11" fmla="*/ 389 h 3075"/>
                    <a:gd name="T12" fmla="*/ 209 w 3271"/>
                    <a:gd name="T13" fmla="*/ 216 h 3075"/>
                    <a:gd name="T14" fmla="*/ 508 w 3271"/>
                    <a:gd name="T15" fmla="*/ 42 h 3075"/>
                    <a:gd name="T16" fmla="*/ 891 w 3271"/>
                    <a:gd name="T17" fmla="*/ 6 h 3075"/>
                    <a:gd name="T18" fmla="*/ 1334 w 3271"/>
                    <a:gd name="T19" fmla="*/ 102 h 3075"/>
                    <a:gd name="T20" fmla="*/ 1806 w 3271"/>
                    <a:gd name="T21" fmla="*/ 324 h 3075"/>
                    <a:gd name="T22" fmla="*/ 2272 w 3271"/>
                    <a:gd name="T23" fmla="*/ 659 h 3075"/>
                    <a:gd name="T24" fmla="*/ 2769 w 3271"/>
                    <a:gd name="T25" fmla="*/ 1187 h 3075"/>
                    <a:gd name="T26" fmla="*/ 3085 w 3271"/>
                    <a:gd name="T27" fmla="*/ 1702 h 3075"/>
                    <a:gd name="T28" fmla="*/ 3205 w 3271"/>
                    <a:gd name="T29" fmla="*/ 2008 h 3075"/>
                    <a:gd name="T30" fmla="*/ 3259 w 3271"/>
                    <a:gd name="T31" fmla="*/ 2302 h 3075"/>
                    <a:gd name="T32" fmla="*/ 3253 w 3271"/>
                    <a:gd name="T33" fmla="*/ 2565 h 3075"/>
                    <a:gd name="T34" fmla="*/ 3187 w 3271"/>
                    <a:gd name="T35" fmla="*/ 2781 h 3075"/>
                    <a:gd name="T36" fmla="*/ 3068 w 3271"/>
                    <a:gd name="T37" fmla="*/ 2961 h 3075"/>
                    <a:gd name="T38" fmla="*/ 2918 w 3271"/>
                    <a:gd name="T39" fmla="*/ 3075 h 3075"/>
                    <a:gd name="T40" fmla="*/ 3068 w 3271"/>
                    <a:gd name="T41" fmla="*/ 2967 h 3075"/>
                    <a:gd name="T42" fmla="*/ 3193 w 3271"/>
                    <a:gd name="T43" fmla="*/ 2787 h 3075"/>
                    <a:gd name="T44" fmla="*/ 3259 w 3271"/>
                    <a:gd name="T45" fmla="*/ 2565 h 3075"/>
                    <a:gd name="T46" fmla="*/ 3265 w 3271"/>
                    <a:gd name="T47" fmla="*/ 2302 h 3075"/>
                    <a:gd name="T48" fmla="*/ 3211 w 3271"/>
                    <a:gd name="T49" fmla="*/ 2008 h 3075"/>
                    <a:gd name="T50" fmla="*/ 3091 w 3271"/>
                    <a:gd name="T51" fmla="*/ 1702 h 3075"/>
                    <a:gd name="T52" fmla="*/ 2775 w 3271"/>
                    <a:gd name="T53" fmla="*/ 1181 h 3075"/>
                    <a:gd name="T54" fmla="*/ 2278 w 3271"/>
                    <a:gd name="T55" fmla="*/ 653 h 3075"/>
                    <a:gd name="T56" fmla="*/ 1806 w 3271"/>
                    <a:gd name="T57" fmla="*/ 318 h 3075"/>
                    <a:gd name="T58" fmla="*/ 1334 w 3271"/>
                    <a:gd name="T59" fmla="*/ 96 h 3075"/>
                    <a:gd name="T60" fmla="*/ 891 w 3271"/>
                    <a:gd name="T61" fmla="*/ 0 h 3075"/>
                    <a:gd name="T62" fmla="*/ 502 w 3271"/>
                    <a:gd name="T63" fmla="*/ 36 h 3075"/>
                    <a:gd name="T64" fmla="*/ 204 w 3271"/>
                    <a:gd name="T65" fmla="*/ 210 h 3075"/>
                    <a:gd name="T66" fmla="*/ 78 w 3271"/>
                    <a:gd name="T67" fmla="*/ 389 h 3075"/>
                    <a:gd name="T68" fmla="*/ 12 w 3271"/>
                    <a:gd name="T69" fmla="*/ 611 h 3075"/>
                    <a:gd name="T70" fmla="*/ 6 w 3271"/>
                    <a:gd name="T71" fmla="*/ 875 h 3075"/>
                    <a:gd name="T72" fmla="*/ 60 w 3271"/>
                    <a:gd name="T73" fmla="*/ 1169 h 3075"/>
                    <a:gd name="T74" fmla="*/ 180 w 3271"/>
                    <a:gd name="T75" fmla="*/ 1474 h 3075"/>
                    <a:gd name="T76" fmla="*/ 353 w 3271"/>
                    <a:gd name="T77" fmla="*/ 1786 h 3075"/>
                    <a:gd name="T78" fmla="*/ 849 w 3271"/>
                    <a:gd name="T79" fmla="*/ 2380 h 3075"/>
                    <a:gd name="T80" fmla="*/ 1244 w 3271"/>
                    <a:gd name="T81" fmla="*/ 2709 h 3075"/>
                    <a:gd name="T82" fmla="*/ 1656 w 3271"/>
                    <a:gd name="T83" fmla="*/ 2961 h 3075"/>
                    <a:gd name="T84" fmla="*/ 1937 w 3271"/>
                    <a:gd name="T85" fmla="*/ 3075 h 3075"/>
                    <a:gd name="T86" fmla="*/ 1525 w 3271"/>
                    <a:gd name="T87" fmla="*/ 2889 h 3075"/>
                    <a:gd name="T88" fmla="*/ 1118 w 3271"/>
                    <a:gd name="T89" fmla="*/ 2607 h 3075"/>
                    <a:gd name="T90" fmla="*/ 849 w 3271"/>
                    <a:gd name="T91" fmla="*/ 2380 h 30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4" name="Group 6"/>
                <p:cNvGrpSpPr>
                  <a:grpSpLocks/>
                </p:cNvGrpSpPr>
                <p:nvPr userDrawn="1"/>
              </p:nvGrpSpPr>
              <p:grpSpPr bwMode="auto">
                <a:xfrm>
                  <a:off x="0" y="522"/>
                  <a:ext cx="4751" cy="3794"/>
                  <a:chOff x="0" y="522"/>
                  <a:chExt cx="4751" cy="3794"/>
                </a:xfrm>
              </p:grpSpPr>
              <p:sp>
                <p:nvSpPr>
                  <p:cNvPr id="35" name="Freeform 7"/>
                  <p:cNvSpPr>
                    <a:spLocks/>
                  </p:cNvSpPr>
                  <p:nvPr userDrawn="1"/>
                </p:nvSpPr>
                <p:spPr bwMode="hidden">
                  <a:xfrm>
                    <a:off x="400" y="815"/>
                    <a:ext cx="3964" cy="3501"/>
                  </a:xfrm>
                  <a:custGeom>
                    <a:avLst/>
                    <a:gdLst>
                      <a:gd name="T0" fmla="*/ 3946 w 3952"/>
                      <a:gd name="T1" fmla="*/ 2860 h 3501"/>
                      <a:gd name="T2" fmla="*/ 3910 w 3952"/>
                      <a:gd name="T3" fmla="*/ 2614 h 3501"/>
                      <a:gd name="T4" fmla="*/ 3839 w 3952"/>
                      <a:gd name="T5" fmla="*/ 2368 h 3501"/>
                      <a:gd name="T6" fmla="*/ 3731 w 3952"/>
                      <a:gd name="T7" fmla="*/ 2110 h 3501"/>
                      <a:gd name="T8" fmla="*/ 3593 w 3952"/>
                      <a:gd name="T9" fmla="*/ 1853 h 3501"/>
                      <a:gd name="T10" fmla="*/ 3432 w 3952"/>
                      <a:gd name="T11" fmla="*/ 1595 h 3501"/>
                      <a:gd name="T12" fmla="*/ 3241 w 3952"/>
                      <a:gd name="T13" fmla="*/ 1343 h 3501"/>
                      <a:gd name="T14" fmla="*/ 3025 w 3952"/>
                      <a:gd name="T15" fmla="*/ 1103 h 3501"/>
                      <a:gd name="T16" fmla="*/ 2721 w 3952"/>
                      <a:gd name="T17" fmla="*/ 815 h 3501"/>
                      <a:gd name="T18" fmla="*/ 2332 w 3952"/>
                      <a:gd name="T19" fmla="*/ 522 h 3501"/>
                      <a:gd name="T20" fmla="*/ 1943 w 3952"/>
                      <a:gd name="T21" fmla="*/ 288 h 3501"/>
                      <a:gd name="T22" fmla="*/ 1555 w 3952"/>
                      <a:gd name="T23" fmla="*/ 126 h 3501"/>
                      <a:gd name="T24" fmla="*/ 1184 w 3952"/>
                      <a:gd name="T25" fmla="*/ 24 h 3501"/>
                      <a:gd name="T26" fmla="*/ 837 w 3952"/>
                      <a:gd name="T27" fmla="*/ 0 h 3501"/>
                      <a:gd name="T28" fmla="*/ 526 w 3952"/>
                      <a:gd name="T29" fmla="*/ 48 h 3501"/>
                      <a:gd name="T30" fmla="*/ 263 w 3952"/>
                      <a:gd name="T31" fmla="*/ 174 h 3501"/>
                      <a:gd name="T32" fmla="*/ 114 w 3952"/>
                      <a:gd name="T33" fmla="*/ 312 h 3501"/>
                      <a:gd name="T34" fmla="*/ 0 w 3952"/>
                      <a:gd name="T35" fmla="*/ 486 h 3501"/>
                      <a:gd name="T36" fmla="*/ 72 w 3952"/>
                      <a:gd name="T37" fmla="*/ 372 h 3501"/>
                      <a:gd name="T38" fmla="*/ 269 w 3952"/>
                      <a:gd name="T39" fmla="*/ 174 h 3501"/>
                      <a:gd name="T40" fmla="*/ 526 w 3952"/>
                      <a:gd name="T41" fmla="*/ 48 h 3501"/>
                      <a:gd name="T42" fmla="*/ 837 w 3952"/>
                      <a:gd name="T43" fmla="*/ 6 h 3501"/>
                      <a:gd name="T44" fmla="*/ 1184 w 3952"/>
                      <a:gd name="T45" fmla="*/ 30 h 3501"/>
                      <a:gd name="T46" fmla="*/ 1555 w 3952"/>
                      <a:gd name="T47" fmla="*/ 132 h 3501"/>
                      <a:gd name="T48" fmla="*/ 1943 w 3952"/>
                      <a:gd name="T49" fmla="*/ 294 h 3501"/>
                      <a:gd name="T50" fmla="*/ 2332 w 3952"/>
                      <a:gd name="T51" fmla="*/ 528 h 3501"/>
                      <a:gd name="T52" fmla="*/ 2715 w 3952"/>
                      <a:gd name="T53" fmla="*/ 821 h 3501"/>
                      <a:gd name="T54" fmla="*/ 3127 w 3952"/>
                      <a:gd name="T55" fmla="*/ 1223 h 3501"/>
                      <a:gd name="T56" fmla="*/ 3336 w 3952"/>
                      <a:gd name="T57" fmla="*/ 1469 h 3501"/>
                      <a:gd name="T58" fmla="*/ 3510 w 3952"/>
                      <a:gd name="T59" fmla="*/ 1727 h 3501"/>
                      <a:gd name="T60" fmla="*/ 3665 w 3952"/>
                      <a:gd name="T61" fmla="*/ 1984 h 3501"/>
                      <a:gd name="T62" fmla="*/ 3785 w 3952"/>
                      <a:gd name="T63" fmla="*/ 2236 h 3501"/>
                      <a:gd name="T64" fmla="*/ 3875 w 3952"/>
                      <a:gd name="T65" fmla="*/ 2494 h 3501"/>
                      <a:gd name="T66" fmla="*/ 3934 w 3952"/>
                      <a:gd name="T67" fmla="*/ 2740 h 3501"/>
                      <a:gd name="T68" fmla="*/ 3952 w 3952"/>
                      <a:gd name="T69" fmla="*/ 2973 h 3501"/>
                      <a:gd name="T70" fmla="*/ 3922 w 3952"/>
                      <a:gd name="T71" fmla="*/ 3255 h 3501"/>
                      <a:gd name="T72" fmla="*/ 3833 w 3952"/>
                      <a:gd name="T73" fmla="*/ 3501 h 3501"/>
                      <a:gd name="T74" fmla="*/ 3886 w 3952"/>
                      <a:gd name="T75" fmla="*/ 3387 h 3501"/>
                      <a:gd name="T76" fmla="*/ 3946 w 3952"/>
                      <a:gd name="T77" fmla="*/ 3123 h 3501"/>
                      <a:gd name="T78" fmla="*/ 3952 w 3952"/>
                      <a:gd name="T79" fmla="*/ 2973 h 35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86" y="3387"/>
                        </a:lnTo>
                        <a:lnTo>
                          <a:pt x="3928" y="3255"/>
                        </a:lnTo>
                        <a:lnTo>
                          <a:pt x="3946" y="312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8"/>
                  <p:cNvSpPr>
                    <a:spLocks/>
                  </p:cNvSpPr>
                  <p:nvPr userDrawn="1"/>
                </p:nvSpPr>
                <p:spPr bwMode="hidden">
                  <a:xfrm>
                    <a:off x="406" y="953"/>
                    <a:ext cx="3803" cy="3363"/>
                  </a:xfrm>
                  <a:custGeom>
                    <a:avLst/>
                    <a:gdLst>
                      <a:gd name="T0" fmla="*/ 676 w 3791"/>
                      <a:gd name="T1" fmla="*/ 2416 h 3363"/>
                      <a:gd name="T2" fmla="*/ 419 w 3791"/>
                      <a:gd name="T3" fmla="*/ 2062 h 3363"/>
                      <a:gd name="T4" fmla="*/ 215 w 3791"/>
                      <a:gd name="T5" fmla="*/ 1703 h 3363"/>
                      <a:gd name="T6" fmla="*/ 78 w 3791"/>
                      <a:gd name="T7" fmla="*/ 1343 h 3363"/>
                      <a:gd name="T8" fmla="*/ 12 w 3791"/>
                      <a:gd name="T9" fmla="*/ 1001 h 3363"/>
                      <a:gd name="T10" fmla="*/ 18 w 3791"/>
                      <a:gd name="T11" fmla="*/ 701 h 3363"/>
                      <a:gd name="T12" fmla="*/ 96 w 3791"/>
                      <a:gd name="T13" fmla="*/ 450 h 3363"/>
                      <a:gd name="T14" fmla="*/ 239 w 3791"/>
                      <a:gd name="T15" fmla="*/ 246 h 3363"/>
                      <a:gd name="T16" fmla="*/ 580 w 3791"/>
                      <a:gd name="T17" fmla="*/ 48 h 3363"/>
                      <a:gd name="T18" fmla="*/ 1028 w 3791"/>
                      <a:gd name="T19" fmla="*/ 6 h 3363"/>
                      <a:gd name="T20" fmla="*/ 1543 w 3791"/>
                      <a:gd name="T21" fmla="*/ 120 h 3363"/>
                      <a:gd name="T22" fmla="*/ 2087 w 3791"/>
                      <a:gd name="T23" fmla="*/ 378 h 3363"/>
                      <a:gd name="T24" fmla="*/ 2631 w 3791"/>
                      <a:gd name="T25" fmla="*/ 773 h 3363"/>
                      <a:gd name="T26" fmla="*/ 3115 w 3791"/>
                      <a:gd name="T27" fmla="*/ 1265 h 3363"/>
                      <a:gd name="T28" fmla="*/ 3378 w 3791"/>
                      <a:gd name="T29" fmla="*/ 1625 h 3363"/>
                      <a:gd name="T30" fmla="*/ 3582 w 3791"/>
                      <a:gd name="T31" fmla="*/ 1984 h 3363"/>
                      <a:gd name="T32" fmla="*/ 3719 w 3791"/>
                      <a:gd name="T33" fmla="*/ 2344 h 3363"/>
                      <a:gd name="T34" fmla="*/ 3785 w 3791"/>
                      <a:gd name="T35" fmla="*/ 2686 h 3363"/>
                      <a:gd name="T36" fmla="*/ 3749 w 3791"/>
                      <a:gd name="T37" fmla="*/ 3105 h 3363"/>
                      <a:gd name="T38" fmla="*/ 3629 w 3791"/>
                      <a:gd name="T39" fmla="*/ 3363 h 3363"/>
                      <a:gd name="T40" fmla="*/ 3779 w 3791"/>
                      <a:gd name="T41" fmla="*/ 2967 h 3363"/>
                      <a:gd name="T42" fmla="*/ 3791 w 3791"/>
                      <a:gd name="T43" fmla="*/ 2794 h 3363"/>
                      <a:gd name="T44" fmla="*/ 3749 w 3791"/>
                      <a:gd name="T45" fmla="*/ 2458 h 3363"/>
                      <a:gd name="T46" fmla="*/ 3635 w 3791"/>
                      <a:gd name="T47" fmla="*/ 2104 h 3363"/>
                      <a:gd name="T48" fmla="*/ 3456 w 3791"/>
                      <a:gd name="T49" fmla="*/ 1739 h 3363"/>
                      <a:gd name="T50" fmla="*/ 3211 w 3791"/>
                      <a:gd name="T51" fmla="*/ 1385 h 3363"/>
                      <a:gd name="T52" fmla="*/ 2804 w 3791"/>
                      <a:gd name="T53" fmla="*/ 929 h 3363"/>
                      <a:gd name="T54" fmla="*/ 2272 w 3791"/>
                      <a:gd name="T55" fmla="*/ 492 h 3363"/>
                      <a:gd name="T56" fmla="*/ 1722 w 3791"/>
                      <a:gd name="T57" fmla="*/ 192 h 3363"/>
                      <a:gd name="T58" fmla="*/ 1190 w 3791"/>
                      <a:gd name="T59" fmla="*/ 24 h 3363"/>
                      <a:gd name="T60" fmla="*/ 717 w 3791"/>
                      <a:gd name="T61" fmla="*/ 12 h 3363"/>
                      <a:gd name="T62" fmla="*/ 335 w 3791"/>
                      <a:gd name="T63" fmla="*/ 162 h 3363"/>
                      <a:gd name="T64" fmla="*/ 132 w 3791"/>
                      <a:gd name="T65" fmla="*/ 378 h 3363"/>
                      <a:gd name="T66" fmla="*/ 36 w 3791"/>
                      <a:gd name="T67" fmla="*/ 612 h 3363"/>
                      <a:gd name="T68" fmla="*/ 0 w 3791"/>
                      <a:gd name="T69" fmla="*/ 893 h 3363"/>
                      <a:gd name="T70" fmla="*/ 42 w 3791"/>
                      <a:gd name="T71" fmla="*/ 1229 h 3363"/>
                      <a:gd name="T72" fmla="*/ 161 w 3791"/>
                      <a:gd name="T73" fmla="*/ 1583 h 3363"/>
                      <a:gd name="T74" fmla="*/ 341 w 3791"/>
                      <a:gd name="T75" fmla="*/ 1942 h 3363"/>
                      <a:gd name="T76" fmla="*/ 580 w 3791"/>
                      <a:gd name="T77" fmla="*/ 2302 h 3363"/>
                      <a:gd name="T78" fmla="*/ 987 w 3791"/>
                      <a:gd name="T79" fmla="*/ 2758 h 3363"/>
                      <a:gd name="T80" fmla="*/ 1596 w 3791"/>
                      <a:gd name="T81" fmla="*/ 3237 h 3363"/>
                      <a:gd name="T82" fmla="*/ 1596 w 3791"/>
                      <a:gd name="T83" fmla="*/ 3237 h 3363"/>
                      <a:gd name="T84" fmla="*/ 993 w 3791"/>
                      <a:gd name="T85" fmla="*/ 2758 h 3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9"/>
                  <p:cNvSpPr>
                    <a:spLocks/>
                  </p:cNvSpPr>
                  <p:nvPr userDrawn="1"/>
                </p:nvSpPr>
                <p:spPr bwMode="hidden">
                  <a:xfrm>
                    <a:off x="514" y="1091"/>
                    <a:ext cx="3538" cy="3225"/>
                  </a:xfrm>
                  <a:custGeom>
                    <a:avLst/>
                    <a:gdLst>
                      <a:gd name="T0" fmla="*/ 538 w 3527"/>
                      <a:gd name="T1" fmla="*/ 2146 h 3225"/>
                      <a:gd name="T2" fmla="*/ 317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7 w 3527"/>
                      <a:gd name="T15" fmla="*/ 150 h 3225"/>
                      <a:gd name="T16" fmla="*/ 669 w 3527"/>
                      <a:gd name="T17" fmla="*/ 12 h 3225"/>
                      <a:gd name="T18" fmla="*/ 1112 w 3527"/>
                      <a:gd name="T19" fmla="*/ 24 h 3225"/>
                      <a:gd name="T20" fmla="*/ 1608 w 3527"/>
                      <a:gd name="T21" fmla="*/ 174 h 3225"/>
                      <a:gd name="T22" fmla="*/ 2116 w 3527"/>
                      <a:gd name="T23" fmla="*/ 456 h 3225"/>
                      <a:gd name="T24" fmla="*/ 2613 w 3527"/>
                      <a:gd name="T25" fmla="*/ 857 h 3225"/>
                      <a:gd name="T26" fmla="*/ 3073 w 3527"/>
                      <a:gd name="T27" fmla="*/ 1391 h 3225"/>
                      <a:gd name="T28" fmla="*/ 3276 w 3527"/>
                      <a:gd name="T29" fmla="*/ 1726 h 3225"/>
                      <a:gd name="T30" fmla="*/ 3426 w 3527"/>
                      <a:gd name="T31" fmla="*/ 2062 h 3225"/>
                      <a:gd name="T32" fmla="*/ 3509 w 3527"/>
                      <a:gd name="T33" fmla="*/ 2386 h 3225"/>
                      <a:gd name="T34" fmla="*/ 3521 w 3527"/>
                      <a:gd name="T35" fmla="*/ 2680 h 3225"/>
                      <a:gd name="T36" fmla="*/ 3474 w 3527"/>
                      <a:gd name="T37" fmla="*/ 2931 h 3225"/>
                      <a:gd name="T38" fmla="*/ 3360 w 3527"/>
                      <a:gd name="T39" fmla="*/ 3141 h 3225"/>
                      <a:gd name="T40" fmla="*/ 3282 w 3527"/>
                      <a:gd name="T41" fmla="*/ 3225 h 3225"/>
                      <a:gd name="T42" fmla="*/ 3312 w 3527"/>
                      <a:gd name="T43" fmla="*/ 3201 h 3225"/>
                      <a:gd name="T44" fmla="*/ 3444 w 3527"/>
                      <a:gd name="T45" fmla="*/ 3009 h 3225"/>
                      <a:gd name="T46" fmla="*/ 3515 w 3527"/>
                      <a:gd name="T47" fmla="*/ 2769 h 3225"/>
                      <a:gd name="T48" fmla="*/ 3521 w 3527"/>
                      <a:gd name="T49" fmla="*/ 2488 h 3225"/>
                      <a:gd name="T50" fmla="*/ 3462 w 3527"/>
                      <a:gd name="T51" fmla="*/ 2170 h 3225"/>
                      <a:gd name="T52" fmla="*/ 3336 w 3527"/>
                      <a:gd name="T53" fmla="*/ 1834 h 3225"/>
                      <a:gd name="T54" fmla="*/ 3145 w 3527"/>
                      <a:gd name="T55" fmla="*/ 1499 h 3225"/>
                      <a:gd name="T56" fmla="*/ 2816 w 3527"/>
                      <a:gd name="T57" fmla="*/ 1061 h 3225"/>
                      <a:gd name="T58" fmla="*/ 2284 w 3527"/>
                      <a:gd name="T59" fmla="*/ 575 h 3225"/>
                      <a:gd name="T60" fmla="*/ 1775 w 3527"/>
                      <a:gd name="T61" fmla="*/ 252 h 3225"/>
                      <a:gd name="T62" fmla="*/ 1273 w 3527"/>
                      <a:gd name="T63" fmla="*/ 60 h 3225"/>
                      <a:gd name="T64" fmla="*/ 807 w 3527"/>
                      <a:gd name="T65" fmla="*/ 0 h 3225"/>
                      <a:gd name="T66" fmla="*/ 418 w 3527"/>
                      <a:gd name="T67" fmla="*/ 84 h 3225"/>
                      <a:gd name="T68" fmla="*/ 167 w 3527"/>
                      <a:gd name="T69" fmla="*/ 288 h 3225"/>
                      <a:gd name="T70" fmla="*/ 53 w 3527"/>
                      <a:gd name="T71" fmla="*/ 498 h 3225"/>
                      <a:gd name="T72" fmla="*/ 0 w 3527"/>
                      <a:gd name="T73" fmla="*/ 749 h 3225"/>
                      <a:gd name="T74" fmla="*/ 18 w 3527"/>
                      <a:gd name="T75" fmla="*/ 1043 h 3225"/>
                      <a:gd name="T76" fmla="*/ 101 w 3527"/>
                      <a:gd name="T77" fmla="*/ 1373 h 3225"/>
                      <a:gd name="T78" fmla="*/ 251 w 3527"/>
                      <a:gd name="T79" fmla="*/ 1708 h 3225"/>
                      <a:gd name="T80" fmla="*/ 454 w 3527"/>
                      <a:gd name="T81" fmla="*/ 2038 h 3225"/>
                      <a:gd name="T82" fmla="*/ 914 w 3527"/>
                      <a:gd name="T83" fmla="*/ 2572 h 3225"/>
                      <a:gd name="T84" fmla="*/ 1255 w 3527"/>
                      <a:gd name="T85" fmla="*/ 2865 h 3225"/>
                      <a:gd name="T86" fmla="*/ 1608 w 3527"/>
                      <a:gd name="T87" fmla="*/ 3099 h 3225"/>
                      <a:gd name="T88" fmla="*/ 1853 w 3527"/>
                      <a:gd name="T89" fmla="*/ 3225 h 3225"/>
                      <a:gd name="T90" fmla="*/ 1494 w 3527"/>
                      <a:gd name="T91" fmla="*/ 3027 h 3225"/>
                      <a:gd name="T92" fmla="*/ 1142 w 3527"/>
                      <a:gd name="T93" fmla="*/ 2769 h 322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8" name="Group 10"/>
                  <p:cNvGrpSpPr>
                    <a:grpSpLocks/>
                  </p:cNvGrpSpPr>
                  <p:nvPr userDrawn="1"/>
                </p:nvGrpSpPr>
                <p:grpSpPr bwMode="auto">
                  <a:xfrm>
                    <a:off x="0" y="522"/>
                    <a:ext cx="4751" cy="3794"/>
                    <a:chOff x="0" y="522"/>
                    <a:chExt cx="4751" cy="3794"/>
                  </a:xfrm>
                </p:grpSpPr>
                <p:sp>
                  <p:nvSpPr>
                    <p:cNvPr id="39" name="Freeform 11"/>
                    <p:cNvSpPr>
                      <a:spLocks/>
                    </p:cNvSpPr>
                    <p:nvPr userDrawn="1"/>
                  </p:nvSpPr>
                  <p:spPr bwMode="hidden">
                    <a:xfrm>
                      <a:off x="400" y="522"/>
                      <a:ext cx="4264" cy="3794"/>
                    </a:xfrm>
                    <a:custGeom>
                      <a:avLst/>
                      <a:gdLst>
                        <a:gd name="T0" fmla="*/ 4245 w 4251"/>
                        <a:gd name="T1" fmla="*/ 3237 h 3794"/>
                        <a:gd name="T2" fmla="*/ 4203 w 4251"/>
                        <a:gd name="T3" fmla="*/ 2961 h 3794"/>
                        <a:gd name="T4" fmla="*/ 4120 w 4251"/>
                        <a:gd name="T5" fmla="*/ 2679 h 3794"/>
                        <a:gd name="T6" fmla="*/ 4000 w 4251"/>
                        <a:gd name="T7" fmla="*/ 2391 h 3794"/>
                        <a:gd name="T8" fmla="*/ 3845 w 4251"/>
                        <a:gd name="T9" fmla="*/ 2098 h 3794"/>
                        <a:gd name="T10" fmla="*/ 3659 w 4251"/>
                        <a:gd name="T11" fmla="*/ 1810 h 3794"/>
                        <a:gd name="T12" fmla="*/ 3438 w 4251"/>
                        <a:gd name="T13" fmla="*/ 1528 h 3794"/>
                        <a:gd name="T14" fmla="*/ 3193 w 4251"/>
                        <a:gd name="T15" fmla="*/ 1252 h 3794"/>
                        <a:gd name="T16" fmla="*/ 2858 w 4251"/>
                        <a:gd name="T17" fmla="*/ 935 h 3794"/>
                        <a:gd name="T18" fmla="*/ 2434 w 4251"/>
                        <a:gd name="T19" fmla="*/ 605 h 3794"/>
                        <a:gd name="T20" fmla="*/ 1991 w 4251"/>
                        <a:gd name="T21" fmla="*/ 341 h 3794"/>
                        <a:gd name="T22" fmla="*/ 1549 w 4251"/>
                        <a:gd name="T23" fmla="*/ 143 h 3794"/>
                        <a:gd name="T24" fmla="*/ 1124 w 4251"/>
                        <a:gd name="T25" fmla="*/ 35 h 3794"/>
                        <a:gd name="T26" fmla="*/ 741 w 4251"/>
                        <a:gd name="T27" fmla="*/ 0 h 3794"/>
                        <a:gd name="T28" fmla="*/ 401 w 4251"/>
                        <a:gd name="T29" fmla="*/ 47 h 3794"/>
                        <a:gd name="T30" fmla="*/ 120 w 4251"/>
                        <a:gd name="T31" fmla="*/ 173 h 3794"/>
                        <a:gd name="T32" fmla="*/ 0 w 4251"/>
                        <a:gd name="T33" fmla="*/ 269 h 3794"/>
                        <a:gd name="T34" fmla="*/ 263 w 4251"/>
                        <a:gd name="T35" fmla="*/ 101 h 3794"/>
                        <a:gd name="T36" fmla="*/ 586 w 4251"/>
                        <a:gd name="T37" fmla="*/ 18 h 3794"/>
                        <a:gd name="T38" fmla="*/ 957 w 4251"/>
                        <a:gd name="T39" fmla="*/ 18 h 3794"/>
                        <a:gd name="T40" fmla="*/ 1357 w 4251"/>
                        <a:gd name="T41" fmla="*/ 95 h 3794"/>
                        <a:gd name="T42" fmla="*/ 1782 w 4251"/>
                        <a:gd name="T43" fmla="*/ 245 h 3794"/>
                        <a:gd name="T44" fmla="*/ 2212 w 4251"/>
                        <a:gd name="T45" fmla="*/ 467 h 3794"/>
                        <a:gd name="T46" fmla="*/ 2643 w 4251"/>
                        <a:gd name="T47" fmla="*/ 761 h 3794"/>
                        <a:gd name="T48" fmla="*/ 3061 w 4251"/>
                        <a:gd name="T49" fmla="*/ 1120 h 3794"/>
                        <a:gd name="T50" fmla="*/ 3318 w 4251"/>
                        <a:gd name="T51" fmla="*/ 1390 h 3794"/>
                        <a:gd name="T52" fmla="*/ 3552 w 4251"/>
                        <a:gd name="T53" fmla="*/ 1666 h 3794"/>
                        <a:gd name="T54" fmla="*/ 3755 w 4251"/>
                        <a:gd name="T55" fmla="*/ 1954 h 3794"/>
                        <a:gd name="T56" fmla="*/ 3922 w 4251"/>
                        <a:gd name="T57" fmla="*/ 2247 h 3794"/>
                        <a:gd name="T58" fmla="*/ 4060 w 4251"/>
                        <a:gd name="T59" fmla="*/ 2535 h 3794"/>
                        <a:gd name="T60" fmla="*/ 4162 w 4251"/>
                        <a:gd name="T61" fmla="*/ 2823 h 3794"/>
                        <a:gd name="T62" fmla="*/ 4221 w 4251"/>
                        <a:gd name="T63" fmla="*/ 3105 h 3794"/>
                        <a:gd name="T64" fmla="*/ 4245 w 4251"/>
                        <a:gd name="T65" fmla="*/ 3368 h 3794"/>
                        <a:gd name="T66" fmla="*/ 4233 w 4251"/>
                        <a:gd name="T67" fmla="*/ 3590 h 3794"/>
                        <a:gd name="T68" fmla="*/ 4185 w 4251"/>
                        <a:gd name="T69" fmla="*/ 3794 h 3794"/>
                        <a:gd name="T70" fmla="*/ 4215 w 4251"/>
                        <a:gd name="T71" fmla="*/ 3692 h 3794"/>
                        <a:gd name="T72" fmla="*/ 4245 w 4251"/>
                        <a:gd name="T73" fmla="*/ 3482 h 3794"/>
                        <a:gd name="T74" fmla="*/ 4251 w 4251"/>
                        <a:gd name="T75" fmla="*/ 3368 h 37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215" y="3692"/>
                          </a:lnTo>
                          <a:lnTo>
                            <a:pt x="4239" y="3590"/>
                          </a:lnTo>
                          <a:lnTo>
                            <a:pt x="4245" y="3482"/>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0" name="Group 166"/>
                    <p:cNvGrpSpPr>
                      <a:grpSpLocks/>
                    </p:cNvGrpSpPr>
                    <p:nvPr userDrawn="1"/>
                  </p:nvGrpSpPr>
                  <p:grpSpPr bwMode="auto">
                    <a:xfrm>
                      <a:off x="0" y="659"/>
                      <a:ext cx="4751" cy="3657"/>
                      <a:chOff x="0" y="659"/>
                      <a:chExt cx="4751" cy="3657"/>
                    </a:xfrm>
                  </p:grpSpPr>
                  <p:sp>
                    <p:nvSpPr>
                      <p:cNvPr id="41" name="Freeform 13"/>
                      <p:cNvSpPr>
                        <a:spLocks/>
                      </p:cNvSpPr>
                      <p:nvPr userDrawn="1"/>
                    </p:nvSpPr>
                    <p:spPr bwMode="hidden">
                      <a:xfrm>
                        <a:off x="400" y="659"/>
                        <a:ext cx="4121" cy="3657"/>
                      </a:xfrm>
                      <a:custGeom>
                        <a:avLst/>
                        <a:gdLst>
                          <a:gd name="T0" fmla="*/ 161 w 4108"/>
                          <a:gd name="T1" fmla="*/ 186 h 3657"/>
                          <a:gd name="T2" fmla="*/ 442 w 4108"/>
                          <a:gd name="T3" fmla="*/ 54 h 3657"/>
                          <a:gd name="T4" fmla="*/ 771 w 4108"/>
                          <a:gd name="T5" fmla="*/ 6 h 3657"/>
                          <a:gd name="T6" fmla="*/ 1136 w 4108"/>
                          <a:gd name="T7" fmla="*/ 36 h 3657"/>
                          <a:gd name="T8" fmla="*/ 1537 w 4108"/>
                          <a:gd name="T9" fmla="*/ 144 h 3657"/>
                          <a:gd name="T10" fmla="*/ 1949 w 4108"/>
                          <a:gd name="T11" fmla="*/ 324 h 3657"/>
                          <a:gd name="T12" fmla="*/ 2368 w 4108"/>
                          <a:gd name="T13" fmla="*/ 570 h 3657"/>
                          <a:gd name="T14" fmla="*/ 2780 w 4108"/>
                          <a:gd name="T15" fmla="*/ 888 h 3657"/>
                          <a:gd name="T16" fmla="*/ 3103 w 4108"/>
                          <a:gd name="T17" fmla="*/ 1193 h 3657"/>
                          <a:gd name="T18" fmla="*/ 3336 w 4108"/>
                          <a:gd name="T19" fmla="*/ 1451 h 3657"/>
                          <a:gd name="T20" fmla="*/ 3540 w 4108"/>
                          <a:gd name="T21" fmla="*/ 1721 h 3657"/>
                          <a:gd name="T22" fmla="*/ 3719 w 4108"/>
                          <a:gd name="T23" fmla="*/ 1997 h 3657"/>
                          <a:gd name="T24" fmla="*/ 3863 w 4108"/>
                          <a:gd name="T25" fmla="*/ 2272 h 3657"/>
                          <a:gd name="T26" fmla="*/ 3976 w 4108"/>
                          <a:gd name="T27" fmla="*/ 2548 h 3657"/>
                          <a:gd name="T28" fmla="*/ 4060 w 4108"/>
                          <a:gd name="T29" fmla="*/ 2818 h 3657"/>
                          <a:gd name="T30" fmla="*/ 4102 w 4108"/>
                          <a:gd name="T31" fmla="*/ 3070 h 3657"/>
                          <a:gd name="T32" fmla="*/ 4102 w 4108"/>
                          <a:gd name="T33" fmla="*/ 3321 h 3657"/>
                          <a:gd name="T34" fmla="*/ 4060 w 4108"/>
                          <a:gd name="T35" fmla="*/ 3549 h 3657"/>
                          <a:gd name="T36" fmla="*/ 4030 w 4108"/>
                          <a:gd name="T37" fmla="*/ 3657 h 3657"/>
                          <a:gd name="T38" fmla="*/ 4090 w 4108"/>
                          <a:gd name="T39" fmla="*/ 3447 h 3657"/>
                          <a:gd name="T40" fmla="*/ 4108 w 4108"/>
                          <a:gd name="T41" fmla="*/ 3213 h 3657"/>
                          <a:gd name="T42" fmla="*/ 4102 w 4108"/>
                          <a:gd name="T43" fmla="*/ 3070 h 3657"/>
                          <a:gd name="T44" fmla="*/ 4060 w 4108"/>
                          <a:gd name="T45" fmla="*/ 2812 h 3657"/>
                          <a:gd name="T46" fmla="*/ 3982 w 4108"/>
                          <a:gd name="T47" fmla="*/ 2548 h 3657"/>
                          <a:gd name="T48" fmla="*/ 3869 w 4108"/>
                          <a:gd name="T49" fmla="*/ 2272 h 3657"/>
                          <a:gd name="T50" fmla="*/ 3725 w 4108"/>
                          <a:gd name="T51" fmla="*/ 1997 h 3657"/>
                          <a:gd name="T52" fmla="*/ 3546 w 4108"/>
                          <a:gd name="T53" fmla="*/ 1721 h 3657"/>
                          <a:gd name="T54" fmla="*/ 3342 w 4108"/>
                          <a:gd name="T55" fmla="*/ 1451 h 3657"/>
                          <a:gd name="T56" fmla="*/ 3109 w 4108"/>
                          <a:gd name="T57" fmla="*/ 1187 h 3657"/>
                          <a:gd name="T58" fmla="*/ 2792 w 4108"/>
                          <a:gd name="T59" fmla="*/ 888 h 3657"/>
                          <a:gd name="T60" fmla="*/ 2386 w 4108"/>
                          <a:gd name="T61" fmla="*/ 576 h 3657"/>
                          <a:gd name="T62" fmla="*/ 1967 w 4108"/>
                          <a:gd name="T63" fmla="*/ 330 h 3657"/>
                          <a:gd name="T64" fmla="*/ 1543 w 4108"/>
                          <a:gd name="T65" fmla="*/ 144 h 3657"/>
                          <a:gd name="T66" fmla="*/ 1130 w 4108"/>
                          <a:gd name="T67" fmla="*/ 30 h 3657"/>
                          <a:gd name="T68" fmla="*/ 753 w 4108"/>
                          <a:gd name="T69" fmla="*/ 0 h 3657"/>
                          <a:gd name="T70" fmla="*/ 431 w 4108"/>
                          <a:gd name="T71" fmla="*/ 54 h 3657"/>
                          <a:gd name="T72" fmla="*/ 161 w 4108"/>
                          <a:gd name="T73" fmla="*/ 186 h 3657"/>
                          <a:gd name="T74" fmla="*/ 24 w 4108"/>
                          <a:gd name="T75" fmla="*/ 306 h 3657"/>
                          <a:gd name="T76" fmla="*/ 0 w 4108"/>
                          <a:gd name="T77" fmla="*/ 336 h 3657"/>
                          <a:gd name="T78" fmla="*/ 48 w 4108"/>
                          <a:gd name="T79" fmla="*/ 282 h 36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2" name="Group 14"/>
                      <p:cNvGrpSpPr>
                        <a:grpSpLocks/>
                      </p:cNvGrpSpPr>
                      <p:nvPr userDrawn="1"/>
                    </p:nvGrpSpPr>
                    <p:grpSpPr bwMode="auto">
                      <a:xfrm>
                        <a:off x="0" y="808"/>
                        <a:ext cx="4751" cy="3508"/>
                        <a:chOff x="-400" y="808"/>
                        <a:chExt cx="4751" cy="3508"/>
                      </a:xfrm>
                    </p:grpSpPr>
                    <p:sp>
                      <p:nvSpPr>
                        <p:cNvPr id="43"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0"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0"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 name="Freeform 50"/>
                        <p:cNvSpPr>
                          <a:spLocks/>
                        </p:cNvSpPr>
                        <p:nvPr userDrawn="1"/>
                      </p:nvSpPr>
                      <p:spPr bwMode="hidden">
                        <a:xfrm>
                          <a:off x="0" y="2548"/>
                          <a:ext cx="1542" cy="1768"/>
                        </a:xfrm>
                        <a:custGeom>
                          <a:avLst/>
                          <a:gdLst>
                            <a:gd name="T0" fmla="*/ 909 w 1537"/>
                            <a:gd name="T1" fmla="*/ 1264 h 1768"/>
                            <a:gd name="T2" fmla="*/ 1058 w 1537"/>
                            <a:gd name="T3" fmla="*/ 1402 h 1768"/>
                            <a:gd name="T4" fmla="*/ 1214 w 1537"/>
                            <a:gd name="T5" fmla="*/ 1528 h 1768"/>
                            <a:gd name="T6" fmla="*/ 1369 w 1537"/>
                            <a:gd name="T7" fmla="*/ 1654 h 1768"/>
                            <a:gd name="T8" fmla="*/ 1531 w 1537"/>
                            <a:gd name="T9" fmla="*/ 1768 h 1768"/>
                            <a:gd name="T10" fmla="*/ 1537 w 1537"/>
                            <a:gd name="T11" fmla="*/ 1768 h 1768"/>
                            <a:gd name="T12" fmla="*/ 1375 w 1537"/>
                            <a:gd name="T13" fmla="*/ 1654 h 1768"/>
                            <a:gd name="T14" fmla="*/ 1220 w 1537"/>
                            <a:gd name="T15" fmla="*/ 1534 h 1768"/>
                            <a:gd name="T16" fmla="*/ 1064 w 1537"/>
                            <a:gd name="T17" fmla="*/ 1402 h 1768"/>
                            <a:gd name="T18" fmla="*/ 915 w 1537"/>
                            <a:gd name="T19" fmla="*/ 1258 h 1768"/>
                            <a:gd name="T20" fmla="*/ 765 w 1537"/>
                            <a:gd name="T21" fmla="*/ 1115 h 1768"/>
                            <a:gd name="T22" fmla="*/ 628 w 1537"/>
                            <a:gd name="T23" fmla="*/ 959 h 1768"/>
                            <a:gd name="T24" fmla="*/ 496 w 1537"/>
                            <a:gd name="T25" fmla="*/ 803 h 1768"/>
                            <a:gd name="T26" fmla="*/ 377 w 1537"/>
                            <a:gd name="T27" fmla="*/ 647 h 1768"/>
                            <a:gd name="T28" fmla="*/ 269 w 1537"/>
                            <a:gd name="T29" fmla="*/ 485 h 1768"/>
                            <a:gd name="T30" fmla="*/ 167 w 1537"/>
                            <a:gd name="T31" fmla="*/ 323 h 1768"/>
                            <a:gd name="T32" fmla="*/ 78 w 1537"/>
                            <a:gd name="T33" fmla="*/ 161 h 1768"/>
                            <a:gd name="T34" fmla="*/ 0 w 1537"/>
                            <a:gd name="T35" fmla="*/ 0 h 1768"/>
                            <a:gd name="T36" fmla="*/ 0 w 1537"/>
                            <a:gd name="T37" fmla="*/ 12 h 1768"/>
                            <a:gd name="T38" fmla="*/ 78 w 1537"/>
                            <a:gd name="T39" fmla="*/ 173 h 1768"/>
                            <a:gd name="T40" fmla="*/ 167 w 1537"/>
                            <a:gd name="T41" fmla="*/ 335 h 1768"/>
                            <a:gd name="T42" fmla="*/ 269 w 1537"/>
                            <a:gd name="T43" fmla="*/ 491 h 1768"/>
                            <a:gd name="T44" fmla="*/ 377 w 1537"/>
                            <a:gd name="T45" fmla="*/ 653 h 1768"/>
                            <a:gd name="T46" fmla="*/ 496 w 1537"/>
                            <a:gd name="T47" fmla="*/ 809 h 1768"/>
                            <a:gd name="T48" fmla="*/ 628 w 1537"/>
                            <a:gd name="T49" fmla="*/ 965 h 1768"/>
                            <a:gd name="T50" fmla="*/ 765 w 1537"/>
                            <a:gd name="T51" fmla="*/ 1121 h 1768"/>
                            <a:gd name="T52" fmla="*/ 909 w 1537"/>
                            <a:gd name="T53" fmla="*/ 1264 h 1768"/>
                            <a:gd name="T54" fmla="*/ 909 w 1537"/>
                            <a:gd name="T55" fmla="*/ 1264 h 17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79" name="Group 51"/>
                        <p:cNvGrpSpPr>
                          <a:grpSpLocks/>
                        </p:cNvGrpSpPr>
                        <p:nvPr userDrawn="1"/>
                      </p:nvGrpSpPr>
                      <p:grpSpPr bwMode="auto">
                        <a:xfrm>
                          <a:off x="3" y="1809"/>
                          <a:ext cx="3672" cy="2049"/>
                          <a:chOff x="8" y="1813"/>
                          <a:chExt cx="3672" cy="2049"/>
                        </a:xfrm>
                      </p:grpSpPr>
                      <p:sp>
                        <p:nvSpPr>
                          <p:cNvPr id="116" name="Oval 52"/>
                          <p:cNvSpPr>
                            <a:spLocks noChangeArrowheads="1"/>
                          </p:cNvSpPr>
                          <p:nvPr userDrawn="1"/>
                        </p:nvSpPr>
                        <p:spPr bwMode="hidden">
                          <a:xfrm rot="-2819839">
                            <a:off x="1547" y="2868"/>
                            <a:ext cx="161" cy="28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7"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8"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9"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0" name="Oval 56"/>
                          <p:cNvSpPr>
                            <a:spLocks noChangeArrowheads="1"/>
                          </p:cNvSpPr>
                          <p:nvPr userDrawn="1"/>
                        </p:nvSpPr>
                        <p:spPr bwMode="hidden">
                          <a:xfrm rot="-2819839">
                            <a:off x="1295" y="2200"/>
                            <a:ext cx="786" cy="1467"/>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1"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 name="Oval 58"/>
                          <p:cNvSpPr>
                            <a:spLocks noChangeArrowheads="1"/>
                          </p:cNvSpPr>
                          <p:nvPr userDrawn="1"/>
                        </p:nvSpPr>
                        <p:spPr bwMode="hidden">
                          <a:xfrm rot="-2819839">
                            <a:off x="1159" y="1864"/>
                            <a:ext cx="1167" cy="2094"/>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 name="Oval 60"/>
                          <p:cNvSpPr>
                            <a:spLocks noChangeArrowheads="1"/>
                          </p:cNvSpPr>
                          <p:nvPr userDrawn="1"/>
                        </p:nvSpPr>
                        <p:spPr bwMode="hidden">
                          <a:xfrm rot="-2819839">
                            <a:off x="1001" y="1535"/>
                            <a:ext cx="1563" cy="2696"/>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5" name="Oval 61"/>
                          <p:cNvSpPr>
                            <a:spLocks noChangeArrowheads="1"/>
                          </p:cNvSpPr>
                          <p:nvPr userDrawn="1"/>
                        </p:nvSpPr>
                        <p:spPr bwMode="hidden">
                          <a:xfrm rot="-2819839">
                            <a:off x="935" y="1356"/>
                            <a:ext cx="1711" cy="3016"/>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6"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7" name="Oval 63"/>
                          <p:cNvSpPr>
                            <a:spLocks noChangeArrowheads="1"/>
                          </p:cNvSpPr>
                          <p:nvPr userDrawn="1"/>
                        </p:nvSpPr>
                        <p:spPr bwMode="hidden">
                          <a:xfrm rot="-2780025">
                            <a:off x="820" y="1001"/>
                            <a:ext cx="2049" cy="3672"/>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80"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3"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4"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5"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9"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1"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5"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7"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9"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1"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6"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5"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grpSp>
          <p:grpSp>
            <p:nvGrpSpPr>
              <p:cNvPr id="20" name="Group 100"/>
              <p:cNvGrpSpPr>
                <a:grpSpLocks/>
              </p:cNvGrpSpPr>
              <p:nvPr userDrawn="1"/>
            </p:nvGrpSpPr>
            <p:grpSpPr bwMode="auto">
              <a:xfrm>
                <a:off x="402" y="1454"/>
                <a:ext cx="2787" cy="2866"/>
                <a:chOff x="2" y="1454"/>
                <a:chExt cx="2787" cy="2866"/>
              </a:xfrm>
            </p:grpSpPr>
            <p:sp>
              <p:nvSpPr>
                <p:cNvPr id="21"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3" name="Group 103"/>
                <p:cNvGrpSpPr>
                  <a:grpSpLocks/>
                </p:cNvGrpSpPr>
                <p:nvPr userDrawn="1"/>
              </p:nvGrpSpPr>
              <p:grpSpPr bwMode="auto">
                <a:xfrm>
                  <a:off x="2" y="2738"/>
                  <a:ext cx="1317" cy="1582"/>
                  <a:chOff x="2" y="2738"/>
                  <a:chExt cx="1317" cy="1582"/>
                </a:xfrm>
              </p:grpSpPr>
              <p:sp>
                <p:nvSpPr>
                  <p:cNvPr id="24"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Freeform 105"/>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6" name="Group 113"/>
            <p:cNvGrpSpPr>
              <a:grpSpLocks/>
            </p:cNvGrpSpPr>
            <p:nvPr userDrawn="1"/>
          </p:nvGrpSpPr>
          <p:grpSpPr bwMode="auto">
            <a:xfrm>
              <a:off x="16" y="1317"/>
              <a:ext cx="3325" cy="2957"/>
              <a:chOff x="16" y="1317"/>
              <a:chExt cx="3325" cy="2957"/>
            </a:xfrm>
          </p:grpSpPr>
          <p:sp>
            <p:nvSpPr>
              <p:cNvPr id="7" name="Freeform 114"/>
              <p:cNvSpPr>
                <a:spLocks/>
              </p:cNvSpPr>
              <p:nvPr/>
            </p:nvSpPr>
            <p:spPr bwMode="hidden">
              <a:xfrm>
                <a:off x="16" y="2656"/>
                <a:ext cx="1440" cy="1618"/>
              </a:xfrm>
              <a:custGeom>
                <a:avLst/>
                <a:gdLst>
                  <a:gd name="T0" fmla="*/ 873 w 1435"/>
                  <a:gd name="T1" fmla="*/ 1150 h 1618"/>
                  <a:gd name="T2" fmla="*/ 741 w 1435"/>
                  <a:gd name="T3" fmla="*/ 1019 h 1618"/>
                  <a:gd name="T4" fmla="*/ 610 w 1435"/>
                  <a:gd name="T5" fmla="*/ 875 h 1618"/>
                  <a:gd name="T6" fmla="*/ 490 w 1435"/>
                  <a:gd name="T7" fmla="*/ 737 h 1618"/>
                  <a:gd name="T8" fmla="*/ 377 w 1435"/>
                  <a:gd name="T9" fmla="*/ 593 h 1618"/>
                  <a:gd name="T10" fmla="*/ 275 w 1435"/>
                  <a:gd name="T11" fmla="*/ 443 h 1618"/>
                  <a:gd name="T12" fmla="*/ 173 w 1435"/>
                  <a:gd name="T13" fmla="*/ 299 h 1618"/>
                  <a:gd name="T14" fmla="*/ 84 w 1435"/>
                  <a:gd name="T15" fmla="*/ 149 h 1618"/>
                  <a:gd name="T16" fmla="*/ 0 w 1435"/>
                  <a:gd name="T17" fmla="*/ 0 h 1618"/>
                  <a:gd name="T18" fmla="*/ 0 w 1435"/>
                  <a:gd name="T19" fmla="*/ 11 h 1618"/>
                  <a:gd name="T20" fmla="*/ 84 w 1435"/>
                  <a:gd name="T21" fmla="*/ 155 h 1618"/>
                  <a:gd name="T22" fmla="*/ 173 w 1435"/>
                  <a:gd name="T23" fmla="*/ 305 h 1618"/>
                  <a:gd name="T24" fmla="*/ 269 w 1435"/>
                  <a:gd name="T25" fmla="*/ 449 h 1618"/>
                  <a:gd name="T26" fmla="*/ 377 w 1435"/>
                  <a:gd name="T27" fmla="*/ 593 h 1618"/>
                  <a:gd name="T28" fmla="*/ 490 w 1435"/>
                  <a:gd name="T29" fmla="*/ 737 h 1618"/>
                  <a:gd name="T30" fmla="*/ 610 w 1435"/>
                  <a:gd name="T31" fmla="*/ 881 h 1618"/>
                  <a:gd name="T32" fmla="*/ 735 w 1435"/>
                  <a:gd name="T33" fmla="*/ 1019 h 1618"/>
                  <a:gd name="T34" fmla="*/ 873 w 1435"/>
                  <a:gd name="T35" fmla="*/ 1150 h 1618"/>
                  <a:gd name="T36" fmla="*/ 1010 w 1435"/>
                  <a:gd name="T37" fmla="*/ 1276 h 1618"/>
                  <a:gd name="T38" fmla="*/ 1148 w 1435"/>
                  <a:gd name="T39" fmla="*/ 1396 h 1618"/>
                  <a:gd name="T40" fmla="*/ 1286 w 1435"/>
                  <a:gd name="T41" fmla="*/ 1510 h 1618"/>
                  <a:gd name="T42" fmla="*/ 1429 w 1435"/>
                  <a:gd name="T43" fmla="*/ 1618 h 1618"/>
                  <a:gd name="T44" fmla="*/ 1435 w 1435"/>
                  <a:gd name="T45" fmla="*/ 1618 h 1618"/>
                  <a:gd name="T46" fmla="*/ 1292 w 1435"/>
                  <a:gd name="T47" fmla="*/ 1510 h 1618"/>
                  <a:gd name="T48" fmla="*/ 1154 w 1435"/>
                  <a:gd name="T49" fmla="*/ 1396 h 1618"/>
                  <a:gd name="T50" fmla="*/ 1010 w 1435"/>
                  <a:gd name="T51" fmla="*/ 1276 h 1618"/>
                  <a:gd name="T52" fmla="*/ 873 w 1435"/>
                  <a:gd name="T53" fmla="*/ 1150 h 1618"/>
                  <a:gd name="T54" fmla="*/ 873 w 1435"/>
                  <a:gd name="T55" fmla="*/ 1150 h 16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5"/>
              <p:cNvSpPr>
                <a:spLocks/>
              </p:cNvSpPr>
              <p:nvPr/>
            </p:nvSpPr>
            <p:spPr bwMode="hidden">
              <a:xfrm>
                <a:off x="16" y="2260"/>
                <a:ext cx="1673" cy="2014"/>
              </a:xfrm>
              <a:custGeom>
                <a:avLst/>
                <a:gdLst>
                  <a:gd name="T0" fmla="*/ 957 w 1668"/>
                  <a:gd name="T1" fmla="*/ 1463 h 2014"/>
                  <a:gd name="T2" fmla="*/ 789 w 1668"/>
                  <a:gd name="T3" fmla="*/ 1289 h 2014"/>
                  <a:gd name="T4" fmla="*/ 634 w 1668"/>
                  <a:gd name="T5" fmla="*/ 1115 h 2014"/>
                  <a:gd name="T6" fmla="*/ 490 w 1668"/>
                  <a:gd name="T7" fmla="*/ 929 h 2014"/>
                  <a:gd name="T8" fmla="*/ 365 w 1668"/>
                  <a:gd name="T9" fmla="*/ 743 h 2014"/>
                  <a:gd name="T10" fmla="*/ 251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1 w 1668"/>
                  <a:gd name="T25" fmla="*/ 569 h 2014"/>
                  <a:gd name="T26" fmla="*/ 365 w 1668"/>
                  <a:gd name="T27" fmla="*/ 755 h 2014"/>
                  <a:gd name="T28" fmla="*/ 490 w 1668"/>
                  <a:gd name="T29" fmla="*/ 935 h 2014"/>
                  <a:gd name="T30" fmla="*/ 634 w 1668"/>
                  <a:gd name="T31" fmla="*/ 1115 h 2014"/>
                  <a:gd name="T32" fmla="*/ 789 w 1668"/>
                  <a:gd name="T33" fmla="*/ 1295 h 2014"/>
                  <a:gd name="T34" fmla="*/ 957 w 1668"/>
                  <a:gd name="T35" fmla="*/ 1463 h 2014"/>
                  <a:gd name="T36" fmla="*/ 1130 w 1668"/>
                  <a:gd name="T37" fmla="*/ 1618 h 2014"/>
                  <a:gd name="T38" fmla="*/ 1303 w 1668"/>
                  <a:gd name="T39" fmla="*/ 1762 h 2014"/>
                  <a:gd name="T40" fmla="*/ 1483 w 1668"/>
                  <a:gd name="T41" fmla="*/ 1894 h 2014"/>
                  <a:gd name="T42" fmla="*/ 1662 w 1668"/>
                  <a:gd name="T43" fmla="*/ 2014 h 2014"/>
                  <a:gd name="T44" fmla="*/ 1668 w 1668"/>
                  <a:gd name="T45" fmla="*/ 2014 h 2014"/>
                  <a:gd name="T46" fmla="*/ 1483 w 1668"/>
                  <a:gd name="T47" fmla="*/ 1894 h 2014"/>
                  <a:gd name="T48" fmla="*/ 1303 w 1668"/>
                  <a:gd name="T49" fmla="*/ 1762 h 2014"/>
                  <a:gd name="T50" fmla="*/ 1130 w 1668"/>
                  <a:gd name="T51" fmla="*/ 1618 h 2014"/>
                  <a:gd name="T52" fmla="*/ 957 w 1668"/>
                  <a:gd name="T53" fmla="*/ 1463 h 2014"/>
                  <a:gd name="T54" fmla="*/ 957 w 1668"/>
                  <a:gd name="T55" fmla="*/ 1463 h 201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Rectangle 116"/>
              <p:cNvSpPr>
                <a:spLocks noChangeArrowheads="1"/>
              </p:cNvSpPr>
              <p:nvPr/>
            </p:nvSpPr>
            <p:spPr bwMode="hidden">
              <a:xfrm rot="-2488720">
                <a:off x="1988" y="1919"/>
                <a:ext cx="1353"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 name="Rectangle 117"/>
              <p:cNvSpPr>
                <a:spLocks noChangeArrowheads="1"/>
              </p:cNvSpPr>
              <p:nvPr/>
            </p:nvSpPr>
            <p:spPr bwMode="hidden">
              <a:xfrm rot="-5087790">
                <a:off x="1964" y="2613"/>
                <a:ext cx="2217"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Rectangle 118"/>
              <p:cNvSpPr>
                <a:spLocks noChangeArrowheads="1"/>
              </p:cNvSpPr>
              <p:nvPr/>
            </p:nvSpPr>
            <p:spPr bwMode="hidden">
              <a:xfrm rot="-3417299">
                <a:off x="1018" y="2695"/>
                <a:ext cx="2678"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2" name="Rectangle 119"/>
              <p:cNvSpPr>
                <a:spLocks noChangeArrowheads="1"/>
              </p:cNvSpPr>
              <p:nvPr/>
            </p:nvSpPr>
            <p:spPr bwMode="hidden">
              <a:xfrm rot="-835848">
                <a:off x="688" y="1748"/>
                <a:ext cx="2390"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13" name="Group 120"/>
              <p:cNvGrpSpPr>
                <a:grpSpLocks noChangeAspect="1"/>
              </p:cNvGrpSpPr>
              <p:nvPr/>
            </p:nvGrpSpPr>
            <p:grpSpPr bwMode="auto">
              <a:xfrm>
                <a:off x="3066" y="1317"/>
                <a:ext cx="260" cy="297"/>
                <a:chOff x="3044" y="1265"/>
                <a:chExt cx="365" cy="424"/>
              </a:xfrm>
            </p:grpSpPr>
            <p:sp>
              <p:nvSpPr>
                <p:cNvPr id="14" name="Oval 121"/>
                <p:cNvSpPr>
                  <a:spLocks noChangeAspect="1" noChangeArrowheads="1"/>
                </p:cNvSpPr>
                <p:nvPr userDrawn="1"/>
              </p:nvSpPr>
              <p:spPr bwMode="hidden">
                <a:xfrm rot="2828979">
                  <a:off x="2984" y="1468"/>
                  <a:ext cx="283" cy="160"/>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a:defRPr/>
                  </a:pPr>
                  <a:endParaRPr lang="en-US"/>
                </a:p>
              </p:txBody>
            </p:sp>
            <p:sp>
              <p:nvSpPr>
                <p:cNvPr id="15" name="Freeform 122"/>
                <p:cNvSpPr>
                  <a:spLocks noChangeAspect="1"/>
                </p:cNvSpPr>
                <p:nvPr userDrawn="1"/>
              </p:nvSpPr>
              <p:spPr bwMode="hidden">
                <a:xfrm>
                  <a:off x="3071" y="1375"/>
                  <a:ext cx="226" cy="223"/>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sp>
              <p:nvSpPr>
                <p:cNvPr id="16" name="Freeform 123"/>
                <p:cNvSpPr>
                  <a:spLocks noChangeAspect="1"/>
                </p:cNvSpPr>
                <p:nvPr userDrawn="1"/>
              </p:nvSpPr>
              <p:spPr bwMode="hidden">
                <a:xfrm>
                  <a:off x="3145" y="1365"/>
                  <a:ext cx="161" cy="156"/>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sp>
              <p:nvSpPr>
                <p:cNvPr id="17" name="Freeform 124"/>
                <p:cNvSpPr>
                  <a:spLocks noChangeAspect="1"/>
                </p:cNvSpPr>
                <p:nvPr userDrawn="1"/>
              </p:nvSpPr>
              <p:spPr bwMode="hidden">
                <a:xfrm>
                  <a:off x="3201" y="1272"/>
                  <a:ext cx="202" cy="198"/>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sp>
              <p:nvSpPr>
                <p:cNvPr id="18"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grpSp>
        </p:grpSp>
      </p:grpSp>
      <p:sp>
        <p:nvSpPr>
          <p:cNvPr id="24702" name="Rectangle 126"/>
          <p:cNvSpPr>
            <a:spLocks noGrp="1" noChangeArrowheads="1"/>
          </p:cNvSpPr>
          <p:nvPr>
            <p:ph type="ctrTitle" sz="quarter"/>
          </p:nvPr>
        </p:nvSpPr>
        <p:spPr>
          <a:xfrm>
            <a:off x="685800" y="1600200"/>
            <a:ext cx="7772400" cy="1973263"/>
          </a:xfrm>
        </p:spPr>
        <p:txBody>
          <a:bodyPr/>
          <a:lstStyle>
            <a:lvl1pPr>
              <a:defRPr sz="5100"/>
            </a:lvl1pPr>
          </a:lstStyle>
          <a:p>
            <a:r>
              <a:rPr lang="en-US"/>
              <a:t>Click to edit Master title style</a:t>
            </a:r>
          </a:p>
        </p:txBody>
      </p:sp>
      <p:sp>
        <p:nvSpPr>
          <p:cNvPr id="24703" name="Rectangle 12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8" name="Rectangle 128"/>
          <p:cNvSpPr>
            <a:spLocks noGrp="1" noChangeArrowheads="1"/>
          </p:cNvSpPr>
          <p:nvPr>
            <p:ph type="dt" sz="quarter" idx="10"/>
          </p:nvPr>
        </p:nvSpPr>
        <p:spPr/>
        <p:txBody>
          <a:bodyPr/>
          <a:lstStyle>
            <a:lvl1pPr>
              <a:defRPr>
                <a:effectLst/>
              </a:defRPr>
            </a:lvl1pPr>
          </a:lstStyle>
          <a:p>
            <a:pPr>
              <a:defRPr/>
            </a:pPr>
            <a:endParaRPr lang="en-US"/>
          </a:p>
        </p:txBody>
      </p:sp>
      <p:sp>
        <p:nvSpPr>
          <p:cNvPr id="129" name="Rectangle 129"/>
          <p:cNvSpPr>
            <a:spLocks noGrp="1" noChangeArrowheads="1"/>
          </p:cNvSpPr>
          <p:nvPr>
            <p:ph type="ftr" sz="quarter" idx="11"/>
          </p:nvPr>
        </p:nvSpPr>
        <p:spPr/>
        <p:txBody>
          <a:bodyPr/>
          <a:lstStyle>
            <a:lvl1pPr>
              <a:defRPr>
                <a:effectLst/>
              </a:defRPr>
            </a:lvl1pPr>
          </a:lstStyle>
          <a:p>
            <a:pPr>
              <a:defRPr/>
            </a:pPr>
            <a:endParaRPr lang="en-US"/>
          </a:p>
        </p:txBody>
      </p:sp>
      <p:sp>
        <p:nvSpPr>
          <p:cNvPr id="130" name="Rectangle 130"/>
          <p:cNvSpPr>
            <a:spLocks noGrp="1" noChangeArrowheads="1"/>
          </p:cNvSpPr>
          <p:nvPr>
            <p:ph type="sldNum" sz="quarter" idx="12"/>
          </p:nvPr>
        </p:nvSpPr>
        <p:spPr/>
        <p:txBody>
          <a:bodyPr/>
          <a:lstStyle>
            <a:lvl1pPr>
              <a:defRPr>
                <a:effectLst/>
              </a:defRPr>
            </a:lvl1pPr>
          </a:lstStyle>
          <a:p>
            <a:pPr>
              <a:defRPr/>
            </a:pPr>
            <a:fld id="{A6553013-D463-4611-AFC8-B2E4460543FC}" type="slidenum">
              <a:rPr lang="en-US"/>
              <a:pPr>
                <a:defRPr/>
              </a:pPr>
              <a:t>‹#›</a:t>
            </a:fld>
            <a:endParaRPr lang="en-US"/>
          </a:p>
        </p:txBody>
      </p:sp>
    </p:spTree>
    <p:extLst>
      <p:ext uri="{BB962C8B-B14F-4D97-AF65-F5344CB8AC3E}">
        <p14:creationId xmlns:p14="http://schemas.microsoft.com/office/powerpoint/2010/main" val="283808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dt" sz="half" idx="10"/>
          </p:nvPr>
        </p:nvSpPr>
        <p:spPr>
          <a:ln/>
        </p:spPr>
        <p:txBody>
          <a:bodyPr/>
          <a:lstStyle>
            <a:lvl1pPr>
              <a:defRPr/>
            </a:lvl1pPr>
          </a:lstStyle>
          <a:p>
            <a:pPr>
              <a:defRPr/>
            </a:pPr>
            <a:endParaRPr lang="en-US"/>
          </a:p>
        </p:txBody>
      </p:sp>
      <p:sp>
        <p:nvSpPr>
          <p:cNvPr id="5" name="Rectangle 127"/>
          <p:cNvSpPr>
            <a:spLocks noGrp="1" noChangeArrowheads="1"/>
          </p:cNvSpPr>
          <p:nvPr>
            <p:ph type="ftr" sz="quarter" idx="11"/>
          </p:nvPr>
        </p:nvSpPr>
        <p:spPr>
          <a:ln/>
        </p:spPr>
        <p:txBody>
          <a:bodyPr/>
          <a:lstStyle>
            <a:lvl1pPr>
              <a:defRPr/>
            </a:lvl1pPr>
          </a:lstStyle>
          <a:p>
            <a:pPr>
              <a:defRPr/>
            </a:pPr>
            <a:endParaRPr lang="en-US"/>
          </a:p>
        </p:txBody>
      </p:sp>
      <p:sp>
        <p:nvSpPr>
          <p:cNvPr id="6" name="Rectangle 128"/>
          <p:cNvSpPr>
            <a:spLocks noGrp="1" noChangeArrowheads="1"/>
          </p:cNvSpPr>
          <p:nvPr>
            <p:ph type="sldNum" sz="quarter" idx="12"/>
          </p:nvPr>
        </p:nvSpPr>
        <p:spPr>
          <a:ln/>
        </p:spPr>
        <p:txBody>
          <a:bodyPr/>
          <a:lstStyle>
            <a:lvl1pPr>
              <a:defRPr/>
            </a:lvl1pPr>
          </a:lstStyle>
          <a:p>
            <a:pPr>
              <a:defRPr/>
            </a:pPr>
            <a:fld id="{F81B4D6A-6C9F-4F17-A930-1B019C8F0972}" type="slidenum">
              <a:rPr lang="en-US"/>
              <a:pPr>
                <a:defRPr/>
              </a:pPr>
              <a:t>‹#›</a:t>
            </a:fld>
            <a:endParaRPr lang="en-US"/>
          </a:p>
        </p:txBody>
      </p:sp>
    </p:spTree>
    <p:extLst>
      <p:ext uri="{BB962C8B-B14F-4D97-AF65-F5344CB8AC3E}">
        <p14:creationId xmlns:p14="http://schemas.microsoft.com/office/powerpoint/2010/main" val="71214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dt" sz="half" idx="10"/>
          </p:nvPr>
        </p:nvSpPr>
        <p:spPr>
          <a:ln/>
        </p:spPr>
        <p:txBody>
          <a:bodyPr/>
          <a:lstStyle>
            <a:lvl1pPr>
              <a:defRPr/>
            </a:lvl1pPr>
          </a:lstStyle>
          <a:p>
            <a:pPr>
              <a:defRPr/>
            </a:pPr>
            <a:endParaRPr lang="en-US"/>
          </a:p>
        </p:txBody>
      </p:sp>
      <p:sp>
        <p:nvSpPr>
          <p:cNvPr id="5" name="Rectangle 127"/>
          <p:cNvSpPr>
            <a:spLocks noGrp="1" noChangeArrowheads="1"/>
          </p:cNvSpPr>
          <p:nvPr>
            <p:ph type="ftr" sz="quarter" idx="11"/>
          </p:nvPr>
        </p:nvSpPr>
        <p:spPr>
          <a:ln/>
        </p:spPr>
        <p:txBody>
          <a:bodyPr/>
          <a:lstStyle>
            <a:lvl1pPr>
              <a:defRPr/>
            </a:lvl1pPr>
          </a:lstStyle>
          <a:p>
            <a:pPr>
              <a:defRPr/>
            </a:pPr>
            <a:endParaRPr lang="en-US"/>
          </a:p>
        </p:txBody>
      </p:sp>
      <p:sp>
        <p:nvSpPr>
          <p:cNvPr id="6" name="Rectangle 128"/>
          <p:cNvSpPr>
            <a:spLocks noGrp="1" noChangeArrowheads="1"/>
          </p:cNvSpPr>
          <p:nvPr>
            <p:ph type="sldNum" sz="quarter" idx="12"/>
          </p:nvPr>
        </p:nvSpPr>
        <p:spPr>
          <a:ln/>
        </p:spPr>
        <p:txBody>
          <a:bodyPr/>
          <a:lstStyle>
            <a:lvl1pPr>
              <a:defRPr/>
            </a:lvl1pPr>
          </a:lstStyle>
          <a:p>
            <a:pPr>
              <a:defRPr/>
            </a:pPr>
            <a:fld id="{9A4A7BFE-D198-468F-BCFC-3AB4AE2B94D4}" type="slidenum">
              <a:rPr lang="en-US"/>
              <a:pPr>
                <a:defRPr/>
              </a:pPr>
              <a:t>‹#›</a:t>
            </a:fld>
            <a:endParaRPr lang="en-US"/>
          </a:p>
        </p:txBody>
      </p:sp>
    </p:spTree>
    <p:extLst>
      <p:ext uri="{BB962C8B-B14F-4D97-AF65-F5344CB8AC3E}">
        <p14:creationId xmlns:p14="http://schemas.microsoft.com/office/powerpoint/2010/main" val="889544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smtClean="0"/>
          </a:p>
        </p:txBody>
      </p:sp>
      <p:sp>
        <p:nvSpPr>
          <p:cNvPr id="5" name="Rectangle 126"/>
          <p:cNvSpPr>
            <a:spLocks noGrp="1" noChangeArrowheads="1"/>
          </p:cNvSpPr>
          <p:nvPr>
            <p:ph type="dt" sz="half" idx="10"/>
          </p:nvPr>
        </p:nvSpPr>
        <p:spPr>
          <a:ln/>
        </p:spPr>
        <p:txBody>
          <a:bodyPr/>
          <a:lstStyle>
            <a:lvl1pPr>
              <a:defRPr/>
            </a:lvl1pPr>
          </a:lstStyle>
          <a:p>
            <a:pPr>
              <a:defRPr/>
            </a:pPr>
            <a:endParaRPr lang="en-US"/>
          </a:p>
        </p:txBody>
      </p:sp>
      <p:sp>
        <p:nvSpPr>
          <p:cNvPr id="6" name="Rectangle 127"/>
          <p:cNvSpPr>
            <a:spLocks noGrp="1" noChangeArrowheads="1"/>
          </p:cNvSpPr>
          <p:nvPr>
            <p:ph type="ftr" sz="quarter" idx="11"/>
          </p:nvPr>
        </p:nvSpPr>
        <p:spPr>
          <a:ln/>
        </p:spPr>
        <p:txBody>
          <a:bodyPr/>
          <a:lstStyle>
            <a:lvl1pPr>
              <a:defRPr/>
            </a:lvl1pPr>
          </a:lstStyle>
          <a:p>
            <a:pPr>
              <a:defRPr/>
            </a:pPr>
            <a:endParaRPr lang="en-US"/>
          </a:p>
        </p:txBody>
      </p:sp>
      <p:sp>
        <p:nvSpPr>
          <p:cNvPr id="7" name="Rectangle 128"/>
          <p:cNvSpPr>
            <a:spLocks noGrp="1" noChangeArrowheads="1"/>
          </p:cNvSpPr>
          <p:nvPr>
            <p:ph type="sldNum" sz="quarter" idx="12"/>
          </p:nvPr>
        </p:nvSpPr>
        <p:spPr>
          <a:ln/>
        </p:spPr>
        <p:txBody>
          <a:bodyPr/>
          <a:lstStyle>
            <a:lvl1pPr>
              <a:defRPr/>
            </a:lvl1pPr>
          </a:lstStyle>
          <a:p>
            <a:pPr>
              <a:defRPr/>
            </a:pPr>
            <a:fld id="{AE7D6B6A-BEFB-4934-82B3-86AC84EC07CC}" type="slidenum">
              <a:rPr lang="en-US"/>
              <a:pPr>
                <a:defRPr/>
              </a:pPr>
              <a:t>‹#›</a:t>
            </a:fld>
            <a:endParaRPr lang="en-US"/>
          </a:p>
        </p:txBody>
      </p:sp>
    </p:spTree>
    <p:extLst>
      <p:ext uri="{BB962C8B-B14F-4D97-AF65-F5344CB8AC3E}">
        <p14:creationId xmlns:p14="http://schemas.microsoft.com/office/powerpoint/2010/main" val="7797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6"/>
          <p:cNvSpPr>
            <a:spLocks noGrp="1" noChangeArrowheads="1"/>
          </p:cNvSpPr>
          <p:nvPr>
            <p:ph type="dt" sz="half" idx="10"/>
          </p:nvPr>
        </p:nvSpPr>
        <p:spPr>
          <a:ln/>
        </p:spPr>
        <p:txBody>
          <a:bodyPr/>
          <a:lstStyle>
            <a:lvl1pPr>
              <a:defRPr/>
            </a:lvl1pPr>
          </a:lstStyle>
          <a:p>
            <a:pPr>
              <a:defRPr/>
            </a:pPr>
            <a:endParaRPr lang="en-US"/>
          </a:p>
        </p:txBody>
      </p:sp>
      <p:sp>
        <p:nvSpPr>
          <p:cNvPr id="5" name="Rectangle 127"/>
          <p:cNvSpPr>
            <a:spLocks noGrp="1" noChangeArrowheads="1"/>
          </p:cNvSpPr>
          <p:nvPr>
            <p:ph type="ftr" sz="quarter" idx="11"/>
          </p:nvPr>
        </p:nvSpPr>
        <p:spPr>
          <a:ln/>
        </p:spPr>
        <p:txBody>
          <a:bodyPr/>
          <a:lstStyle>
            <a:lvl1pPr>
              <a:defRPr/>
            </a:lvl1pPr>
          </a:lstStyle>
          <a:p>
            <a:pPr>
              <a:defRPr/>
            </a:pPr>
            <a:endParaRPr lang="en-US"/>
          </a:p>
        </p:txBody>
      </p:sp>
      <p:sp>
        <p:nvSpPr>
          <p:cNvPr id="6" name="Rectangle 128"/>
          <p:cNvSpPr>
            <a:spLocks noGrp="1" noChangeArrowheads="1"/>
          </p:cNvSpPr>
          <p:nvPr>
            <p:ph type="sldNum" sz="quarter" idx="12"/>
          </p:nvPr>
        </p:nvSpPr>
        <p:spPr>
          <a:ln/>
        </p:spPr>
        <p:txBody>
          <a:bodyPr/>
          <a:lstStyle>
            <a:lvl1pPr>
              <a:defRPr/>
            </a:lvl1pPr>
          </a:lstStyle>
          <a:p>
            <a:pPr>
              <a:defRPr/>
            </a:pPr>
            <a:fld id="{EA824E15-B233-497C-B164-4B302918CAEC}" type="slidenum">
              <a:rPr lang="en-US"/>
              <a:pPr>
                <a:defRPr/>
              </a:pPr>
              <a:t>‹#›</a:t>
            </a:fld>
            <a:endParaRPr lang="en-US"/>
          </a:p>
        </p:txBody>
      </p:sp>
    </p:spTree>
    <p:extLst>
      <p:ext uri="{BB962C8B-B14F-4D97-AF65-F5344CB8AC3E}">
        <p14:creationId xmlns:p14="http://schemas.microsoft.com/office/powerpoint/2010/main" val="269052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6"/>
          <p:cNvSpPr>
            <a:spLocks noGrp="1" noChangeArrowheads="1"/>
          </p:cNvSpPr>
          <p:nvPr>
            <p:ph type="dt" sz="half" idx="10"/>
          </p:nvPr>
        </p:nvSpPr>
        <p:spPr>
          <a:ln/>
        </p:spPr>
        <p:txBody>
          <a:bodyPr/>
          <a:lstStyle>
            <a:lvl1pPr>
              <a:defRPr/>
            </a:lvl1pPr>
          </a:lstStyle>
          <a:p>
            <a:pPr>
              <a:defRPr/>
            </a:pPr>
            <a:endParaRPr lang="en-US"/>
          </a:p>
        </p:txBody>
      </p:sp>
      <p:sp>
        <p:nvSpPr>
          <p:cNvPr id="5" name="Rectangle 127"/>
          <p:cNvSpPr>
            <a:spLocks noGrp="1" noChangeArrowheads="1"/>
          </p:cNvSpPr>
          <p:nvPr>
            <p:ph type="ftr" sz="quarter" idx="11"/>
          </p:nvPr>
        </p:nvSpPr>
        <p:spPr>
          <a:ln/>
        </p:spPr>
        <p:txBody>
          <a:bodyPr/>
          <a:lstStyle>
            <a:lvl1pPr>
              <a:defRPr/>
            </a:lvl1pPr>
          </a:lstStyle>
          <a:p>
            <a:pPr>
              <a:defRPr/>
            </a:pPr>
            <a:endParaRPr lang="en-US"/>
          </a:p>
        </p:txBody>
      </p:sp>
      <p:sp>
        <p:nvSpPr>
          <p:cNvPr id="6" name="Rectangle 128"/>
          <p:cNvSpPr>
            <a:spLocks noGrp="1" noChangeArrowheads="1"/>
          </p:cNvSpPr>
          <p:nvPr>
            <p:ph type="sldNum" sz="quarter" idx="12"/>
          </p:nvPr>
        </p:nvSpPr>
        <p:spPr>
          <a:ln/>
        </p:spPr>
        <p:txBody>
          <a:bodyPr/>
          <a:lstStyle>
            <a:lvl1pPr>
              <a:defRPr/>
            </a:lvl1pPr>
          </a:lstStyle>
          <a:p>
            <a:pPr>
              <a:defRPr/>
            </a:pPr>
            <a:fld id="{982A4341-FB88-4DA0-BF3F-1AA3107AF8F1}" type="slidenum">
              <a:rPr lang="en-US"/>
              <a:pPr>
                <a:defRPr/>
              </a:pPr>
              <a:t>‹#›</a:t>
            </a:fld>
            <a:endParaRPr lang="en-US"/>
          </a:p>
        </p:txBody>
      </p:sp>
    </p:spTree>
    <p:extLst>
      <p:ext uri="{BB962C8B-B14F-4D97-AF65-F5344CB8AC3E}">
        <p14:creationId xmlns:p14="http://schemas.microsoft.com/office/powerpoint/2010/main" val="152640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6"/>
          <p:cNvSpPr>
            <a:spLocks noGrp="1" noChangeArrowheads="1"/>
          </p:cNvSpPr>
          <p:nvPr>
            <p:ph type="dt" sz="half" idx="10"/>
          </p:nvPr>
        </p:nvSpPr>
        <p:spPr>
          <a:ln/>
        </p:spPr>
        <p:txBody>
          <a:bodyPr/>
          <a:lstStyle>
            <a:lvl1pPr>
              <a:defRPr/>
            </a:lvl1pPr>
          </a:lstStyle>
          <a:p>
            <a:pPr>
              <a:defRPr/>
            </a:pPr>
            <a:endParaRPr lang="en-US"/>
          </a:p>
        </p:txBody>
      </p:sp>
      <p:sp>
        <p:nvSpPr>
          <p:cNvPr id="6" name="Rectangle 127"/>
          <p:cNvSpPr>
            <a:spLocks noGrp="1" noChangeArrowheads="1"/>
          </p:cNvSpPr>
          <p:nvPr>
            <p:ph type="ftr" sz="quarter" idx="11"/>
          </p:nvPr>
        </p:nvSpPr>
        <p:spPr>
          <a:ln/>
        </p:spPr>
        <p:txBody>
          <a:bodyPr/>
          <a:lstStyle>
            <a:lvl1pPr>
              <a:defRPr/>
            </a:lvl1pPr>
          </a:lstStyle>
          <a:p>
            <a:pPr>
              <a:defRPr/>
            </a:pPr>
            <a:endParaRPr lang="en-US"/>
          </a:p>
        </p:txBody>
      </p:sp>
      <p:sp>
        <p:nvSpPr>
          <p:cNvPr id="7" name="Rectangle 128"/>
          <p:cNvSpPr>
            <a:spLocks noGrp="1" noChangeArrowheads="1"/>
          </p:cNvSpPr>
          <p:nvPr>
            <p:ph type="sldNum" sz="quarter" idx="12"/>
          </p:nvPr>
        </p:nvSpPr>
        <p:spPr>
          <a:ln/>
        </p:spPr>
        <p:txBody>
          <a:bodyPr/>
          <a:lstStyle>
            <a:lvl1pPr>
              <a:defRPr/>
            </a:lvl1pPr>
          </a:lstStyle>
          <a:p>
            <a:pPr>
              <a:defRPr/>
            </a:pPr>
            <a:fld id="{FD155609-2216-4CE1-8223-B77EE1C2818A}" type="slidenum">
              <a:rPr lang="en-US"/>
              <a:pPr>
                <a:defRPr/>
              </a:pPr>
              <a:t>‹#›</a:t>
            </a:fld>
            <a:endParaRPr lang="en-US"/>
          </a:p>
        </p:txBody>
      </p:sp>
    </p:spTree>
    <p:extLst>
      <p:ext uri="{BB962C8B-B14F-4D97-AF65-F5344CB8AC3E}">
        <p14:creationId xmlns:p14="http://schemas.microsoft.com/office/powerpoint/2010/main" val="365946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6"/>
          <p:cNvSpPr>
            <a:spLocks noGrp="1" noChangeArrowheads="1"/>
          </p:cNvSpPr>
          <p:nvPr>
            <p:ph type="dt" sz="half" idx="10"/>
          </p:nvPr>
        </p:nvSpPr>
        <p:spPr>
          <a:ln/>
        </p:spPr>
        <p:txBody>
          <a:bodyPr/>
          <a:lstStyle>
            <a:lvl1pPr>
              <a:defRPr/>
            </a:lvl1pPr>
          </a:lstStyle>
          <a:p>
            <a:pPr>
              <a:defRPr/>
            </a:pPr>
            <a:endParaRPr lang="en-US"/>
          </a:p>
        </p:txBody>
      </p:sp>
      <p:sp>
        <p:nvSpPr>
          <p:cNvPr id="8" name="Rectangle 127"/>
          <p:cNvSpPr>
            <a:spLocks noGrp="1" noChangeArrowheads="1"/>
          </p:cNvSpPr>
          <p:nvPr>
            <p:ph type="ftr" sz="quarter" idx="11"/>
          </p:nvPr>
        </p:nvSpPr>
        <p:spPr>
          <a:ln/>
        </p:spPr>
        <p:txBody>
          <a:bodyPr/>
          <a:lstStyle>
            <a:lvl1pPr>
              <a:defRPr/>
            </a:lvl1pPr>
          </a:lstStyle>
          <a:p>
            <a:pPr>
              <a:defRPr/>
            </a:pPr>
            <a:endParaRPr lang="en-US"/>
          </a:p>
        </p:txBody>
      </p:sp>
      <p:sp>
        <p:nvSpPr>
          <p:cNvPr id="9" name="Rectangle 128"/>
          <p:cNvSpPr>
            <a:spLocks noGrp="1" noChangeArrowheads="1"/>
          </p:cNvSpPr>
          <p:nvPr>
            <p:ph type="sldNum" sz="quarter" idx="12"/>
          </p:nvPr>
        </p:nvSpPr>
        <p:spPr>
          <a:ln/>
        </p:spPr>
        <p:txBody>
          <a:bodyPr/>
          <a:lstStyle>
            <a:lvl1pPr>
              <a:defRPr/>
            </a:lvl1pPr>
          </a:lstStyle>
          <a:p>
            <a:pPr>
              <a:defRPr/>
            </a:pPr>
            <a:fld id="{46259B70-8D61-46A4-AC6B-6509EC70539C}" type="slidenum">
              <a:rPr lang="en-US"/>
              <a:pPr>
                <a:defRPr/>
              </a:pPr>
              <a:t>‹#›</a:t>
            </a:fld>
            <a:endParaRPr lang="en-US"/>
          </a:p>
        </p:txBody>
      </p:sp>
    </p:spTree>
    <p:extLst>
      <p:ext uri="{BB962C8B-B14F-4D97-AF65-F5344CB8AC3E}">
        <p14:creationId xmlns:p14="http://schemas.microsoft.com/office/powerpoint/2010/main" val="193043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6"/>
          <p:cNvSpPr>
            <a:spLocks noGrp="1" noChangeArrowheads="1"/>
          </p:cNvSpPr>
          <p:nvPr>
            <p:ph type="dt" sz="half" idx="10"/>
          </p:nvPr>
        </p:nvSpPr>
        <p:spPr>
          <a:ln/>
        </p:spPr>
        <p:txBody>
          <a:bodyPr/>
          <a:lstStyle>
            <a:lvl1pPr>
              <a:defRPr/>
            </a:lvl1pPr>
          </a:lstStyle>
          <a:p>
            <a:pPr>
              <a:defRPr/>
            </a:pPr>
            <a:endParaRPr lang="en-US"/>
          </a:p>
        </p:txBody>
      </p:sp>
      <p:sp>
        <p:nvSpPr>
          <p:cNvPr id="4" name="Rectangle 127"/>
          <p:cNvSpPr>
            <a:spLocks noGrp="1" noChangeArrowheads="1"/>
          </p:cNvSpPr>
          <p:nvPr>
            <p:ph type="ftr" sz="quarter" idx="11"/>
          </p:nvPr>
        </p:nvSpPr>
        <p:spPr>
          <a:ln/>
        </p:spPr>
        <p:txBody>
          <a:bodyPr/>
          <a:lstStyle>
            <a:lvl1pPr>
              <a:defRPr/>
            </a:lvl1pPr>
          </a:lstStyle>
          <a:p>
            <a:pPr>
              <a:defRPr/>
            </a:pPr>
            <a:endParaRPr lang="en-US"/>
          </a:p>
        </p:txBody>
      </p:sp>
      <p:sp>
        <p:nvSpPr>
          <p:cNvPr id="5" name="Rectangle 128"/>
          <p:cNvSpPr>
            <a:spLocks noGrp="1" noChangeArrowheads="1"/>
          </p:cNvSpPr>
          <p:nvPr>
            <p:ph type="sldNum" sz="quarter" idx="12"/>
          </p:nvPr>
        </p:nvSpPr>
        <p:spPr>
          <a:ln/>
        </p:spPr>
        <p:txBody>
          <a:bodyPr/>
          <a:lstStyle>
            <a:lvl1pPr>
              <a:defRPr/>
            </a:lvl1pPr>
          </a:lstStyle>
          <a:p>
            <a:pPr>
              <a:defRPr/>
            </a:pPr>
            <a:fld id="{7D3B189E-B0EA-45D5-9FE1-D92B996F1D05}" type="slidenum">
              <a:rPr lang="en-US"/>
              <a:pPr>
                <a:defRPr/>
              </a:pPr>
              <a:t>‹#›</a:t>
            </a:fld>
            <a:endParaRPr lang="en-US"/>
          </a:p>
        </p:txBody>
      </p:sp>
    </p:spTree>
    <p:extLst>
      <p:ext uri="{BB962C8B-B14F-4D97-AF65-F5344CB8AC3E}">
        <p14:creationId xmlns:p14="http://schemas.microsoft.com/office/powerpoint/2010/main" val="88164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6"/>
          <p:cNvSpPr>
            <a:spLocks noGrp="1" noChangeArrowheads="1"/>
          </p:cNvSpPr>
          <p:nvPr>
            <p:ph type="dt" sz="half" idx="10"/>
          </p:nvPr>
        </p:nvSpPr>
        <p:spPr>
          <a:ln/>
        </p:spPr>
        <p:txBody>
          <a:bodyPr/>
          <a:lstStyle>
            <a:lvl1pPr>
              <a:defRPr/>
            </a:lvl1pPr>
          </a:lstStyle>
          <a:p>
            <a:pPr>
              <a:defRPr/>
            </a:pPr>
            <a:endParaRPr lang="en-US"/>
          </a:p>
        </p:txBody>
      </p:sp>
      <p:sp>
        <p:nvSpPr>
          <p:cNvPr id="3" name="Rectangle 127"/>
          <p:cNvSpPr>
            <a:spLocks noGrp="1" noChangeArrowheads="1"/>
          </p:cNvSpPr>
          <p:nvPr>
            <p:ph type="ftr" sz="quarter" idx="11"/>
          </p:nvPr>
        </p:nvSpPr>
        <p:spPr>
          <a:ln/>
        </p:spPr>
        <p:txBody>
          <a:bodyPr/>
          <a:lstStyle>
            <a:lvl1pPr>
              <a:defRPr/>
            </a:lvl1pPr>
          </a:lstStyle>
          <a:p>
            <a:pPr>
              <a:defRPr/>
            </a:pPr>
            <a:endParaRPr lang="en-US"/>
          </a:p>
        </p:txBody>
      </p:sp>
      <p:sp>
        <p:nvSpPr>
          <p:cNvPr id="4" name="Rectangle 128"/>
          <p:cNvSpPr>
            <a:spLocks noGrp="1" noChangeArrowheads="1"/>
          </p:cNvSpPr>
          <p:nvPr>
            <p:ph type="sldNum" sz="quarter" idx="12"/>
          </p:nvPr>
        </p:nvSpPr>
        <p:spPr>
          <a:ln/>
        </p:spPr>
        <p:txBody>
          <a:bodyPr/>
          <a:lstStyle>
            <a:lvl1pPr>
              <a:defRPr/>
            </a:lvl1pPr>
          </a:lstStyle>
          <a:p>
            <a:pPr>
              <a:defRPr/>
            </a:pPr>
            <a:fld id="{76422DEA-2B8A-455B-AAA9-76437BFC2C5D}" type="slidenum">
              <a:rPr lang="en-US"/>
              <a:pPr>
                <a:defRPr/>
              </a:pPr>
              <a:t>‹#›</a:t>
            </a:fld>
            <a:endParaRPr lang="en-US"/>
          </a:p>
        </p:txBody>
      </p:sp>
    </p:spTree>
    <p:extLst>
      <p:ext uri="{BB962C8B-B14F-4D97-AF65-F5344CB8AC3E}">
        <p14:creationId xmlns:p14="http://schemas.microsoft.com/office/powerpoint/2010/main" val="39970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6"/>
          <p:cNvSpPr>
            <a:spLocks noGrp="1" noChangeArrowheads="1"/>
          </p:cNvSpPr>
          <p:nvPr>
            <p:ph type="dt" sz="half" idx="10"/>
          </p:nvPr>
        </p:nvSpPr>
        <p:spPr>
          <a:ln/>
        </p:spPr>
        <p:txBody>
          <a:bodyPr/>
          <a:lstStyle>
            <a:lvl1pPr>
              <a:defRPr/>
            </a:lvl1pPr>
          </a:lstStyle>
          <a:p>
            <a:pPr>
              <a:defRPr/>
            </a:pPr>
            <a:endParaRPr lang="en-US"/>
          </a:p>
        </p:txBody>
      </p:sp>
      <p:sp>
        <p:nvSpPr>
          <p:cNvPr id="6" name="Rectangle 127"/>
          <p:cNvSpPr>
            <a:spLocks noGrp="1" noChangeArrowheads="1"/>
          </p:cNvSpPr>
          <p:nvPr>
            <p:ph type="ftr" sz="quarter" idx="11"/>
          </p:nvPr>
        </p:nvSpPr>
        <p:spPr>
          <a:ln/>
        </p:spPr>
        <p:txBody>
          <a:bodyPr/>
          <a:lstStyle>
            <a:lvl1pPr>
              <a:defRPr/>
            </a:lvl1pPr>
          </a:lstStyle>
          <a:p>
            <a:pPr>
              <a:defRPr/>
            </a:pPr>
            <a:endParaRPr lang="en-US"/>
          </a:p>
        </p:txBody>
      </p:sp>
      <p:sp>
        <p:nvSpPr>
          <p:cNvPr id="7" name="Rectangle 128"/>
          <p:cNvSpPr>
            <a:spLocks noGrp="1" noChangeArrowheads="1"/>
          </p:cNvSpPr>
          <p:nvPr>
            <p:ph type="sldNum" sz="quarter" idx="12"/>
          </p:nvPr>
        </p:nvSpPr>
        <p:spPr>
          <a:ln/>
        </p:spPr>
        <p:txBody>
          <a:bodyPr/>
          <a:lstStyle>
            <a:lvl1pPr>
              <a:defRPr/>
            </a:lvl1pPr>
          </a:lstStyle>
          <a:p>
            <a:pPr>
              <a:defRPr/>
            </a:pPr>
            <a:fld id="{F740B5E1-4508-4D95-90CD-7861108FF023}" type="slidenum">
              <a:rPr lang="en-US"/>
              <a:pPr>
                <a:defRPr/>
              </a:pPr>
              <a:t>‹#›</a:t>
            </a:fld>
            <a:endParaRPr lang="en-US"/>
          </a:p>
        </p:txBody>
      </p:sp>
    </p:spTree>
    <p:extLst>
      <p:ext uri="{BB962C8B-B14F-4D97-AF65-F5344CB8AC3E}">
        <p14:creationId xmlns:p14="http://schemas.microsoft.com/office/powerpoint/2010/main" val="143921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6"/>
          <p:cNvSpPr>
            <a:spLocks noGrp="1" noChangeArrowheads="1"/>
          </p:cNvSpPr>
          <p:nvPr>
            <p:ph type="dt" sz="half" idx="10"/>
          </p:nvPr>
        </p:nvSpPr>
        <p:spPr>
          <a:ln/>
        </p:spPr>
        <p:txBody>
          <a:bodyPr/>
          <a:lstStyle>
            <a:lvl1pPr>
              <a:defRPr/>
            </a:lvl1pPr>
          </a:lstStyle>
          <a:p>
            <a:pPr>
              <a:defRPr/>
            </a:pPr>
            <a:endParaRPr lang="en-US"/>
          </a:p>
        </p:txBody>
      </p:sp>
      <p:sp>
        <p:nvSpPr>
          <p:cNvPr id="6" name="Rectangle 127"/>
          <p:cNvSpPr>
            <a:spLocks noGrp="1" noChangeArrowheads="1"/>
          </p:cNvSpPr>
          <p:nvPr>
            <p:ph type="ftr" sz="quarter" idx="11"/>
          </p:nvPr>
        </p:nvSpPr>
        <p:spPr>
          <a:ln/>
        </p:spPr>
        <p:txBody>
          <a:bodyPr/>
          <a:lstStyle>
            <a:lvl1pPr>
              <a:defRPr/>
            </a:lvl1pPr>
          </a:lstStyle>
          <a:p>
            <a:pPr>
              <a:defRPr/>
            </a:pPr>
            <a:endParaRPr lang="en-US"/>
          </a:p>
        </p:txBody>
      </p:sp>
      <p:sp>
        <p:nvSpPr>
          <p:cNvPr id="7" name="Rectangle 128"/>
          <p:cNvSpPr>
            <a:spLocks noGrp="1" noChangeArrowheads="1"/>
          </p:cNvSpPr>
          <p:nvPr>
            <p:ph type="sldNum" sz="quarter" idx="12"/>
          </p:nvPr>
        </p:nvSpPr>
        <p:spPr>
          <a:ln/>
        </p:spPr>
        <p:txBody>
          <a:bodyPr/>
          <a:lstStyle>
            <a:lvl1pPr>
              <a:defRPr/>
            </a:lvl1pPr>
          </a:lstStyle>
          <a:p>
            <a:pPr>
              <a:defRPr/>
            </a:pPr>
            <a:fld id="{B39BE565-2FCA-46D1-943C-40A09DC26D04}" type="slidenum">
              <a:rPr lang="en-US"/>
              <a:pPr>
                <a:defRPr/>
              </a:pPr>
              <a:t>‹#›</a:t>
            </a:fld>
            <a:endParaRPr lang="en-US"/>
          </a:p>
        </p:txBody>
      </p:sp>
    </p:spTree>
    <p:extLst>
      <p:ext uri="{BB962C8B-B14F-4D97-AF65-F5344CB8AC3E}">
        <p14:creationId xmlns:p14="http://schemas.microsoft.com/office/powerpoint/2010/main" val="26840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09600" y="762000"/>
            <a:ext cx="7542213" cy="6029325"/>
            <a:chOff x="-384" y="480"/>
            <a:chExt cx="4751" cy="3798"/>
          </a:xfrm>
        </p:grpSpPr>
        <p:grpSp>
          <p:nvGrpSpPr>
            <p:cNvPr id="1032" name="Group 3"/>
            <p:cNvGrpSpPr>
              <a:grpSpLocks/>
            </p:cNvGrpSpPr>
            <p:nvPr/>
          </p:nvGrpSpPr>
          <p:grpSpPr bwMode="auto">
            <a:xfrm>
              <a:off x="-384" y="480"/>
              <a:ext cx="4751" cy="3798"/>
              <a:chOff x="0" y="522"/>
              <a:chExt cx="4751" cy="3798"/>
            </a:xfrm>
          </p:grpSpPr>
          <p:grpSp>
            <p:nvGrpSpPr>
              <p:cNvPr id="1046" name="Group 4"/>
              <p:cNvGrpSpPr>
                <a:grpSpLocks/>
              </p:cNvGrpSpPr>
              <p:nvPr userDrawn="1"/>
            </p:nvGrpSpPr>
            <p:grpSpPr bwMode="auto">
              <a:xfrm>
                <a:off x="0" y="522"/>
                <a:ext cx="4751" cy="3794"/>
                <a:chOff x="0" y="522"/>
                <a:chExt cx="4751" cy="3794"/>
              </a:xfrm>
            </p:grpSpPr>
            <p:sp>
              <p:nvSpPr>
                <p:cNvPr id="1060" name="Freeform 5"/>
                <p:cNvSpPr>
                  <a:spLocks/>
                </p:cNvSpPr>
                <p:nvPr userDrawn="1"/>
              </p:nvSpPr>
              <p:spPr bwMode="hidden">
                <a:xfrm>
                  <a:off x="628" y="1241"/>
                  <a:ext cx="3281" cy="3075"/>
                </a:xfrm>
                <a:custGeom>
                  <a:avLst/>
                  <a:gdLst>
                    <a:gd name="T0" fmla="*/ 502 w 3271"/>
                    <a:gd name="T1" fmla="*/ 1990 h 3075"/>
                    <a:gd name="T2" fmla="*/ 186 w 3271"/>
                    <a:gd name="T3" fmla="*/ 1474 h 3075"/>
                    <a:gd name="T4" fmla="*/ 66 w 3271"/>
                    <a:gd name="T5" fmla="*/ 1169 h 3075"/>
                    <a:gd name="T6" fmla="*/ 12 w 3271"/>
                    <a:gd name="T7" fmla="*/ 875 h 3075"/>
                    <a:gd name="T8" fmla="*/ 18 w 3271"/>
                    <a:gd name="T9" fmla="*/ 611 h 3075"/>
                    <a:gd name="T10" fmla="*/ 84 w 3271"/>
                    <a:gd name="T11" fmla="*/ 389 h 3075"/>
                    <a:gd name="T12" fmla="*/ 209 w 3271"/>
                    <a:gd name="T13" fmla="*/ 216 h 3075"/>
                    <a:gd name="T14" fmla="*/ 508 w 3271"/>
                    <a:gd name="T15" fmla="*/ 42 h 3075"/>
                    <a:gd name="T16" fmla="*/ 891 w 3271"/>
                    <a:gd name="T17" fmla="*/ 6 h 3075"/>
                    <a:gd name="T18" fmla="*/ 1334 w 3271"/>
                    <a:gd name="T19" fmla="*/ 102 h 3075"/>
                    <a:gd name="T20" fmla="*/ 1806 w 3271"/>
                    <a:gd name="T21" fmla="*/ 324 h 3075"/>
                    <a:gd name="T22" fmla="*/ 2272 w 3271"/>
                    <a:gd name="T23" fmla="*/ 659 h 3075"/>
                    <a:gd name="T24" fmla="*/ 2769 w 3271"/>
                    <a:gd name="T25" fmla="*/ 1187 h 3075"/>
                    <a:gd name="T26" fmla="*/ 3085 w 3271"/>
                    <a:gd name="T27" fmla="*/ 1702 h 3075"/>
                    <a:gd name="T28" fmla="*/ 3205 w 3271"/>
                    <a:gd name="T29" fmla="*/ 2008 h 3075"/>
                    <a:gd name="T30" fmla="*/ 3259 w 3271"/>
                    <a:gd name="T31" fmla="*/ 2302 h 3075"/>
                    <a:gd name="T32" fmla="*/ 3253 w 3271"/>
                    <a:gd name="T33" fmla="*/ 2565 h 3075"/>
                    <a:gd name="T34" fmla="*/ 3187 w 3271"/>
                    <a:gd name="T35" fmla="*/ 2781 h 3075"/>
                    <a:gd name="T36" fmla="*/ 3068 w 3271"/>
                    <a:gd name="T37" fmla="*/ 2961 h 3075"/>
                    <a:gd name="T38" fmla="*/ 2918 w 3271"/>
                    <a:gd name="T39" fmla="*/ 3075 h 3075"/>
                    <a:gd name="T40" fmla="*/ 3068 w 3271"/>
                    <a:gd name="T41" fmla="*/ 2967 h 3075"/>
                    <a:gd name="T42" fmla="*/ 3193 w 3271"/>
                    <a:gd name="T43" fmla="*/ 2787 h 3075"/>
                    <a:gd name="T44" fmla="*/ 3259 w 3271"/>
                    <a:gd name="T45" fmla="*/ 2565 h 3075"/>
                    <a:gd name="T46" fmla="*/ 3265 w 3271"/>
                    <a:gd name="T47" fmla="*/ 2302 h 3075"/>
                    <a:gd name="T48" fmla="*/ 3211 w 3271"/>
                    <a:gd name="T49" fmla="*/ 2008 h 3075"/>
                    <a:gd name="T50" fmla="*/ 3091 w 3271"/>
                    <a:gd name="T51" fmla="*/ 1702 h 3075"/>
                    <a:gd name="T52" fmla="*/ 2775 w 3271"/>
                    <a:gd name="T53" fmla="*/ 1181 h 3075"/>
                    <a:gd name="T54" fmla="*/ 2278 w 3271"/>
                    <a:gd name="T55" fmla="*/ 653 h 3075"/>
                    <a:gd name="T56" fmla="*/ 1806 w 3271"/>
                    <a:gd name="T57" fmla="*/ 318 h 3075"/>
                    <a:gd name="T58" fmla="*/ 1334 w 3271"/>
                    <a:gd name="T59" fmla="*/ 96 h 3075"/>
                    <a:gd name="T60" fmla="*/ 891 w 3271"/>
                    <a:gd name="T61" fmla="*/ 0 h 3075"/>
                    <a:gd name="T62" fmla="*/ 502 w 3271"/>
                    <a:gd name="T63" fmla="*/ 36 h 3075"/>
                    <a:gd name="T64" fmla="*/ 204 w 3271"/>
                    <a:gd name="T65" fmla="*/ 210 h 3075"/>
                    <a:gd name="T66" fmla="*/ 78 w 3271"/>
                    <a:gd name="T67" fmla="*/ 389 h 3075"/>
                    <a:gd name="T68" fmla="*/ 12 w 3271"/>
                    <a:gd name="T69" fmla="*/ 611 h 3075"/>
                    <a:gd name="T70" fmla="*/ 6 w 3271"/>
                    <a:gd name="T71" fmla="*/ 875 h 3075"/>
                    <a:gd name="T72" fmla="*/ 60 w 3271"/>
                    <a:gd name="T73" fmla="*/ 1169 h 3075"/>
                    <a:gd name="T74" fmla="*/ 180 w 3271"/>
                    <a:gd name="T75" fmla="*/ 1474 h 3075"/>
                    <a:gd name="T76" fmla="*/ 353 w 3271"/>
                    <a:gd name="T77" fmla="*/ 1786 h 3075"/>
                    <a:gd name="T78" fmla="*/ 849 w 3271"/>
                    <a:gd name="T79" fmla="*/ 2380 h 3075"/>
                    <a:gd name="T80" fmla="*/ 1244 w 3271"/>
                    <a:gd name="T81" fmla="*/ 2709 h 3075"/>
                    <a:gd name="T82" fmla="*/ 1656 w 3271"/>
                    <a:gd name="T83" fmla="*/ 2961 h 3075"/>
                    <a:gd name="T84" fmla="*/ 1937 w 3271"/>
                    <a:gd name="T85" fmla="*/ 3075 h 3075"/>
                    <a:gd name="T86" fmla="*/ 1525 w 3271"/>
                    <a:gd name="T87" fmla="*/ 2889 h 3075"/>
                    <a:gd name="T88" fmla="*/ 1118 w 3271"/>
                    <a:gd name="T89" fmla="*/ 2607 h 3075"/>
                    <a:gd name="T90" fmla="*/ 849 w 3271"/>
                    <a:gd name="T91" fmla="*/ 2380 h 307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271" h="3075">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1" name="Group 6"/>
                <p:cNvGrpSpPr>
                  <a:grpSpLocks/>
                </p:cNvGrpSpPr>
                <p:nvPr userDrawn="1"/>
              </p:nvGrpSpPr>
              <p:grpSpPr bwMode="auto">
                <a:xfrm>
                  <a:off x="0" y="522"/>
                  <a:ext cx="4751" cy="3794"/>
                  <a:chOff x="0" y="522"/>
                  <a:chExt cx="4751" cy="3794"/>
                </a:xfrm>
              </p:grpSpPr>
              <p:sp>
                <p:nvSpPr>
                  <p:cNvPr id="1062" name="Freeform 7"/>
                  <p:cNvSpPr>
                    <a:spLocks/>
                  </p:cNvSpPr>
                  <p:nvPr userDrawn="1"/>
                </p:nvSpPr>
                <p:spPr bwMode="hidden">
                  <a:xfrm>
                    <a:off x="400" y="815"/>
                    <a:ext cx="3964" cy="3501"/>
                  </a:xfrm>
                  <a:custGeom>
                    <a:avLst/>
                    <a:gdLst>
                      <a:gd name="T0" fmla="*/ 3946 w 3952"/>
                      <a:gd name="T1" fmla="*/ 2860 h 3501"/>
                      <a:gd name="T2" fmla="*/ 3910 w 3952"/>
                      <a:gd name="T3" fmla="*/ 2614 h 3501"/>
                      <a:gd name="T4" fmla="*/ 3839 w 3952"/>
                      <a:gd name="T5" fmla="*/ 2368 h 3501"/>
                      <a:gd name="T6" fmla="*/ 3731 w 3952"/>
                      <a:gd name="T7" fmla="*/ 2110 h 3501"/>
                      <a:gd name="T8" fmla="*/ 3593 w 3952"/>
                      <a:gd name="T9" fmla="*/ 1853 h 3501"/>
                      <a:gd name="T10" fmla="*/ 3432 w 3952"/>
                      <a:gd name="T11" fmla="*/ 1595 h 3501"/>
                      <a:gd name="T12" fmla="*/ 3241 w 3952"/>
                      <a:gd name="T13" fmla="*/ 1343 h 3501"/>
                      <a:gd name="T14" fmla="*/ 3025 w 3952"/>
                      <a:gd name="T15" fmla="*/ 1103 h 3501"/>
                      <a:gd name="T16" fmla="*/ 2721 w 3952"/>
                      <a:gd name="T17" fmla="*/ 815 h 3501"/>
                      <a:gd name="T18" fmla="*/ 2332 w 3952"/>
                      <a:gd name="T19" fmla="*/ 522 h 3501"/>
                      <a:gd name="T20" fmla="*/ 1943 w 3952"/>
                      <a:gd name="T21" fmla="*/ 288 h 3501"/>
                      <a:gd name="T22" fmla="*/ 1555 w 3952"/>
                      <a:gd name="T23" fmla="*/ 126 h 3501"/>
                      <a:gd name="T24" fmla="*/ 1184 w 3952"/>
                      <a:gd name="T25" fmla="*/ 24 h 3501"/>
                      <a:gd name="T26" fmla="*/ 837 w 3952"/>
                      <a:gd name="T27" fmla="*/ 0 h 3501"/>
                      <a:gd name="T28" fmla="*/ 526 w 3952"/>
                      <a:gd name="T29" fmla="*/ 48 h 3501"/>
                      <a:gd name="T30" fmla="*/ 263 w 3952"/>
                      <a:gd name="T31" fmla="*/ 174 h 3501"/>
                      <a:gd name="T32" fmla="*/ 114 w 3952"/>
                      <a:gd name="T33" fmla="*/ 312 h 3501"/>
                      <a:gd name="T34" fmla="*/ 0 w 3952"/>
                      <a:gd name="T35" fmla="*/ 486 h 3501"/>
                      <a:gd name="T36" fmla="*/ 72 w 3952"/>
                      <a:gd name="T37" fmla="*/ 372 h 3501"/>
                      <a:gd name="T38" fmla="*/ 269 w 3952"/>
                      <a:gd name="T39" fmla="*/ 174 h 3501"/>
                      <a:gd name="T40" fmla="*/ 526 w 3952"/>
                      <a:gd name="T41" fmla="*/ 48 h 3501"/>
                      <a:gd name="T42" fmla="*/ 837 w 3952"/>
                      <a:gd name="T43" fmla="*/ 6 h 3501"/>
                      <a:gd name="T44" fmla="*/ 1184 w 3952"/>
                      <a:gd name="T45" fmla="*/ 30 h 3501"/>
                      <a:gd name="T46" fmla="*/ 1555 w 3952"/>
                      <a:gd name="T47" fmla="*/ 132 h 3501"/>
                      <a:gd name="T48" fmla="*/ 1943 w 3952"/>
                      <a:gd name="T49" fmla="*/ 294 h 3501"/>
                      <a:gd name="T50" fmla="*/ 2332 w 3952"/>
                      <a:gd name="T51" fmla="*/ 528 h 3501"/>
                      <a:gd name="T52" fmla="*/ 2715 w 3952"/>
                      <a:gd name="T53" fmla="*/ 821 h 3501"/>
                      <a:gd name="T54" fmla="*/ 3127 w 3952"/>
                      <a:gd name="T55" fmla="*/ 1223 h 3501"/>
                      <a:gd name="T56" fmla="*/ 3336 w 3952"/>
                      <a:gd name="T57" fmla="*/ 1469 h 3501"/>
                      <a:gd name="T58" fmla="*/ 3510 w 3952"/>
                      <a:gd name="T59" fmla="*/ 1727 h 3501"/>
                      <a:gd name="T60" fmla="*/ 3665 w 3952"/>
                      <a:gd name="T61" fmla="*/ 1984 h 3501"/>
                      <a:gd name="T62" fmla="*/ 3785 w 3952"/>
                      <a:gd name="T63" fmla="*/ 2236 h 3501"/>
                      <a:gd name="T64" fmla="*/ 3875 w 3952"/>
                      <a:gd name="T65" fmla="*/ 2494 h 3501"/>
                      <a:gd name="T66" fmla="*/ 3934 w 3952"/>
                      <a:gd name="T67" fmla="*/ 2740 h 3501"/>
                      <a:gd name="T68" fmla="*/ 3952 w 3952"/>
                      <a:gd name="T69" fmla="*/ 2973 h 3501"/>
                      <a:gd name="T70" fmla="*/ 3922 w 3952"/>
                      <a:gd name="T71" fmla="*/ 3255 h 3501"/>
                      <a:gd name="T72" fmla="*/ 3833 w 3952"/>
                      <a:gd name="T73" fmla="*/ 3501 h 3501"/>
                      <a:gd name="T74" fmla="*/ 3886 w 3952"/>
                      <a:gd name="T75" fmla="*/ 3387 h 3501"/>
                      <a:gd name="T76" fmla="*/ 3946 w 3952"/>
                      <a:gd name="T77" fmla="*/ 3123 h 3501"/>
                      <a:gd name="T78" fmla="*/ 3952 w 3952"/>
                      <a:gd name="T79" fmla="*/ 2973 h 350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952" h="3501">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86" y="3387"/>
                        </a:lnTo>
                        <a:lnTo>
                          <a:pt x="3928" y="3255"/>
                        </a:lnTo>
                        <a:lnTo>
                          <a:pt x="3946" y="3123"/>
                        </a:lnTo>
                        <a:lnTo>
                          <a:pt x="3952" y="297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8"/>
                  <p:cNvSpPr>
                    <a:spLocks/>
                  </p:cNvSpPr>
                  <p:nvPr userDrawn="1"/>
                </p:nvSpPr>
                <p:spPr bwMode="hidden">
                  <a:xfrm>
                    <a:off x="406" y="953"/>
                    <a:ext cx="3803" cy="3363"/>
                  </a:xfrm>
                  <a:custGeom>
                    <a:avLst/>
                    <a:gdLst>
                      <a:gd name="T0" fmla="*/ 676 w 3791"/>
                      <a:gd name="T1" fmla="*/ 2416 h 3363"/>
                      <a:gd name="T2" fmla="*/ 419 w 3791"/>
                      <a:gd name="T3" fmla="*/ 2062 h 3363"/>
                      <a:gd name="T4" fmla="*/ 215 w 3791"/>
                      <a:gd name="T5" fmla="*/ 1703 h 3363"/>
                      <a:gd name="T6" fmla="*/ 78 w 3791"/>
                      <a:gd name="T7" fmla="*/ 1343 h 3363"/>
                      <a:gd name="T8" fmla="*/ 12 w 3791"/>
                      <a:gd name="T9" fmla="*/ 1001 h 3363"/>
                      <a:gd name="T10" fmla="*/ 18 w 3791"/>
                      <a:gd name="T11" fmla="*/ 701 h 3363"/>
                      <a:gd name="T12" fmla="*/ 96 w 3791"/>
                      <a:gd name="T13" fmla="*/ 450 h 3363"/>
                      <a:gd name="T14" fmla="*/ 239 w 3791"/>
                      <a:gd name="T15" fmla="*/ 246 h 3363"/>
                      <a:gd name="T16" fmla="*/ 580 w 3791"/>
                      <a:gd name="T17" fmla="*/ 48 h 3363"/>
                      <a:gd name="T18" fmla="*/ 1028 w 3791"/>
                      <a:gd name="T19" fmla="*/ 6 h 3363"/>
                      <a:gd name="T20" fmla="*/ 1543 w 3791"/>
                      <a:gd name="T21" fmla="*/ 120 h 3363"/>
                      <a:gd name="T22" fmla="*/ 2087 w 3791"/>
                      <a:gd name="T23" fmla="*/ 378 h 3363"/>
                      <a:gd name="T24" fmla="*/ 2631 w 3791"/>
                      <a:gd name="T25" fmla="*/ 773 h 3363"/>
                      <a:gd name="T26" fmla="*/ 3115 w 3791"/>
                      <a:gd name="T27" fmla="*/ 1265 h 3363"/>
                      <a:gd name="T28" fmla="*/ 3378 w 3791"/>
                      <a:gd name="T29" fmla="*/ 1625 h 3363"/>
                      <a:gd name="T30" fmla="*/ 3582 w 3791"/>
                      <a:gd name="T31" fmla="*/ 1984 h 3363"/>
                      <a:gd name="T32" fmla="*/ 3719 w 3791"/>
                      <a:gd name="T33" fmla="*/ 2344 h 3363"/>
                      <a:gd name="T34" fmla="*/ 3785 w 3791"/>
                      <a:gd name="T35" fmla="*/ 2686 h 3363"/>
                      <a:gd name="T36" fmla="*/ 3749 w 3791"/>
                      <a:gd name="T37" fmla="*/ 3105 h 3363"/>
                      <a:gd name="T38" fmla="*/ 3629 w 3791"/>
                      <a:gd name="T39" fmla="*/ 3363 h 3363"/>
                      <a:gd name="T40" fmla="*/ 3779 w 3791"/>
                      <a:gd name="T41" fmla="*/ 2967 h 3363"/>
                      <a:gd name="T42" fmla="*/ 3791 w 3791"/>
                      <a:gd name="T43" fmla="*/ 2794 h 3363"/>
                      <a:gd name="T44" fmla="*/ 3749 w 3791"/>
                      <a:gd name="T45" fmla="*/ 2458 h 3363"/>
                      <a:gd name="T46" fmla="*/ 3635 w 3791"/>
                      <a:gd name="T47" fmla="*/ 2104 h 3363"/>
                      <a:gd name="T48" fmla="*/ 3456 w 3791"/>
                      <a:gd name="T49" fmla="*/ 1739 h 3363"/>
                      <a:gd name="T50" fmla="*/ 3211 w 3791"/>
                      <a:gd name="T51" fmla="*/ 1385 h 3363"/>
                      <a:gd name="T52" fmla="*/ 2804 w 3791"/>
                      <a:gd name="T53" fmla="*/ 929 h 3363"/>
                      <a:gd name="T54" fmla="*/ 2272 w 3791"/>
                      <a:gd name="T55" fmla="*/ 492 h 3363"/>
                      <a:gd name="T56" fmla="*/ 1722 w 3791"/>
                      <a:gd name="T57" fmla="*/ 192 h 3363"/>
                      <a:gd name="T58" fmla="*/ 1190 w 3791"/>
                      <a:gd name="T59" fmla="*/ 24 h 3363"/>
                      <a:gd name="T60" fmla="*/ 717 w 3791"/>
                      <a:gd name="T61" fmla="*/ 12 h 3363"/>
                      <a:gd name="T62" fmla="*/ 335 w 3791"/>
                      <a:gd name="T63" fmla="*/ 162 h 3363"/>
                      <a:gd name="T64" fmla="*/ 132 w 3791"/>
                      <a:gd name="T65" fmla="*/ 378 h 3363"/>
                      <a:gd name="T66" fmla="*/ 36 w 3791"/>
                      <a:gd name="T67" fmla="*/ 612 h 3363"/>
                      <a:gd name="T68" fmla="*/ 0 w 3791"/>
                      <a:gd name="T69" fmla="*/ 893 h 3363"/>
                      <a:gd name="T70" fmla="*/ 42 w 3791"/>
                      <a:gd name="T71" fmla="*/ 1229 h 3363"/>
                      <a:gd name="T72" fmla="*/ 161 w 3791"/>
                      <a:gd name="T73" fmla="*/ 1583 h 3363"/>
                      <a:gd name="T74" fmla="*/ 341 w 3791"/>
                      <a:gd name="T75" fmla="*/ 1942 h 3363"/>
                      <a:gd name="T76" fmla="*/ 580 w 3791"/>
                      <a:gd name="T77" fmla="*/ 2302 h 3363"/>
                      <a:gd name="T78" fmla="*/ 987 w 3791"/>
                      <a:gd name="T79" fmla="*/ 2758 h 3363"/>
                      <a:gd name="T80" fmla="*/ 1596 w 3791"/>
                      <a:gd name="T81" fmla="*/ 3237 h 3363"/>
                      <a:gd name="T82" fmla="*/ 1596 w 3791"/>
                      <a:gd name="T83" fmla="*/ 3237 h 3363"/>
                      <a:gd name="T84" fmla="*/ 993 w 3791"/>
                      <a:gd name="T85" fmla="*/ 2758 h 336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791" h="3363">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9"/>
                  <p:cNvSpPr>
                    <a:spLocks/>
                  </p:cNvSpPr>
                  <p:nvPr userDrawn="1"/>
                </p:nvSpPr>
                <p:spPr bwMode="hidden">
                  <a:xfrm>
                    <a:off x="514" y="1091"/>
                    <a:ext cx="3538" cy="3225"/>
                  </a:xfrm>
                  <a:custGeom>
                    <a:avLst/>
                    <a:gdLst>
                      <a:gd name="T0" fmla="*/ 538 w 3527"/>
                      <a:gd name="T1" fmla="*/ 2146 h 3225"/>
                      <a:gd name="T2" fmla="*/ 317 w 3527"/>
                      <a:gd name="T3" fmla="*/ 1816 h 3225"/>
                      <a:gd name="T4" fmla="*/ 149 w 3527"/>
                      <a:gd name="T5" fmla="*/ 1481 h 3225"/>
                      <a:gd name="T6" fmla="*/ 41 w 3527"/>
                      <a:gd name="T7" fmla="*/ 1151 h 3225"/>
                      <a:gd name="T8" fmla="*/ 0 w 3527"/>
                      <a:gd name="T9" fmla="*/ 839 h 3225"/>
                      <a:gd name="T10" fmla="*/ 30 w 3527"/>
                      <a:gd name="T11" fmla="*/ 575 h 3225"/>
                      <a:gd name="T12" fmla="*/ 125 w 3527"/>
                      <a:gd name="T13" fmla="*/ 354 h 3225"/>
                      <a:gd name="T14" fmla="*/ 317 w 3527"/>
                      <a:gd name="T15" fmla="*/ 150 h 3225"/>
                      <a:gd name="T16" fmla="*/ 669 w 3527"/>
                      <a:gd name="T17" fmla="*/ 12 h 3225"/>
                      <a:gd name="T18" fmla="*/ 1112 w 3527"/>
                      <a:gd name="T19" fmla="*/ 24 h 3225"/>
                      <a:gd name="T20" fmla="*/ 1608 w 3527"/>
                      <a:gd name="T21" fmla="*/ 174 h 3225"/>
                      <a:gd name="T22" fmla="*/ 2116 w 3527"/>
                      <a:gd name="T23" fmla="*/ 456 h 3225"/>
                      <a:gd name="T24" fmla="*/ 2613 w 3527"/>
                      <a:gd name="T25" fmla="*/ 857 h 3225"/>
                      <a:gd name="T26" fmla="*/ 3073 w 3527"/>
                      <a:gd name="T27" fmla="*/ 1391 h 3225"/>
                      <a:gd name="T28" fmla="*/ 3276 w 3527"/>
                      <a:gd name="T29" fmla="*/ 1726 h 3225"/>
                      <a:gd name="T30" fmla="*/ 3426 w 3527"/>
                      <a:gd name="T31" fmla="*/ 2062 h 3225"/>
                      <a:gd name="T32" fmla="*/ 3509 w 3527"/>
                      <a:gd name="T33" fmla="*/ 2386 h 3225"/>
                      <a:gd name="T34" fmla="*/ 3521 w 3527"/>
                      <a:gd name="T35" fmla="*/ 2680 h 3225"/>
                      <a:gd name="T36" fmla="*/ 3474 w 3527"/>
                      <a:gd name="T37" fmla="*/ 2931 h 3225"/>
                      <a:gd name="T38" fmla="*/ 3360 w 3527"/>
                      <a:gd name="T39" fmla="*/ 3141 h 3225"/>
                      <a:gd name="T40" fmla="*/ 3282 w 3527"/>
                      <a:gd name="T41" fmla="*/ 3225 h 3225"/>
                      <a:gd name="T42" fmla="*/ 3312 w 3527"/>
                      <a:gd name="T43" fmla="*/ 3201 h 3225"/>
                      <a:gd name="T44" fmla="*/ 3444 w 3527"/>
                      <a:gd name="T45" fmla="*/ 3009 h 3225"/>
                      <a:gd name="T46" fmla="*/ 3515 w 3527"/>
                      <a:gd name="T47" fmla="*/ 2769 h 3225"/>
                      <a:gd name="T48" fmla="*/ 3521 w 3527"/>
                      <a:gd name="T49" fmla="*/ 2488 h 3225"/>
                      <a:gd name="T50" fmla="*/ 3462 w 3527"/>
                      <a:gd name="T51" fmla="*/ 2170 h 3225"/>
                      <a:gd name="T52" fmla="*/ 3336 w 3527"/>
                      <a:gd name="T53" fmla="*/ 1834 h 3225"/>
                      <a:gd name="T54" fmla="*/ 3145 w 3527"/>
                      <a:gd name="T55" fmla="*/ 1499 h 3225"/>
                      <a:gd name="T56" fmla="*/ 2816 w 3527"/>
                      <a:gd name="T57" fmla="*/ 1061 h 3225"/>
                      <a:gd name="T58" fmla="*/ 2284 w 3527"/>
                      <a:gd name="T59" fmla="*/ 575 h 3225"/>
                      <a:gd name="T60" fmla="*/ 1775 w 3527"/>
                      <a:gd name="T61" fmla="*/ 252 h 3225"/>
                      <a:gd name="T62" fmla="*/ 1273 w 3527"/>
                      <a:gd name="T63" fmla="*/ 60 h 3225"/>
                      <a:gd name="T64" fmla="*/ 807 w 3527"/>
                      <a:gd name="T65" fmla="*/ 0 h 3225"/>
                      <a:gd name="T66" fmla="*/ 418 w 3527"/>
                      <a:gd name="T67" fmla="*/ 84 h 3225"/>
                      <a:gd name="T68" fmla="*/ 167 w 3527"/>
                      <a:gd name="T69" fmla="*/ 288 h 3225"/>
                      <a:gd name="T70" fmla="*/ 53 w 3527"/>
                      <a:gd name="T71" fmla="*/ 498 h 3225"/>
                      <a:gd name="T72" fmla="*/ 0 w 3527"/>
                      <a:gd name="T73" fmla="*/ 749 h 3225"/>
                      <a:gd name="T74" fmla="*/ 18 w 3527"/>
                      <a:gd name="T75" fmla="*/ 1043 h 3225"/>
                      <a:gd name="T76" fmla="*/ 101 w 3527"/>
                      <a:gd name="T77" fmla="*/ 1373 h 3225"/>
                      <a:gd name="T78" fmla="*/ 251 w 3527"/>
                      <a:gd name="T79" fmla="*/ 1708 h 3225"/>
                      <a:gd name="T80" fmla="*/ 454 w 3527"/>
                      <a:gd name="T81" fmla="*/ 2038 h 3225"/>
                      <a:gd name="T82" fmla="*/ 914 w 3527"/>
                      <a:gd name="T83" fmla="*/ 2572 h 3225"/>
                      <a:gd name="T84" fmla="*/ 1255 w 3527"/>
                      <a:gd name="T85" fmla="*/ 2865 h 3225"/>
                      <a:gd name="T86" fmla="*/ 1608 w 3527"/>
                      <a:gd name="T87" fmla="*/ 3099 h 3225"/>
                      <a:gd name="T88" fmla="*/ 1853 w 3527"/>
                      <a:gd name="T89" fmla="*/ 3225 h 3225"/>
                      <a:gd name="T90" fmla="*/ 1494 w 3527"/>
                      <a:gd name="T91" fmla="*/ 3027 h 3225"/>
                      <a:gd name="T92" fmla="*/ 1142 w 3527"/>
                      <a:gd name="T93" fmla="*/ 2769 h 322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27" h="3225">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5" name="Group 10"/>
                  <p:cNvGrpSpPr>
                    <a:grpSpLocks/>
                  </p:cNvGrpSpPr>
                  <p:nvPr userDrawn="1"/>
                </p:nvGrpSpPr>
                <p:grpSpPr bwMode="auto">
                  <a:xfrm>
                    <a:off x="0" y="522"/>
                    <a:ext cx="4751" cy="3794"/>
                    <a:chOff x="0" y="522"/>
                    <a:chExt cx="4751" cy="3794"/>
                  </a:xfrm>
                </p:grpSpPr>
                <p:sp>
                  <p:nvSpPr>
                    <p:cNvPr id="1066" name="Freeform 11"/>
                    <p:cNvSpPr>
                      <a:spLocks/>
                    </p:cNvSpPr>
                    <p:nvPr userDrawn="1"/>
                  </p:nvSpPr>
                  <p:spPr bwMode="hidden">
                    <a:xfrm>
                      <a:off x="400" y="522"/>
                      <a:ext cx="4264" cy="3794"/>
                    </a:xfrm>
                    <a:custGeom>
                      <a:avLst/>
                      <a:gdLst>
                        <a:gd name="T0" fmla="*/ 4245 w 4251"/>
                        <a:gd name="T1" fmla="*/ 3237 h 3794"/>
                        <a:gd name="T2" fmla="*/ 4203 w 4251"/>
                        <a:gd name="T3" fmla="*/ 2961 h 3794"/>
                        <a:gd name="T4" fmla="*/ 4120 w 4251"/>
                        <a:gd name="T5" fmla="*/ 2679 h 3794"/>
                        <a:gd name="T6" fmla="*/ 4000 w 4251"/>
                        <a:gd name="T7" fmla="*/ 2391 h 3794"/>
                        <a:gd name="T8" fmla="*/ 3845 w 4251"/>
                        <a:gd name="T9" fmla="*/ 2098 h 3794"/>
                        <a:gd name="T10" fmla="*/ 3659 w 4251"/>
                        <a:gd name="T11" fmla="*/ 1810 h 3794"/>
                        <a:gd name="T12" fmla="*/ 3438 w 4251"/>
                        <a:gd name="T13" fmla="*/ 1528 h 3794"/>
                        <a:gd name="T14" fmla="*/ 3193 w 4251"/>
                        <a:gd name="T15" fmla="*/ 1252 h 3794"/>
                        <a:gd name="T16" fmla="*/ 2858 w 4251"/>
                        <a:gd name="T17" fmla="*/ 935 h 3794"/>
                        <a:gd name="T18" fmla="*/ 2434 w 4251"/>
                        <a:gd name="T19" fmla="*/ 605 h 3794"/>
                        <a:gd name="T20" fmla="*/ 1991 w 4251"/>
                        <a:gd name="T21" fmla="*/ 341 h 3794"/>
                        <a:gd name="T22" fmla="*/ 1549 w 4251"/>
                        <a:gd name="T23" fmla="*/ 143 h 3794"/>
                        <a:gd name="T24" fmla="*/ 1124 w 4251"/>
                        <a:gd name="T25" fmla="*/ 35 h 3794"/>
                        <a:gd name="T26" fmla="*/ 741 w 4251"/>
                        <a:gd name="T27" fmla="*/ 0 h 3794"/>
                        <a:gd name="T28" fmla="*/ 401 w 4251"/>
                        <a:gd name="T29" fmla="*/ 47 h 3794"/>
                        <a:gd name="T30" fmla="*/ 120 w 4251"/>
                        <a:gd name="T31" fmla="*/ 173 h 3794"/>
                        <a:gd name="T32" fmla="*/ 0 w 4251"/>
                        <a:gd name="T33" fmla="*/ 269 h 3794"/>
                        <a:gd name="T34" fmla="*/ 263 w 4251"/>
                        <a:gd name="T35" fmla="*/ 101 h 3794"/>
                        <a:gd name="T36" fmla="*/ 586 w 4251"/>
                        <a:gd name="T37" fmla="*/ 18 h 3794"/>
                        <a:gd name="T38" fmla="*/ 957 w 4251"/>
                        <a:gd name="T39" fmla="*/ 18 h 3794"/>
                        <a:gd name="T40" fmla="*/ 1357 w 4251"/>
                        <a:gd name="T41" fmla="*/ 95 h 3794"/>
                        <a:gd name="T42" fmla="*/ 1782 w 4251"/>
                        <a:gd name="T43" fmla="*/ 245 h 3794"/>
                        <a:gd name="T44" fmla="*/ 2212 w 4251"/>
                        <a:gd name="T45" fmla="*/ 467 h 3794"/>
                        <a:gd name="T46" fmla="*/ 2643 w 4251"/>
                        <a:gd name="T47" fmla="*/ 761 h 3794"/>
                        <a:gd name="T48" fmla="*/ 3061 w 4251"/>
                        <a:gd name="T49" fmla="*/ 1120 h 3794"/>
                        <a:gd name="T50" fmla="*/ 3318 w 4251"/>
                        <a:gd name="T51" fmla="*/ 1390 h 3794"/>
                        <a:gd name="T52" fmla="*/ 3552 w 4251"/>
                        <a:gd name="T53" fmla="*/ 1666 h 3794"/>
                        <a:gd name="T54" fmla="*/ 3755 w 4251"/>
                        <a:gd name="T55" fmla="*/ 1954 h 3794"/>
                        <a:gd name="T56" fmla="*/ 3922 w 4251"/>
                        <a:gd name="T57" fmla="*/ 2247 h 3794"/>
                        <a:gd name="T58" fmla="*/ 4060 w 4251"/>
                        <a:gd name="T59" fmla="*/ 2535 h 3794"/>
                        <a:gd name="T60" fmla="*/ 4162 w 4251"/>
                        <a:gd name="T61" fmla="*/ 2823 h 3794"/>
                        <a:gd name="T62" fmla="*/ 4221 w 4251"/>
                        <a:gd name="T63" fmla="*/ 3105 h 3794"/>
                        <a:gd name="T64" fmla="*/ 4245 w 4251"/>
                        <a:gd name="T65" fmla="*/ 3368 h 3794"/>
                        <a:gd name="T66" fmla="*/ 4233 w 4251"/>
                        <a:gd name="T67" fmla="*/ 3590 h 3794"/>
                        <a:gd name="T68" fmla="*/ 4185 w 4251"/>
                        <a:gd name="T69" fmla="*/ 3794 h 3794"/>
                        <a:gd name="T70" fmla="*/ 4215 w 4251"/>
                        <a:gd name="T71" fmla="*/ 3692 h 3794"/>
                        <a:gd name="T72" fmla="*/ 4245 w 4251"/>
                        <a:gd name="T73" fmla="*/ 3482 h 3794"/>
                        <a:gd name="T74" fmla="*/ 4251 w 4251"/>
                        <a:gd name="T75" fmla="*/ 3368 h 37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51" h="3794">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215" y="3692"/>
                          </a:lnTo>
                          <a:lnTo>
                            <a:pt x="4239" y="3590"/>
                          </a:lnTo>
                          <a:lnTo>
                            <a:pt x="4245" y="3482"/>
                          </a:lnTo>
                          <a:lnTo>
                            <a:pt x="4251" y="336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7" name="Group 12"/>
                    <p:cNvGrpSpPr>
                      <a:grpSpLocks/>
                    </p:cNvGrpSpPr>
                    <p:nvPr userDrawn="1"/>
                  </p:nvGrpSpPr>
                  <p:grpSpPr bwMode="auto">
                    <a:xfrm>
                      <a:off x="0" y="659"/>
                      <a:ext cx="4751" cy="3657"/>
                      <a:chOff x="0" y="659"/>
                      <a:chExt cx="4751" cy="3657"/>
                    </a:xfrm>
                  </p:grpSpPr>
                  <p:sp>
                    <p:nvSpPr>
                      <p:cNvPr id="1068" name="Freeform 13"/>
                      <p:cNvSpPr>
                        <a:spLocks/>
                      </p:cNvSpPr>
                      <p:nvPr userDrawn="1"/>
                    </p:nvSpPr>
                    <p:spPr bwMode="hidden">
                      <a:xfrm>
                        <a:off x="400" y="659"/>
                        <a:ext cx="4121" cy="3657"/>
                      </a:xfrm>
                      <a:custGeom>
                        <a:avLst/>
                        <a:gdLst>
                          <a:gd name="T0" fmla="*/ 161 w 4108"/>
                          <a:gd name="T1" fmla="*/ 186 h 3657"/>
                          <a:gd name="T2" fmla="*/ 442 w 4108"/>
                          <a:gd name="T3" fmla="*/ 54 h 3657"/>
                          <a:gd name="T4" fmla="*/ 771 w 4108"/>
                          <a:gd name="T5" fmla="*/ 6 h 3657"/>
                          <a:gd name="T6" fmla="*/ 1136 w 4108"/>
                          <a:gd name="T7" fmla="*/ 36 h 3657"/>
                          <a:gd name="T8" fmla="*/ 1537 w 4108"/>
                          <a:gd name="T9" fmla="*/ 144 h 3657"/>
                          <a:gd name="T10" fmla="*/ 1949 w 4108"/>
                          <a:gd name="T11" fmla="*/ 324 h 3657"/>
                          <a:gd name="T12" fmla="*/ 2368 w 4108"/>
                          <a:gd name="T13" fmla="*/ 570 h 3657"/>
                          <a:gd name="T14" fmla="*/ 2780 w 4108"/>
                          <a:gd name="T15" fmla="*/ 888 h 3657"/>
                          <a:gd name="T16" fmla="*/ 3103 w 4108"/>
                          <a:gd name="T17" fmla="*/ 1193 h 3657"/>
                          <a:gd name="T18" fmla="*/ 3336 w 4108"/>
                          <a:gd name="T19" fmla="*/ 1451 h 3657"/>
                          <a:gd name="T20" fmla="*/ 3540 w 4108"/>
                          <a:gd name="T21" fmla="*/ 1721 h 3657"/>
                          <a:gd name="T22" fmla="*/ 3719 w 4108"/>
                          <a:gd name="T23" fmla="*/ 1997 h 3657"/>
                          <a:gd name="T24" fmla="*/ 3863 w 4108"/>
                          <a:gd name="T25" fmla="*/ 2272 h 3657"/>
                          <a:gd name="T26" fmla="*/ 3976 w 4108"/>
                          <a:gd name="T27" fmla="*/ 2548 h 3657"/>
                          <a:gd name="T28" fmla="*/ 4060 w 4108"/>
                          <a:gd name="T29" fmla="*/ 2818 h 3657"/>
                          <a:gd name="T30" fmla="*/ 4102 w 4108"/>
                          <a:gd name="T31" fmla="*/ 3070 h 3657"/>
                          <a:gd name="T32" fmla="*/ 4102 w 4108"/>
                          <a:gd name="T33" fmla="*/ 3321 h 3657"/>
                          <a:gd name="T34" fmla="*/ 4060 w 4108"/>
                          <a:gd name="T35" fmla="*/ 3549 h 3657"/>
                          <a:gd name="T36" fmla="*/ 4030 w 4108"/>
                          <a:gd name="T37" fmla="*/ 3657 h 3657"/>
                          <a:gd name="T38" fmla="*/ 4090 w 4108"/>
                          <a:gd name="T39" fmla="*/ 3447 h 3657"/>
                          <a:gd name="T40" fmla="*/ 4108 w 4108"/>
                          <a:gd name="T41" fmla="*/ 3213 h 3657"/>
                          <a:gd name="T42" fmla="*/ 4102 w 4108"/>
                          <a:gd name="T43" fmla="*/ 3070 h 3657"/>
                          <a:gd name="T44" fmla="*/ 4060 w 4108"/>
                          <a:gd name="T45" fmla="*/ 2812 h 3657"/>
                          <a:gd name="T46" fmla="*/ 3982 w 4108"/>
                          <a:gd name="T47" fmla="*/ 2548 h 3657"/>
                          <a:gd name="T48" fmla="*/ 3869 w 4108"/>
                          <a:gd name="T49" fmla="*/ 2272 h 3657"/>
                          <a:gd name="T50" fmla="*/ 3725 w 4108"/>
                          <a:gd name="T51" fmla="*/ 1997 h 3657"/>
                          <a:gd name="T52" fmla="*/ 3546 w 4108"/>
                          <a:gd name="T53" fmla="*/ 1721 h 3657"/>
                          <a:gd name="T54" fmla="*/ 3342 w 4108"/>
                          <a:gd name="T55" fmla="*/ 1451 h 3657"/>
                          <a:gd name="T56" fmla="*/ 3109 w 4108"/>
                          <a:gd name="T57" fmla="*/ 1187 h 3657"/>
                          <a:gd name="T58" fmla="*/ 2792 w 4108"/>
                          <a:gd name="T59" fmla="*/ 888 h 3657"/>
                          <a:gd name="T60" fmla="*/ 2386 w 4108"/>
                          <a:gd name="T61" fmla="*/ 576 h 3657"/>
                          <a:gd name="T62" fmla="*/ 1967 w 4108"/>
                          <a:gd name="T63" fmla="*/ 330 h 3657"/>
                          <a:gd name="T64" fmla="*/ 1543 w 4108"/>
                          <a:gd name="T65" fmla="*/ 144 h 3657"/>
                          <a:gd name="T66" fmla="*/ 1130 w 4108"/>
                          <a:gd name="T67" fmla="*/ 30 h 3657"/>
                          <a:gd name="T68" fmla="*/ 753 w 4108"/>
                          <a:gd name="T69" fmla="*/ 0 h 3657"/>
                          <a:gd name="T70" fmla="*/ 431 w 4108"/>
                          <a:gd name="T71" fmla="*/ 54 h 3657"/>
                          <a:gd name="T72" fmla="*/ 161 w 4108"/>
                          <a:gd name="T73" fmla="*/ 186 h 3657"/>
                          <a:gd name="T74" fmla="*/ 24 w 4108"/>
                          <a:gd name="T75" fmla="*/ 306 h 3657"/>
                          <a:gd name="T76" fmla="*/ 0 w 4108"/>
                          <a:gd name="T77" fmla="*/ 336 h 3657"/>
                          <a:gd name="T78" fmla="*/ 48 w 4108"/>
                          <a:gd name="T79" fmla="*/ 282 h 36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4108" h="3657">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9" name="Group 14"/>
                      <p:cNvGrpSpPr>
                        <a:grpSpLocks/>
                      </p:cNvGrpSpPr>
                      <p:nvPr userDrawn="1"/>
                    </p:nvGrpSpPr>
                    <p:grpSpPr bwMode="auto">
                      <a:xfrm>
                        <a:off x="0" y="808"/>
                        <a:ext cx="4751" cy="3508"/>
                        <a:chOff x="-400" y="808"/>
                        <a:chExt cx="4751" cy="3508"/>
                      </a:xfrm>
                    </p:grpSpPr>
                    <p:sp>
                      <p:nvSpPr>
                        <p:cNvPr id="1070" name="Line 15"/>
                        <p:cNvSpPr>
                          <a:spLocks noChangeShapeType="1"/>
                        </p:cNvSpPr>
                        <p:nvPr userDrawn="1"/>
                      </p:nvSpPr>
                      <p:spPr bwMode="hidden">
                        <a:xfrm rot="1678521" flipH="1" flipV="1">
                          <a:off x="876" y="809"/>
                          <a:ext cx="1242" cy="191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1" name="Line 16"/>
                        <p:cNvSpPr>
                          <a:spLocks noChangeShapeType="1"/>
                        </p:cNvSpPr>
                        <p:nvPr userDrawn="1"/>
                      </p:nvSpPr>
                      <p:spPr bwMode="hidden">
                        <a:xfrm rot="1678521" flipH="1" flipV="1">
                          <a:off x="-210" y="2117"/>
                          <a:ext cx="1921" cy="37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2" name="Line 17"/>
                        <p:cNvSpPr>
                          <a:spLocks noChangeShapeType="1"/>
                        </p:cNvSpPr>
                        <p:nvPr userDrawn="1"/>
                      </p:nvSpPr>
                      <p:spPr bwMode="hidden">
                        <a:xfrm rot="1678521" flipH="1" flipV="1">
                          <a:off x="-257" y="1886"/>
                          <a:ext cx="2029" cy="59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3" name="Line 18"/>
                        <p:cNvSpPr>
                          <a:spLocks noChangeShapeType="1"/>
                        </p:cNvSpPr>
                        <p:nvPr userDrawn="1"/>
                      </p:nvSpPr>
                      <p:spPr bwMode="hidden">
                        <a:xfrm rot="1678521" flipH="1" flipV="1">
                          <a:off x="-327" y="1599"/>
                          <a:ext cx="2175" cy="85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4" name="Line 19"/>
                        <p:cNvSpPr>
                          <a:spLocks noChangeShapeType="1"/>
                        </p:cNvSpPr>
                        <p:nvPr userDrawn="1"/>
                      </p:nvSpPr>
                      <p:spPr bwMode="hidden">
                        <a:xfrm rot="1678521" flipH="1" flipV="1">
                          <a:off x="-400" y="1259"/>
                          <a:ext cx="2334" cy="116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5" name="Line 20"/>
                        <p:cNvSpPr>
                          <a:spLocks noChangeShapeType="1"/>
                        </p:cNvSpPr>
                        <p:nvPr userDrawn="1"/>
                      </p:nvSpPr>
                      <p:spPr bwMode="hidden">
                        <a:xfrm rot="1678521" flipH="1" flipV="1">
                          <a:off x="179" y="872"/>
                          <a:ext cx="1891" cy="168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6" name="Line 21"/>
                        <p:cNvSpPr>
                          <a:spLocks noChangeShapeType="1"/>
                        </p:cNvSpPr>
                        <p:nvPr userDrawn="1"/>
                      </p:nvSpPr>
                      <p:spPr bwMode="hidden">
                        <a:xfrm rot="1678521" flipH="1" flipV="1">
                          <a:off x="-150" y="2329"/>
                          <a:ext cx="1806" cy="19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7" name="Line 22"/>
                        <p:cNvSpPr>
                          <a:spLocks noChangeShapeType="1"/>
                        </p:cNvSpPr>
                        <p:nvPr userDrawn="1"/>
                      </p:nvSpPr>
                      <p:spPr bwMode="hidden">
                        <a:xfrm rot="1678521" flipH="1" flipV="1">
                          <a:off x="-109" y="2514"/>
                          <a:ext cx="1720" cy="3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8" name="Line 23"/>
                        <p:cNvSpPr>
                          <a:spLocks noChangeShapeType="1"/>
                        </p:cNvSpPr>
                        <p:nvPr userDrawn="1"/>
                      </p:nvSpPr>
                      <p:spPr bwMode="hidden">
                        <a:xfrm rot="1678521" flipH="1">
                          <a:off x="545" y="2785"/>
                          <a:ext cx="849" cy="80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79" name="Line 24"/>
                        <p:cNvSpPr>
                          <a:spLocks noChangeShapeType="1"/>
                        </p:cNvSpPr>
                        <p:nvPr userDrawn="1"/>
                      </p:nvSpPr>
                      <p:spPr bwMode="hidden">
                        <a:xfrm rot="1678521" flipH="1">
                          <a:off x="168" y="2669"/>
                          <a:ext cx="1295" cy="56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0" name="Line 25"/>
                        <p:cNvSpPr>
                          <a:spLocks noChangeShapeType="1"/>
                        </p:cNvSpPr>
                        <p:nvPr userDrawn="1"/>
                      </p:nvSpPr>
                      <p:spPr bwMode="hidden">
                        <a:xfrm rot="1678521" flipH="1">
                          <a:off x="-34" y="2588"/>
                          <a:ext cx="1576" cy="24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1" name="Line 26"/>
                        <p:cNvSpPr>
                          <a:spLocks noChangeShapeType="1"/>
                        </p:cNvSpPr>
                        <p:nvPr userDrawn="1"/>
                      </p:nvSpPr>
                      <p:spPr bwMode="hidden">
                        <a:xfrm rot="1678521" flipH="1">
                          <a:off x="1201" y="2985"/>
                          <a:ext cx="141" cy="104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2" name="Line 27"/>
                        <p:cNvSpPr>
                          <a:spLocks noChangeShapeType="1"/>
                        </p:cNvSpPr>
                        <p:nvPr userDrawn="1"/>
                      </p:nvSpPr>
                      <p:spPr bwMode="hidden">
                        <a:xfrm rot="1678521" flipH="1">
                          <a:off x="1292" y="3013"/>
                          <a:ext cx="47" cy="105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3" name="Line 28"/>
                        <p:cNvSpPr>
                          <a:spLocks noChangeShapeType="1"/>
                        </p:cNvSpPr>
                        <p:nvPr userDrawn="1"/>
                      </p:nvSpPr>
                      <p:spPr bwMode="hidden">
                        <a:xfrm rot="1678521">
                          <a:off x="1331" y="3034"/>
                          <a:ext cx="47" cy="108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4" name="Line 29"/>
                        <p:cNvSpPr>
                          <a:spLocks noChangeShapeType="1"/>
                        </p:cNvSpPr>
                        <p:nvPr userDrawn="1"/>
                      </p:nvSpPr>
                      <p:spPr bwMode="hidden">
                        <a:xfrm rot="1678521">
                          <a:off x="1325" y="3059"/>
                          <a:ext cx="145" cy="110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5" name="Line 30"/>
                        <p:cNvSpPr>
                          <a:spLocks noChangeShapeType="1"/>
                        </p:cNvSpPr>
                        <p:nvPr userDrawn="1"/>
                      </p:nvSpPr>
                      <p:spPr bwMode="hidden">
                        <a:xfrm rot="1678521">
                          <a:off x="1320" y="3090"/>
                          <a:ext cx="255" cy="112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6" name="Line 31"/>
                        <p:cNvSpPr>
                          <a:spLocks noChangeShapeType="1"/>
                        </p:cNvSpPr>
                        <p:nvPr userDrawn="1"/>
                      </p:nvSpPr>
                      <p:spPr bwMode="hidden">
                        <a:xfrm rot="1678521">
                          <a:off x="1314" y="3117"/>
                          <a:ext cx="365" cy="114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7" name="Line 32"/>
                        <p:cNvSpPr>
                          <a:spLocks noChangeShapeType="1"/>
                        </p:cNvSpPr>
                        <p:nvPr userDrawn="1"/>
                      </p:nvSpPr>
                      <p:spPr bwMode="hidden">
                        <a:xfrm rot="1678521">
                          <a:off x="1337" y="3181"/>
                          <a:ext cx="567" cy="107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8" name="Line 33"/>
                        <p:cNvSpPr>
                          <a:spLocks noChangeShapeType="1"/>
                        </p:cNvSpPr>
                        <p:nvPr userDrawn="1"/>
                      </p:nvSpPr>
                      <p:spPr bwMode="hidden">
                        <a:xfrm rot="1678521">
                          <a:off x="1354" y="3209"/>
                          <a:ext cx="663" cy="101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89" name="Line 34"/>
                        <p:cNvSpPr>
                          <a:spLocks noChangeShapeType="1"/>
                        </p:cNvSpPr>
                        <p:nvPr userDrawn="1"/>
                      </p:nvSpPr>
                      <p:spPr bwMode="hidden">
                        <a:xfrm rot="1678521">
                          <a:off x="1375" y="3238"/>
                          <a:ext cx="745" cy="95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0" name="Line 35"/>
                        <p:cNvSpPr>
                          <a:spLocks noChangeShapeType="1"/>
                        </p:cNvSpPr>
                        <p:nvPr userDrawn="1"/>
                      </p:nvSpPr>
                      <p:spPr bwMode="hidden">
                        <a:xfrm rot="1678521">
                          <a:off x="1393" y="3266"/>
                          <a:ext cx="849" cy="90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1" name="Line 36"/>
                        <p:cNvSpPr>
                          <a:spLocks noChangeShapeType="1"/>
                        </p:cNvSpPr>
                        <p:nvPr userDrawn="1"/>
                      </p:nvSpPr>
                      <p:spPr bwMode="hidden">
                        <a:xfrm rot="1678521">
                          <a:off x="1412" y="3293"/>
                          <a:ext cx="950" cy="85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2" name="Line 37"/>
                        <p:cNvSpPr>
                          <a:spLocks noChangeShapeType="1"/>
                        </p:cNvSpPr>
                        <p:nvPr userDrawn="1"/>
                      </p:nvSpPr>
                      <p:spPr bwMode="hidden">
                        <a:xfrm rot="1678521">
                          <a:off x="1429" y="3321"/>
                          <a:ext cx="1056" cy="78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3" name="Line 38"/>
                        <p:cNvSpPr>
                          <a:spLocks noChangeShapeType="1"/>
                        </p:cNvSpPr>
                        <p:nvPr userDrawn="1"/>
                      </p:nvSpPr>
                      <p:spPr bwMode="hidden">
                        <a:xfrm rot="1678521">
                          <a:off x="1452" y="3356"/>
                          <a:ext cx="1173" cy="72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4" name="Line 39"/>
                        <p:cNvSpPr>
                          <a:spLocks noChangeShapeType="1"/>
                        </p:cNvSpPr>
                        <p:nvPr userDrawn="1"/>
                      </p:nvSpPr>
                      <p:spPr bwMode="hidden">
                        <a:xfrm rot="1678521">
                          <a:off x="1469" y="3388"/>
                          <a:ext cx="1315" cy="66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5" name="Line 40"/>
                        <p:cNvSpPr>
                          <a:spLocks noChangeShapeType="1"/>
                        </p:cNvSpPr>
                        <p:nvPr userDrawn="1"/>
                      </p:nvSpPr>
                      <p:spPr bwMode="hidden">
                        <a:xfrm rot="1678521">
                          <a:off x="1493" y="3426"/>
                          <a:ext cx="1469" cy="58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6" name="Line 41"/>
                        <p:cNvSpPr>
                          <a:spLocks noChangeShapeType="1"/>
                        </p:cNvSpPr>
                        <p:nvPr userDrawn="1"/>
                      </p:nvSpPr>
                      <p:spPr bwMode="hidden">
                        <a:xfrm rot="1678521">
                          <a:off x="1511" y="3464"/>
                          <a:ext cx="1649" cy="49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7" name="Line 42"/>
                        <p:cNvSpPr>
                          <a:spLocks noChangeShapeType="1"/>
                        </p:cNvSpPr>
                        <p:nvPr userDrawn="1"/>
                      </p:nvSpPr>
                      <p:spPr bwMode="hidden">
                        <a:xfrm rot="1678521">
                          <a:off x="1528" y="3518"/>
                          <a:ext cx="1885" cy="38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8" name="Line 43"/>
                        <p:cNvSpPr>
                          <a:spLocks noChangeShapeType="1"/>
                        </p:cNvSpPr>
                        <p:nvPr userDrawn="1"/>
                      </p:nvSpPr>
                      <p:spPr bwMode="hidden">
                        <a:xfrm rot="1678521">
                          <a:off x="1552" y="3586"/>
                          <a:ext cx="2168" cy="24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99" name="Line 44"/>
                        <p:cNvSpPr>
                          <a:spLocks noChangeShapeType="1"/>
                        </p:cNvSpPr>
                        <p:nvPr userDrawn="1"/>
                      </p:nvSpPr>
                      <p:spPr bwMode="hidden">
                        <a:xfrm rot="1678521">
                          <a:off x="1577" y="3670"/>
                          <a:ext cx="2528" cy="6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0" name="Line 45"/>
                        <p:cNvSpPr>
                          <a:spLocks noChangeShapeType="1"/>
                        </p:cNvSpPr>
                        <p:nvPr userDrawn="1"/>
                      </p:nvSpPr>
                      <p:spPr bwMode="hidden">
                        <a:xfrm rot="1678521" flipV="1">
                          <a:off x="1621" y="3545"/>
                          <a:ext cx="2730" cy="17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1" name="Line 46"/>
                        <p:cNvSpPr>
                          <a:spLocks noChangeShapeType="1"/>
                        </p:cNvSpPr>
                        <p:nvPr userDrawn="1"/>
                      </p:nvSpPr>
                      <p:spPr bwMode="hidden">
                        <a:xfrm rot="1678521" flipV="1">
                          <a:off x="1682" y="3297"/>
                          <a:ext cx="2635" cy="40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2" name="Line 47"/>
                        <p:cNvSpPr>
                          <a:spLocks noChangeShapeType="1"/>
                        </p:cNvSpPr>
                        <p:nvPr userDrawn="1"/>
                      </p:nvSpPr>
                      <p:spPr bwMode="hidden">
                        <a:xfrm rot="1678521" flipV="1">
                          <a:off x="1782" y="2845"/>
                          <a:ext cx="2370" cy="78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3" name="Line 48"/>
                        <p:cNvSpPr>
                          <a:spLocks noChangeShapeType="1"/>
                        </p:cNvSpPr>
                        <p:nvPr userDrawn="1"/>
                      </p:nvSpPr>
                      <p:spPr bwMode="hidden">
                        <a:xfrm rot="1678521" flipV="1">
                          <a:off x="1960" y="1992"/>
                          <a:ext cx="1530" cy="144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4" name="Line 49"/>
                        <p:cNvSpPr>
                          <a:spLocks noChangeShapeType="1"/>
                        </p:cNvSpPr>
                        <p:nvPr userDrawn="1"/>
                      </p:nvSpPr>
                      <p:spPr bwMode="hidden">
                        <a:xfrm rot="1678521" flipV="1">
                          <a:off x="2014" y="1727"/>
                          <a:ext cx="1219" cy="1629"/>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5" name="Freeform 50"/>
                        <p:cNvSpPr>
                          <a:spLocks/>
                        </p:cNvSpPr>
                        <p:nvPr userDrawn="1"/>
                      </p:nvSpPr>
                      <p:spPr bwMode="hidden">
                        <a:xfrm>
                          <a:off x="0" y="2548"/>
                          <a:ext cx="1542" cy="1768"/>
                        </a:xfrm>
                        <a:custGeom>
                          <a:avLst/>
                          <a:gdLst>
                            <a:gd name="T0" fmla="*/ 909 w 1537"/>
                            <a:gd name="T1" fmla="*/ 1264 h 1768"/>
                            <a:gd name="T2" fmla="*/ 1058 w 1537"/>
                            <a:gd name="T3" fmla="*/ 1402 h 1768"/>
                            <a:gd name="T4" fmla="*/ 1214 w 1537"/>
                            <a:gd name="T5" fmla="*/ 1528 h 1768"/>
                            <a:gd name="T6" fmla="*/ 1369 w 1537"/>
                            <a:gd name="T7" fmla="*/ 1654 h 1768"/>
                            <a:gd name="T8" fmla="*/ 1531 w 1537"/>
                            <a:gd name="T9" fmla="*/ 1768 h 1768"/>
                            <a:gd name="T10" fmla="*/ 1537 w 1537"/>
                            <a:gd name="T11" fmla="*/ 1768 h 1768"/>
                            <a:gd name="T12" fmla="*/ 1375 w 1537"/>
                            <a:gd name="T13" fmla="*/ 1654 h 1768"/>
                            <a:gd name="T14" fmla="*/ 1220 w 1537"/>
                            <a:gd name="T15" fmla="*/ 1534 h 1768"/>
                            <a:gd name="T16" fmla="*/ 1064 w 1537"/>
                            <a:gd name="T17" fmla="*/ 1402 h 1768"/>
                            <a:gd name="T18" fmla="*/ 915 w 1537"/>
                            <a:gd name="T19" fmla="*/ 1258 h 1768"/>
                            <a:gd name="T20" fmla="*/ 765 w 1537"/>
                            <a:gd name="T21" fmla="*/ 1115 h 1768"/>
                            <a:gd name="T22" fmla="*/ 628 w 1537"/>
                            <a:gd name="T23" fmla="*/ 959 h 1768"/>
                            <a:gd name="T24" fmla="*/ 496 w 1537"/>
                            <a:gd name="T25" fmla="*/ 803 h 1768"/>
                            <a:gd name="T26" fmla="*/ 377 w 1537"/>
                            <a:gd name="T27" fmla="*/ 647 h 1768"/>
                            <a:gd name="T28" fmla="*/ 269 w 1537"/>
                            <a:gd name="T29" fmla="*/ 485 h 1768"/>
                            <a:gd name="T30" fmla="*/ 167 w 1537"/>
                            <a:gd name="T31" fmla="*/ 323 h 1768"/>
                            <a:gd name="T32" fmla="*/ 78 w 1537"/>
                            <a:gd name="T33" fmla="*/ 161 h 1768"/>
                            <a:gd name="T34" fmla="*/ 0 w 1537"/>
                            <a:gd name="T35" fmla="*/ 0 h 1768"/>
                            <a:gd name="T36" fmla="*/ 0 w 1537"/>
                            <a:gd name="T37" fmla="*/ 12 h 1768"/>
                            <a:gd name="T38" fmla="*/ 78 w 1537"/>
                            <a:gd name="T39" fmla="*/ 173 h 1768"/>
                            <a:gd name="T40" fmla="*/ 167 w 1537"/>
                            <a:gd name="T41" fmla="*/ 335 h 1768"/>
                            <a:gd name="T42" fmla="*/ 269 w 1537"/>
                            <a:gd name="T43" fmla="*/ 491 h 1768"/>
                            <a:gd name="T44" fmla="*/ 377 w 1537"/>
                            <a:gd name="T45" fmla="*/ 653 h 1768"/>
                            <a:gd name="T46" fmla="*/ 496 w 1537"/>
                            <a:gd name="T47" fmla="*/ 809 h 1768"/>
                            <a:gd name="T48" fmla="*/ 628 w 1537"/>
                            <a:gd name="T49" fmla="*/ 965 h 1768"/>
                            <a:gd name="T50" fmla="*/ 765 w 1537"/>
                            <a:gd name="T51" fmla="*/ 1121 h 1768"/>
                            <a:gd name="T52" fmla="*/ 909 w 1537"/>
                            <a:gd name="T53" fmla="*/ 1264 h 1768"/>
                            <a:gd name="T54" fmla="*/ 909 w 1537"/>
                            <a:gd name="T55" fmla="*/ 1264 h 176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37" h="1768">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close/>
                            </a:path>
                          </a:pathLst>
                        </a:custGeom>
                        <a:solidFill>
                          <a:schemeClr val="accent2"/>
                        </a:solidFill>
                        <a:ln w="9525">
                          <a:solidFill>
                            <a:schemeClr val="accent2"/>
                          </a:solidFill>
                          <a:round/>
                          <a:headEnd/>
                          <a:tailEnd/>
                        </a:ln>
                      </p:spPr>
                      <p:txBody>
                        <a:bodyPr/>
                        <a:lstStyle/>
                        <a:p>
                          <a:endParaRPr lang="en-US"/>
                        </a:p>
                      </p:txBody>
                    </p:sp>
                    <p:grpSp>
                      <p:nvGrpSpPr>
                        <p:cNvPr id="1106" name="Group 51"/>
                        <p:cNvGrpSpPr>
                          <a:grpSpLocks/>
                        </p:cNvGrpSpPr>
                        <p:nvPr userDrawn="1"/>
                      </p:nvGrpSpPr>
                      <p:grpSpPr bwMode="auto">
                        <a:xfrm>
                          <a:off x="0" y="1812"/>
                          <a:ext cx="3672" cy="2049"/>
                          <a:chOff x="5" y="1816"/>
                          <a:chExt cx="3672" cy="2049"/>
                        </a:xfrm>
                      </p:grpSpPr>
                      <p:sp>
                        <p:nvSpPr>
                          <p:cNvPr id="1143" name="Oval 52"/>
                          <p:cNvSpPr>
                            <a:spLocks noChangeArrowheads="1"/>
                          </p:cNvSpPr>
                          <p:nvPr userDrawn="1"/>
                        </p:nvSpPr>
                        <p:spPr bwMode="hidden">
                          <a:xfrm rot="-2819839">
                            <a:off x="1544" y="2868"/>
                            <a:ext cx="161" cy="280"/>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4" name="Oval 53"/>
                          <p:cNvSpPr>
                            <a:spLocks noChangeArrowheads="1"/>
                          </p:cNvSpPr>
                          <p:nvPr userDrawn="1"/>
                        </p:nvSpPr>
                        <p:spPr bwMode="hidden">
                          <a:xfrm rot="-2819839">
                            <a:off x="1490" y="2750"/>
                            <a:ext cx="281" cy="503"/>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5" name="Oval 54"/>
                          <p:cNvSpPr>
                            <a:spLocks noChangeArrowheads="1"/>
                          </p:cNvSpPr>
                          <p:nvPr userDrawn="1"/>
                        </p:nvSpPr>
                        <p:spPr bwMode="hidden">
                          <a:xfrm rot="-2819839">
                            <a:off x="1415" y="2563"/>
                            <a:ext cx="471" cy="813"/>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6" name="Oval 55"/>
                          <p:cNvSpPr>
                            <a:spLocks noChangeArrowheads="1"/>
                          </p:cNvSpPr>
                          <p:nvPr userDrawn="1"/>
                        </p:nvSpPr>
                        <p:spPr bwMode="hidden">
                          <a:xfrm rot="-2819839">
                            <a:off x="1357" y="2400"/>
                            <a:ext cx="623" cy="1129"/>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7" name="Oval 56"/>
                          <p:cNvSpPr>
                            <a:spLocks noChangeArrowheads="1"/>
                          </p:cNvSpPr>
                          <p:nvPr userDrawn="1"/>
                        </p:nvSpPr>
                        <p:spPr bwMode="hidden">
                          <a:xfrm rot="-2819839">
                            <a:off x="1294" y="2200"/>
                            <a:ext cx="786" cy="1467"/>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8" name="Oval 57"/>
                          <p:cNvSpPr>
                            <a:spLocks noChangeArrowheads="1"/>
                          </p:cNvSpPr>
                          <p:nvPr userDrawn="1"/>
                        </p:nvSpPr>
                        <p:spPr bwMode="hidden">
                          <a:xfrm rot="-2819839">
                            <a:off x="1238" y="2040"/>
                            <a:ext cx="972" cy="1779"/>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49" name="Oval 58"/>
                          <p:cNvSpPr>
                            <a:spLocks noChangeArrowheads="1"/>
                          </p:cNvSpPr>
                          <p:nvPr userDrawn="1"/>
                        </p:nvSpPr>
                        <p:spPr bwMode="hidden">
                          <a:xfrm rot="-2819839">
                            <a:off x="1158" y="1864"/>
                            <a:ext cx="1167" cy="2094"/>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50" name="Oval 59"/>
                          <p:cNvSpPr>
                            <a:spLocks noChangeArrowheads="1"/>
                          </p:cNvSpPr>
                          <p:nvPr userDrawn="1"/>
                        </p:nvSpPr>
                        <p:spPr bwMode="hidden">
                          <a:xfrm rot="-2819839">
                            <a:off x="1085" y="1698"/>
                            <a:ext cx="1346" cy="2398"/>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51" name="Oval 60"/>
                          <p:cNvSpPr>
                            <a:spLocks noChangeArrowheads="1"/>
                          </p:cNvSpPr>
                          <p:nvPr userDrawn="1"/>
                        </p:nvSpPr>
                        <p:spPr bwMode="hidden">
                          <a:xfrm rot="-2819839">
                            <a:off x="1000" y="1535"/>
                            <a:ext cx="1563" cy="2696"/>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52" name="Oval 61"/>
                          <p:cNvSpPr>
                            <a:spLocks noChangeArrowheads="1"/>
                          </p:cNvSpPr>
                          <p:nvPr userDrawn="1"/>
                        </p:nvSpPr>
                        <p:spPr bwMode="hidden">
                          <a:xfrm rot="-2819839">
                            <a:off x="935" y="1356"/>
                            <a:ext cx="1711" cy="3016"/>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53" name="Oval 62"/>
                          <p:cNvSpPr>
                            <a:spLocks noChangeArrowheads="1"/>
                          </p:cNvSpPr>
                          <p:nvPr userDrawn="1"/>
                        </p:nvSpPr>
                        <p:spPr bwMode="hidden">
                          <a:xfrm rot="-2865139">
                            <a:off x="877" y="1187"/>
                            <a:ext cx="1880" cy="3345"/>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54" name="Oval 63"/>
                          <p:cNvSpPr>
                            <a:spLocks noChangeArrowheads="1"/>
                          </p:cNvSpPr>
                          <p:nvPr userDrawn="1"/>
                        </p:nvSpPr>
                        <p:spPr bwMode="hidden">
                          <a:xfrm rot="-2780025">
                            <a:off x="820" y="1001"/>
                            <a:ext cx="2049" cy="3672"/>
                          </a:xfrm>
                          <a:prstGeom prst="ellipse">
                            <a:avLst/>
                          </a:pr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107" name="Line 64"/>
                        <p:cNvSpPr>
                          <a:spLocks noChangeShapeType="1"/>
                        </p:cNvSpPr>
                        <p:nvPr userDrawn="1"/>
                      </p:nvSpPr>
                      <p:spPr bwMode="hidden">
                        <a:xfrm flipV="1">
                          <a:off x="1656" y="1164"/>
                          <a:ext cx="831" cy="177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8" name="Line 65"/>
                        <p:cNvSpPr>
                          <a:spLocks noChangeShapeType="1"/>
                        </p:cNvSpPr>
                        <p:nvPr userDrawn="1"/>
                      </p:nvSpPr>
                      <p:spPr bwMode="hidden">
                        <a:xfrm rot="615780" flipV="1">
                          <a:off x="1811" y="1299"/>
                          <a:ext cx="819" cy="172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09" name="Line 66"/>
                        <p:cNvSpPr>
                          <a:spLocks noChangeShapeType="1"/>
                        </p:cNvSpPr>
                        <p:nvPr userDrawn="1"/>
                      </p:nvSpPr>
                      <p:spPr bwMode="hidden">
                        <a:xfrm rot="1139441" flipV="1">
                          <a:off x="1963" y="1148"/>
                          <a:ext cx="383" cy="189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0" name="Line 67"/>
                        <p:cNvSpPr>
                          <a:spLocks noChangeShapeType="1"/>
                        </p:cNvSpPr>
                        <p:nvPr userDrawn="1"/>
                      </p:nvSpPr>
                      <p:spPr bwMode="hidden">
                        <a:xfrm rot="1061104" flipV="1">
                          <a:off x="1921" y="1332"/>
                          <a:ext cx="744" cy="176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1" name="Line 68"/>
                        <p:cNvSpPr>
                          <a:spLocks noChangeShapeType="1"/>
                        </p:cNvSpPr>
                        <p:nvPr userDrawn="1"/>
                      </p:nvSpPr>
                      <p:spPr bwMode="hidden">
                        <a:xfrm rot="2202167" flipV="1">
                          <a:off x="2217" y="1314"/>
                          <a:ext cx="311" cy="191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2" name="Line 69"/>
                        <p:cNvSpPr>
                          <a:spLocks noChangeShapeType="1"/>
                        </p:cNvSpPr>
                        <p:nvPr userDrawn="1"/>
                      </p:nvSpPr>
                      <p:spPr bwMode="hidden">
                        <a:xfrm rot="1678521" flipV="1">
                          <a:off x="2039" y="1549"/>
                          <a:ext cx="895" cy="172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3" name="Line 70"/>
                        <p:cNvSpPr>
                          <a:spLocks noChangeShapeType="1"/>
                        </p:cNvSpPr>
                        <p:nvPr userDrawn="1"/>
                      </p:nvSpPr>
                      <p:spPr bwMode="hidden">
                        <a:xfrm rot="1678521" flipV="1">
                          <a:off x="2024" y="1649"/>
                          <a:ext cx="1049" cy="166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4" name="Line 71"/>
                        <p:cNvSpPr>
                          <a:spLocks noChangeShapeType="1"/>
                        </p:cNvSpPr>
                        <p:nvPr userDrawn="1"/>
                      </p:nvSpPr>
                      <p:spPr bwMode="hidden">
                        <a:xfrm rot="1678521" flipV="1">
                          <a:off x="1985" y="1876"/>
                          <a:ext cx="1357" cy="151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5" name="Line 72"/>
                        <p:cNvSpPr>
                          <a:spLocks noChangeShapeType="1"/>
                        </p:cNvSpPr>
                        <p:nvPr userDrawn="1"/>
                      </p:nvSpPr>
                      <p:spPr bwMode="hidden">
                        <a:xfrm rot="1678521" flipV="1">
                          <a:off x="1936" y="2115"/>
                          <a:ext cx="1686" cy="135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 name="Line 73"/>
                        <p:cNvSpPr>
                          <a:spLocks noChangeShapeType="1"/>
                        </p:cNvSpPr>
                        <p:nvPr userDrawn="1"/>
                      </p:nvSpPr>
                      <p:spPr bwMode="hidden">
                        <a:xfrm rot="1678521" flipV="1">
                          <a:off x="1897" y="2287"/>
                          <a:ext cx="1880" cy="122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7" name="Line 74"/>
                        <p:cNvSpPr>
                          <a:spLocks noChangeShapeType="1"/>
                        </p:cNvSpPr>
                        <p:nvPr userDrawn="1"/>
                      </p:nvSpPr>
                      <p:spPr bwMode="hidden">
                        <a:xfrm rot="1678521" flipV="1">
                          <a:off x="1855" y="2458"/>
                          <a:ext cx="2060" cy="109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8" name="Line 75"/>
                        <p:cNvSpPr>
                          <a:spLocks noChangeShapeType="1"/>
                        </p:cNvSpPr>
                        <p:nvPr userDrawn="1"/>
                      </p:nvSpPr>
                      <p:spPr bwMode="hidden">
                        <a:xfrm rot="1678521" flipV="1">
                          <a:off x="1823" y="2640"/>
                          <a:ext cx="2224" cy="95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9" name="Line 76"/>
                        <p:cNvSpPr>
                          <a:spLocks noChangeShapeType="1"/>
                        </p:cNvSpPr>
                        <p:nvPr userDrawn="1"/>
                      </p:nvSpPr>
                      <p:spPr bwMode="hidden">
                        <a:xfrm rot="1678521" flipV="1">
                          <a:off x="1737" y="3059"/>
                          <a:ext cx="2520" cy="61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0" name="Line 77"/>
                        <p:cNvSpPr>
                          <a:spLocks noChangeShapeType="1"/>
                        </p:cNvSpPr>
                        <p:nvPr userDrawn="1"/>
                      </p:nvSpPr>
                      <p:spPr bwMode="hidden">
                        <a:xfrm rot="1678521">
                          <a:off x="1324" y="3150"/>
                          <a:ext cx="472" cy="112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1" name="Line 78"/>
                        <p:cNvSpPr>
                          <a:spLocks noChangeShapeType="1"/>
                        </p:cNvSpPr>
                        <p:nvPr userDrawn="1"/>
                      </p:nvSpPr>
                      <p:spPr bwMode="hidden">
                        <a:xfrm rot="1678521" flipH="1">
                          <a:off x="1121" y="2961"/>
                          <a:ext cx="220" cy="101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2" name="Line 79"/>
                        <p:cNvSpPr>
                          <a:spLocks noChangeShapeType="1"/>
                        </p:cNvSpPr>
                        <p:nvPr userDrawn="1"/>
                      </p:nvSpPr>
                      <p:spPr bwMode="hidden">
                        <a:xfrm rot="1678521" flipH="1">
                          <a:off x="1041" y="2935"/>
                          <a:ext cx="304" cy="99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3" name="Line 80"/>
                        <p:cNvSpPr>
                          <a:spLocks noChangeShapeType="1"/>
                        </p:cNvSpPr>
                        <p:nvPr userDrawn="1"/>
                      </p:nvSpPr>
                      <p:spPr bwMode="hidden">
                        <a:xfrm rot="1678521" flipH="1">
                          <a:off x="957" y="2910"/>
                          <a:ext cx="394" cy="97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4" name="Line 81"/>
                        <p:cNvSpPr>
                          <a:spLocks noChangeShapeType="1"/>
                        </p:cNvSpPr>
                        <p:nvPr userDrawn="1"/>
                      </p:nvSpPr>
                      <p:spPr bwMode="hidden">
                        <a:xfrm rot="1678521" flipH="1">
                          <a:off x="880" y="2885"/>
                          <a:ext cx="478" cy="943"/>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5" name="Line 82"/>
                        <p:cNvSpPr>
                          <a:spLocks noChangeShapeType="1"/>
                        </p:cNvSpPr>
                        <p:nvPr userDrawn="1"/>
                      </p:nvSpPr>
                      <p:spPr bwMode="hidden">
                        <a:xfrm rot="1678521" flipH="1">
                          <a:off x="801" y="2863"/>
                          <a:ext cx="561" cy="91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 name="Line 83"/>
                        <p:cNvSpPr>
                          <a:spLocks noChangeShapeType="1"/>
                        </p:cNvSpPr>
                        <p:nvPr userDrawn="1"/>
                      </p:nvSpPr>
                      <p:spPr bwMode="hidden">
                        <a:xfrm rot="1678521" flipH="1">
                          <a:off x="717" y="2836"/>
                          <a:ext cx="656" cy="8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 name="Line 84"/>
                        <p:cNvSpPr>
                          <a:spLocks noChangeShapeType="1"/>
                        </p:cNvSpPr>
                        <p:nvPr userDrawn="1"/>
                      </p:nvSpPr>
                      <p:spPr bwMode="hidden">
                        <a:xfrm rot="1678521" flipH="1">
                          <a:off x="631" y="2810"/>
                          <a:ext cx="752" cy="84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 name="Line 85"/>
                        <p:cNvSpPr>
                          <a:spLocks noChangeShapeType="1"/>
                        </p:cNvSpPr>
                        <p:nvPr userDrawn="1"/>
                      </p:nvSpPr>
                      <p:spPr bwMode="hidden">
                        <a:xfrm rot="1678521" flipH="1">
                          <a:off x="462" y="2758"/>
                          <a:ext cx="946" cy="75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 name="Line 86"/>
                        <p:cNvSpPr>
                          <a:spLocks noChangeShapeType="1"/>
                        </p:cNvSpPr>
                        <p:nvPr userDrawn="1"/>
                      </p:nvSpPr>
                      <p:spPr bwMode="hidden">
                        <a:xfrm rot="1678521" flipH="1">
                          <a:off x="365" y="2729"/>
                          <a:ext cx="1058" cy="69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 name="Line 87"/>
                        <p:cNvSpPr>
                          <a:spLocks noChangeShapeType="1"/>
                        </p:cNvSpPr>
                        <p:nvPr userDrawn="1"/>
                      </p:nvSpPr>
                      <p:spPr bwMode="hidden">
                        <a:xfrm rot="1678521" flipH="1">
                          <a:off x="265" y="2697"/>
                          <a:ext cx="1174" cy="636"/>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 name="Line 88"/>
                        <p:cNvSpPr>
                          <a:spLocks noChangeShapeType="1"/>
                        </p:cNvSpPr>
                        <p:nvPr userDrawn="1"/>
                      </p:nvSpPr>
                      <p:spPr bwMode="hidden">
                        <a:xfrm rot="1678521" flipH="1">
                          <a:off x="55" y="2632"/>
                          <a:ext cx="1431" cy="48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2" name="Line 89"/>
                        <p:cNvSpPr>
                          <a:spLocks noChangeShapeType="1"/>
                        </p:cNvSpPr>
                        <p:nvPr userDrawn="1"/>
                      </p:nvSpPr>
                      <p:spPr bwMode="hidden">
                        <a:xfrm rot="1678521" flipH="1">
                          <a:off x="-1" y="2607"/>
                          <a:ext cx="1513" cy="37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3" name="Line 90"/>
                        <p:cNvSpPr>
                          <a:spLocks noChangeShapeType="1"/>
                        </p:cNvSpPr>
                        <p:nvPr userDrawn="1"/>
                      </p:nvSpPr>
                      <p:spPr bwMode="hidden">
                        <a:xfrm rot="1678521" flipH="1">
                          <a:off x="-72" y="2570"/>
                          <a:ext cx="1648" cy="107"/>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4" name="Line 91"/>
                        <p:cNvSpPr>
                          <a:spLocks noChangeShapeType="1"/>
                        </p:cNvSpPr>
                        <p:nvPr userDrawn="1"/>
                      </p:nvSpPr>
                      <p:spPr bwMode="hidden">
                        <a:xfrm rot="1678521" flipH="1" flipV="1">
                          <a:off x="-237" y="1095"/>
                          <a:ext cx="2219" cy="1364"/>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5" name="Line 92"/>
                        <p:cNvSpPr>
                          <a:spLocks noChangeShapeType="1"/>
                        </p:cNvSpPr>
                        <p:nvPr userDrawn="1"/>
                      </p:nvSpPr>
                      <p:spPr bwMode="hidden">
                        <a:xfrm rot="1678521" flipH="1" flipV="1">
                          <a:off x="-43" y="962"/>
                          <a:ext cx="2071" cy="1541"/>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6" name="Line 93"/>
                        <p:cNvSpPr>
                          <a:spLocks noChangeShapeType="1"/>
                        </p:cNvSpPr>
                        <p:nvPr userDrawn="1"/>
                      </p:nvSpPr>
                      <p:spPr bwMode="hidden">
                        <a:xfrm rot="1678521" flipH="1" flipV="1">
                          <a:off x="418" y="826"/>
                          <a:ext cx="1672" cy="178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7" name="Line 94"/>
                        <p:cNvSpPr>
                          <a:spLocks noChangeShapeType="1"/>
                        </p:cNvSpPr>
                        <p:nvPr userDrawn="1"/>
                      </p:nvSpPr>
                      <p:spPr bwMode="hidden">
                        <a:xfrm rot="1678521" flipH="1" flipV="1">
                          <a:off x="634" y="808"/>
                          <a:ext cx="1473" cy="185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8" name="Line 95"/>
                        <p:cNvSpPr>
                          <a:spLocks noChangeShapeType="1"/>
                        </p:cNvSpPr>
                        <p:nvPr userDrawn="1"/>
                      </p:nvSpPr>
                      <p:spPr bwMode="hidden">
                        <a:xfrm rot="1678521" flipH="1" flipV="1">
                          <a:off x="1094" y="827"/>
                          <a:ext cx="1030" cy="1945"/>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9" name="Line 96"/>
                        <p:cNvSpPr>
                          <a:spLocks noChangeShapeType="1"/>
                        </p:cNvSpPr>
                        <p:nvPr userDrawn="1"/>
                      </p:nvSpPr>
                      <p:spPr bwMode="hidden">
                        <a:xfrm rot="1678521" flipH="1" flipV="1">
                          <a:off x="1302" y="857"/>
                          <a:ext cx="829" cy="197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0" name="Line 97"/>
                        <p:cNvSpPr>
                          <a:spLocks noChangeShapeType="1"/>
                        </p:cNvSpPr>
                        <p:nvPr userDrawn="1"/>
                      </p:nvSpPr>
                      <p:spPr bwMode="hidden">
                        <a:xfrm rot="1678521" flipH="1" flipV="1">
                          <a:off x="1496" y="901"/>
                          <a:ext cx="633" cy="19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1" name="Line 98"/>
                        <p:cNvSpPr>
                          <a:spLocks noChangeShapeType="1"/>
                        </p:cNvSpPr>
                        <p:nvPr userDrawn="1"/>
                      </p:nvSpPr>
                      <p:spPr bwMode="hidden">
                        <a:xfrm rot="1678521" flipH="1" flipV="1">
                          <a:off x="1679" y="952"/>
                          <a:ext cx="447" cy="19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42" name="Line 99"/>
                        <p:cNvSpPr>
                          <a:spLocks noChangeShapeType="1"/>
                        </p:cNvSpPr>
                        <p:nvPr userDrawn="1"/>
                      </p:nvSpPr>
                      <p:spPr bwMode="hidden">
                        <a:xfrm rot="1678521" flipH="1" flipV="1">
                          <a:off x="1859" y="1013"/>
                          <a:ext cx="261" cy="196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grpSp>
          <p:grpSp>
            <p:nvGrpSpPr>
              <p:cNvPr id="1047" name="Group 100"/>
              <p:cNvGrpSpPr>
                <a:grpSpLocks/>
              </p:cNvGrpSpPr>
              <p:nvPr userDrawn="1"/>
            </p:nvGrpSpPr>
            <p:grpSpPr bwMode="auto">
              <a:xfrm>
                <a:off x="402" y="1454"/>
                <a:ext cx="2787" cy="2866"/>
                <a:chOff x="2" y="1454"/>
                <a:chExt cx="2787" cy="2866"/>
              </a:xfrm>
            </p:grpSpPr>
            <p:sp>
              <p:nvSpPr>
                <p:cNvPr id="1048" name="Line 101"/>
                <p:cNvSpPr>
                  <a:spLocks noChangeShapeType="1"/>
                </p:cNvSpPr>
                <p:nvPr userDrawn="1"/>
              </p:nvSpPr>
              <p:spPr bwMode="hidden">
                <a:xfrm rot="1678521" flipV="1">
                  <a:off x="2057" y="1454"/>
                  <a:ext cx="732" cy="1778"/>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102"/>
                <p:cNvSpPr>
                  <a:spLocks noChangeShapeType="1"/>
                </p:cNvSpPr>
                <p:nvPr userDrawn="1"/>
              </p:nvSpPr>
              <p:spPr bwMode="hidden">
                <a:xfrm flipH="1" flipV="1">
                  <a:off x="870" y="3854"/>
                  <a:ext cx="223" cy="463"/>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50" name="Group 103"/>
                <p:cNvGrpSpPr>
                  <a:grpSpLocks/>
                </p:cNvGrpSpPr>
                <p:nvPr userDrawn="1"/>
              </p:nvGrpSpPr>
              <p:grpSpPr bwMode="auto">
                <a:xfrm>
                  <a:off x="2" y="2738"/>
                  <a:ext cx="1317" cy="1582"/>
                  <a:chOff x="2" y="2738"/>
                  <a:chExt cx="1317" cy="1582"/>
                </a:xfrm>
              </p:grpSpPr>
              <p:sp>
                <p:nvSpPr>
                  <p:cNvPr id="1051" name="Line 104"/>
                  <p:cNvSpPr>
                    <a:spLocks noChangeShapeType="1"/>
                  </p:cNvSpPr>
                  <p:nvPr userDrawn="1"/>
                </p:nvSpPr>
                <p:spPr bwMode="hidden">
                  <a:xfrm flipH="1">
                    <a:off x="697" y="3855"/>
                    <a:ext cx="173" cy="187"/>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Freeform 105"/>
                  <p:cNvSpPr>
                    <a:spLocks/>
                  </p:cNvSpPr>
                  <p:nvPr userDrawn="1"/>
                </p:nvSpPr>
                <p:spPr bwMode="hidden">
                  <a:xfrm>
                    <a:off x="2" y="3218"/>
                    <a:ext cx="1006" cy="1102"/>
                  </a:xfrm>
                  <a:custGeom>
                    <a:avLst/>
                    <a:gdLst>
                      <a:gd name="T0" fmla="*/ 1006 w 1006"/>
                      <a:gd name="T1" fmla="*/ 1102 h 1102"/>
                      <a:gd name="T2" fmla="*/ 696 w 1006"/>
                      <a:gd name="T3" fmla="*/ 823 h 1102"/>
                      <a:gd name="T4" fmla="*/ 333 w 1006"/>
                      <a:gd name="T5" fmla="*/ 447 h 1102"/>
                      <a:gd name="T6" fmla="*/ 51 w 1006"/>
                      <a:gd name="T7" fmla="*/ 76 h 1102"/>
                      <a:gd name="T8" fmla="*/ 0 w 1006"/>
                      <a:gd name="T9" fmla="*/ 0 h 11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6" h="1102">
                        <a:moveTo>
                          <a:pt x="1006" y="1102"/>
                        </a:moveTo>
                        <a:lnTo>
                          <a:pt x="696" y="823"/>
                        </a:lnTo>
                        <a:lnTo>
                          <a:pt x="333" y="447"/>
                        </a:lnTo>
                        <a:lnTo>
                          <a:pt x="51" y="76"/>
                        </a:lnTo>
                        <a:lnTo>
                          <a:pt x="0" y="0"/>
                        </a:lnTo>
                      </a:path>
                    </a:pathLst>
                  </a:custGeom>
                  <a:noFill/>
                  <a:ln w="19050" cmpd="sng">
                    <a:solidFill>
                      <a:schemeClr val="accent2"/>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53" name="Line 106"/>
                  <p:cNvSpPr>
                    <a:spLocks noChangeShapeType="1"/>
                  </p:cNvSpPr>
                  <p:nvPr userDrawn="1"/>
                </p:nvSpPr>
                <p:spPr bwMode="hidden">
                  <a:xfrm flipH="1">
                    <a:off x="1242" y="4231"/>
                    <a:ext cx="77" cy="88"/>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107"/>
                  <p:cNvSpPr>
                    <a:spLocks noChangeShapeType="1"/>
                  </p:cNvSpPr>
                  <p:nvPr userDrawn="1"/>
                </p:nvSpPr>
                <p:spPr bwMode="hidden">
                  <a:xfrm flipH="1" flipV="1">
                    <a:off x="340" y="3668"/>
                    <a:ext cx="532" cy="185"/>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5" name="Line 108"/>
                  <p:cNvSpPr>
                    <a:spLocks noChangeShapeType="1"/>
                  </p:cNvSpPr>
                  <p:nvPr userDrawn="1"/>
                </p:nvSpPr>
                <p:spPr bwMode="hidden">
                  <a:xfrm flipH="1" flipV="1">
                    <a:off x="237" y="3101"/>
                    <a:ext cx="101" cy="567"/>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6" name="Line 109"/>
                  <p:cNvSpPr>
                    <a:spLocks noChangeShapeType="1"/>
                  </p:cNvSpPr>
                  <p:nvPr userDrawn="1"/>
                </p:nvSpPr>
                <p:spPr bwMode="hidden">
                  <a:xfrm flipH="1" flipV="1">
                    <a:off x="2" y="3009"/>
                    <a:ext cx="235" cy="92"/>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7" name="Line 110"/>
                  <p:cNvSpPr>
                    <a:spLocks noChangeShapeType="1"/>
                  </p:cNvSpPr>
                  <p:nvPr userDrawn="1"/>
                </p:nvSpPr>
                <p:spPr bwMode="hidden">
                  <a:xfrm flipV="1">
                    <a:off x="54" y="3101"/>
                    <a:ext cx="182" cy="194"/>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8" name="Line 111"/>
                  <p:cNvSpPr>
                    <a:spLocks noChangeShapeType="1"/>
                  </p:cNvSpPr>
                  <p:nvPr userDrawn="1"/>
                </p:nvSpPr>
                <p:spPr bwMode="hidden">
                  <a:xfrm flipH="1">
                    <a:off x="336" y="3476"/>
                    <a:ext cx="176" cy="192"/>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9" name="Line 112"/>
                  <p:cNvSpPr>
                    <a:spLocks noChangeShapeType="1"/>
                  </p:cNvSpPr>
                  <p:nvPr userDrawn="1"/>
                </p:nvSpPr>
                <p:spPr bwMode="hidden">
                  <a:xfrm flipV="1">
                    <a:off x="3" y="2738"/>
                    <a:ext cx="14" cy="23"/>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grpSp>
          <p:nvGrpSpPr>
            <p:cNvPr id="1033" name="Group 113"/>
            <p:cNvGrpSpPr>
              <a:grpSpLocks/>
            </p:cNvGrpSpPr>
            <p:nvPr userDrawn="1"/>
          </p:nvGrpSpPr>
          <p:grpSpPr bwMode="auto">
            <a:xfrm>
              <a:off x="16" y="1326"/>
              <a:ext cx="3325" cy="2948"/>
              <a:chOff x="16" y="1326"/>
              <a:chExt cx="3325" cy="2948"/>
            </a:xfrm>
          </p:grpSpPr>
          <p:sp>
            <p:nvSpPr>
              <p:cNvPr id="1034" name="Freeform 114"/>
              <p:cNvSpPr>
                <a:spLocks/>
              </p:cNvSpPr>
              <p:nvPr/>
            </p:nvSpPr>
            <p:spPr bwMode="hidden">
              <a:xfrm>
                <a:off x="16" y="2656"/>
                <a:ext cx="1440" cy="1618"/>
              </a:xfrm>
              <a:custGeom>
                <a:avLst/>
                <a:gdLst>
                  <a:gd name="T0" fmla="*/ 873 w 1435"/>
                  <a:gd name="T1" fmla="*/ 1150 h 1618"/>
                  <a:gd name="T2" fmla="*/ 741 w 1435"/>
                  <a:gd name="T3" fmla="*/ 1019 h 1618"/>
                  <a:gd name="T4" fmla="*/ 610 w 1435"/>
                  <a:gd name="T5" fmla="*/ 875 h 1618"/>
                  <a:gd name="T6" fmla="*/ 490 w 1435"/>
                  <a:gd name="T7" fmla="*/ 737 h 1618"/>
                  <a:gd name="T8" fmla="*/ 377 w 1435"/>
                  <a:gd name="T9" fmla="*/ 593 h 1618"/>
                  <a:gd name="T10" fmla="*/ 275 w 1435"/>
                  <a:gd name="T11" fmla="*/ 443 h 1618"/>
                  <a:gd name="T12" fmla="*/ 173 w 1435"/>
                  <a:gd name="T13" fmla="*/ 299 h 1618"/>
                  <a:gd name="T14" fmla="*/ 84 w 1435"/>
                  <a:gd name="T15" fmla="*/ 149 h 1618"/>
                  <a:gd name="T16" fmla="*/ 0 w 1435"/>
                  <a:gd name="T17" fmla="*/ 0 h 1618"/>
                  <a:gd name="T18" fmla="*/ 0 w 1435"/>
                  <a:gd name="T19" fmla="*/ 11 h 1618"/>
                  <a:gd name="T20" fmla="*/ 84 w 1435"/>
                  <a:gd name="T21" fmla="*/ 155 h 1618"/>
                  <a:gd name="T22" fmla="*/ 173 w 1435"/>
                  <a:gd name="T23" fmla="*/ 305 h 1618"/>
                  <a:gd name="T24" fmla="*/ 269 w 1435"/>
                  <a:gd name="T25" fmla="*/ 449 h 1618"/>
                  <a:gd name="T26" fmla="*/ 377 w 1435"/>
                  <a:gd name="T27" fmla="*/ 593 h 1618"/>
                  <a:gd name="T28" fmla="*/ 490 w 1435"/>
                  <a:gd name="T29" fmla="*/ 737 h 1618"/>
                  <a:gd name="T30" fmla="*/ 610 w 1435"/>
                  <a:gd name="T31" fmla="*/ 881 h 1618"/>
                  <a:gd name="T32" fmla="*/ 735 w 1435"/>
                  <a:gd name="T33" fmla="*/ 1019 h 1618"/>
                  <a:gd name="T34" fmla="*/ 873 w 1435"/>
                  <a:gd name="T35" fmla="*/ 1150 h 1618"/>
                  <a:gd name="T36" fmla="*/ 1010 w 1435"/>
                  <a:gd name="T37" fmla="*/ 1276 h 1618"/>
                  <a:gd name="T38" fmla="*/ 1148 w 1435"/>
                  <a:gd name="T39" fmla="*/ 1396 h 1618"/>
                  <a:gd name="T40" fmla="*/ 1286 w 1435"/>
                  <a:gd name="T41" fmla="*/ 1510 h 1618"/>
                  <a:gd name="T42" fmla="*/ 1429 w 1435"/>
                  <a:gd name="T43" fmla="*/ 1618 h 1618"/>
                  <a:gd name="T44" fmla="*/ 1435 w 1435"/>
                  <a:gd name="T45" fmla="*/ 1618 h 1618"/>
                  <a:gd name="T46" fmla="*/ 1292 w 1435"/>
                  <a:gd name="T47" fmla="*/ 1510 h 1618"/>
                  <a:gd name="T48" fmla="*/ 1154 w 1435"/>
                  <a:gd name="T49" fmla="*/ 1396 h 1618"/>
                  <a:gd name="T50" fmla="*/ 1010 w 1435"/>
                  <a:gd name="T51" fmla="*/ 1276 h 1618"/>
                  <a:gd name="T52" fmla="*/ 873 w 1435"/>
                  <a:gd name="T53" fmla="*/ 1150 h 1618"/>
                  <a:gd name="T54" fmla="*/ 873 w 1435"/>
                  <a:gd name="T55" fmla="*/ 1150 h 16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435" h="1618">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115"/>
              <p:cNvSpPr>
                <a:spLocks/>
              </p:cNvSpPr>
              <p:nvPr/>
            </p:nvSpPr>
            <p:spPr bwMode="hidden">
              <a:xfrm>
                <a:off x="16" y="2260"/>
                <a:ext cx="1673" cy="2014"/>
              </a:xfrm>
              <a:custGeom>
                <a:avLst/>
                <a:gdLst>
                  <a:gd name="T0" fmla="*/ 957 w 1668"/>
                  <a:gd name="T1" fmla="*/ 1463 h 2014"/>
                  <a:gd name="T2" fmla="*/ 789 w 1668"/>
                  <a:gd name="T3" fmla="*/ 1289 h 2014"/>
                  <a:gd name="T4" fmla="*/ 634 w 1668"/>
                  <a:gd name="T5" fmla="*/ 1115 h 2014"/>
                  <a:gd name="T6" fmla="*/ 490 w 1668"/>
                  <a:gd name="T7" fmla="*/ 929 h 2014"/>
                  <a:gd name="T8" fmla="*/ 365 w 1668"/>
                  <a:gd name="T9" fmla="*/ 743 h 2014"/>
                  <a:gd name="T10" fmla="*/ 251 w 1668"/>
                  <a:gd name="T11" fmla="*/ 557 h 2014"/>
                  <a:gd name="T12" fmla="*/ 149 w 1668"/>
                  <a:gd name="T13" fmla="*/ 372 h 2014"/>
                  <a:gd name="T14" fmla="*/ 66 w 1668"/>
                  <a:gd name="T15" fmla="*/ 186 h 2014"/>
                  <a:gd name="T16" fmla="*/ 0 w 1668"/>
                  <a:gd name="T17" fmla="*/ 0 h 2014"/>
                  <a:gd name="T18" fmla="*/ 0 w 1668"/>
                  <a:gd name="T19" fmla="*/ 12 h 2014"/>
                  <a:gd name="T20" fmla="*/ 66 w 1668"/>
                  <a:gd name="T21" fmla="*/ 198 h 2014"/>
                  <a:gd name="T22" fmla="*/ 149 w 1668"/>
                  <a:gd name="T23" fmla="*/ 384 h 2014"/>
                  <a:gd name="T24" fmla="*/ 251 w 1668"/>
                  <a:gd name="T25" fmla="*/ 569 h 2014"/>
                  <a:gd name="T26" fmla="*/ 365 w 1668"/>
                  <a:gd name="T27" fmla="*/ 755 h 2014"/>
                  <a:gd name="T28" fmla="*/ 490 w 1668"/>
                  <a:gd name="T29" fmla="*/ 935 h 2014"/>
                  <a:gd name="T30" fmla="*/ 634 w 1668"/>
                  <a:gd name="T31" fmla="*/ 1115 h 2014"/>
                  <a:gd name="T32" fmla="*/ 789 w 1668"/>
                  <a:gd name="T33" fmla="*/ 1295 h 2014"/>
                  <a:gd name="T34" fmla="*/ 957 w 1668"/>
                  <a:gd name="T35" fmla="*/ 1463 h 2014"/>
                  <a:gd name="T36" fmla="*/ 1130 w 1668"/>
                  <a:gd name="T37" fmla="*/ 1618 h 2014"/>
                  <a:gd name="T38" fmla="*/ 1303 w 1668"/>
                  <a:gd name="T39" fmla="*/ 1762 h 2014"/>
                  <a:gd name="T40" fmla="*/ 1483 w 1668"/>
                  <a:gd name="T41" fmla="*/ 1894 h 2014"/>
                  <a:gd name="T42" fmla="*/ 1662 w 1668"/>
                  <a:gd name="T43" fmla="*/ 2014 h 2014"/>
                  <a:gd name="T44" fmla="*/ 1668 w 1668"/>
                  <a:gd name="T45" fmla="*/ 2014 h 2014"/>
                  <a:gd name="T46" fmla="*/ 1483 w 1668"/>
                  <a:gd name="T47" fmla="*/ 1894 h 2014"/>
                  <a:gd name="T48" fmla="*/ 1303 w 1668"/>
                  <a:gd name="T49" fmla="*/ 1762 h 2014"/>
                  <a:gd name="T50" fmla="*/ 1130 w 1668"/>
                  <a:gd name="T51" fmla="*/ 1618 h 2014"/>
                  <a:gd name="T52" fmla="*/ 957 w 1668"/>
                  <a:gd name="T53" fmla="*/ 1463 h 2014"/>
                  <a:gd name="T54" fmla="*/ 957 w 1668"/>
                  <a:gd name="T55" fmla="*/ 1463 h 201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668" h="2014">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Rectangle 116"/>
              <p:cNvSpPr>
                <a:spLocks noChangeArrowheads="1"/>
              </p:cNvSpPr>
              <p:nvPr/>
            </p:nvSpPr>
            <p:spPr bwMode="hidden">
              <a:xfrm rot="-2488720">
                <a:off x="1988" y="1919"/>
                <a:ext cx="1353"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Rectangle 117"/>
              <p:cNvSpPr>
                <a:spLocks noChangeArrowheads="1"/>
              </p:cNvSpPr>
              <p:nvPr/>
            </p:nvSpPr>
            <p:spPr bwMode="hidden">
              <a:xfrm rot="-5087790">
                <a:off x="1964" y="2613"/>
                <a:ext cx="2217"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8" name="Rectangle 118"/>
              <p:cNvSpPr>
                <a:spLocks noChangeArrowheads="1"/>
              </p:cNvSpPr>
              <p:nvPr/>
            </p:nvSpPr>
            <p:spPr bwMode="hidden">
              <a:xfrm rot="-3417299">
                <a:off x="1015" y="2698"/>
                <a:ext cx="2678"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9" name="Rectangle 119"/>
              <p:cNvSpPr>
                <a:spLocks noChangeArrowheads="1"/>
              </p:cNvSpPr>
              <p:nvPr/>
            </p:nvSpPr>
            <p:spPr bwMode="hidden">
              <a:xfrm rot="-835848">
                <a:off x="688" y="1748"/>
                <a:ext cx="2390" cy="1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1040" name="Group 120"/>
              <p:cNvGrpSpPr>
                <a:grpSpLocks noChangeAspect="1"/>
              </p:cNvGrpSpPr>
              <p:nvPr/>
            </p:nvGrpSpPr>
            <p:grpSpPr bwMode="auto">
              <a:xfrm>
                <a:off x="3046" y="1326"/>
                <a:ext cx="259" cy="299"/>
                <a:chOff x="3042" y="1265"/>
                <a:chExt cx="367" cy="424"/>
              </a:xfrm>
            </p:grpSpPr>
            <p:sp>
              <p:nvSpPr>
                <p:cNvPr id="23673" name="Oval 121"/>
                <p:cNvSpPr>
                  <a:spLocks noChangeAspect="1" noChangeArrowheads="1"/>
                </p:cNvSpPr>
                <p:nvPr userDrawn="1"/>
              </p:nvSpPr>
              <p:spPr bwMode="hidden">
                <a:xfrm rot="2828979">
                  <a:off x="2982" y="1467"/>
                  <a:ext cx="282" cy="162"/>
                </a:xfrm>
                <a:prstGeom prst="ellipse">
                  <a:avLst/>
                </a:prstGeom>
                <a:gradFill rotWithShape="0">
                  <a:gsLst>
                    <a:gs pos="0">
                      <a:schemeClr val="accent2"/>
                    </a:gs>
                    <a:gs pos="100000">
                      <a:schemeClr val="accent2">
                        <a:gamma/>
                        <a:tint val="84706"/>
                        <a:invGamma/>
                      </a:schemeClr>
                    </a:gs>
                  </a:gsLst>
                  <a:lin ang="5400000" scaled="1"/>
                </a:gradFill>
                <a:ln w="9525">
                  <a:noFill/>
                  <a:round/>
                  <a:headEnd/>
                  <a:tailEnd/>
                </a:ln>
                <a:effectLst/>
              </p:spPr>
              <p:txBody>
                <a:bodyPr wrap="none" anchor="ctr"/>
                <a:lstStyle/>
                <a:p>
                  <a:pPr>
                    <a:defRPr/>
                  </a:pPr>
                  <a:endParaRPr lang="en-US"/>
                </a:p>
              </p:txBody>
            </p:sp>
            <p:sp>
              <p:nvSpPr>
                <p:cNvPr id="23674" name="Freeform 122"/>
                <p:cNvSpPr>
                  <a:spLocks noChangeAspect="1"/>
                </p:cNvSpPr>
                <p:nvPr userDrawn="1"/>
              </p:nvSpPr>
              <p:spPr bwMode="hidden">
                <a:xfrm>
                  <a:off x="3070" y="1374"/>
                  <a:ext cx="227" cy="221"/>
                </a:xfrm>
                <a:custGeom>
                  <a:avLst/>
                  <a:gdLst/>
                  <a:ahLst/>
                  <a:cxnLst>
                    <a:cxn ang="0">
                      <a:pos x="227" y="134"/>
                    </a:cxn>
                    <a:cxn ang="0">
                      <a:pos x="203" y="144"/>
                    </a:cxn>
                    <a:cxn ang="0">
                      <a:pos x="179" y="138"/>
                    </a:cxn>
                    <a:cxn ang="0">
                      <a:pos x="149" y="126"/>
                    </a:cxn>
                    <a:cxn ang="0">
                      <a:pos x="126" y="102"/>
                    </a:cxn>
                    <a:cxn ang="0">
                      <a:pos x="102" y="72"/>
                    </a:cxn>
                    <a:cxn ang="0">
                      <a:pos x="84" y="48"/>
                    </a:cxn>
                    <a:cxn ang="0">
                      <a:pos x="78" y="24"/>
                    </a:cxn>
                    <a:cxn ang="0">
                      <a:pos x="84" y="0"/>
                    </a:cxn>
                    <a:cxn ang="0">
                      <a:pos x="84" y="0"/>
                    </a:cxn>
                    <a:cxn ang="0">
                      <a:pos x="78" y="0"/>
                    </a:cxn>
                    <a:cxn ang="0">
                      <a:pos x="18" y="60"/>
                    </a:cxn>
                    <a:cxn ang="0">
                      <a:pos x="0" y="90"/>
                    </a:cxn>
                    <a:cxn ang="0">
                      <a:pos x="0" y="120"/>
                    </a:cxn>
                    <a:cxn ang="0">
                      <a:pos x="12" y="156"/>
                    </a:cxn>
                    <a:cxn ang="0">
                      <a:pos x="36" y="192"/>
                    </a:cxn>
                    <a:cxn ang="0">
                      <a:pos x="66" y="216"/>
                    </a:cxn>
                    <a:cxn ang="0">
                      <a:pos x="96" y="222"/>
                    </a:cxn>
                    <a:cxn ang="0">
                      <a:pos x="126" y="222"/>
                    </a:cxn>
                    <a:cxn ang="0">
                      <a:pos x="155" y="210"/>
                    </a:cxn>
                    <a:cxn ang="0">
                      <a:pos x="227" y="138"/>
                    </a:cxn>
                    <a:cxn ang="0">
                      <a:pos x="227" y="134"/>
                    </a:cxn>
                  </a:cxnLst>
                  <a:rect l="0" t="0" r="r" b="b"/>
                  <a:pathLst>
                    <a:path w="227" h="222">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sp>
              <p:nvSpPr>
                <p:cNvPr id="23675" name="Freeform 123"/>
                <p:cNvSpPr>
                  <a:spLocks noChangeAspect="1"/>
                </p:cNvSpPr>
                <p:nvPr userDrawn="1"/>
              </p:nvSpPr>
              <p:spPr bwMode="hidden">
                <a:xfrm>
                  <a:off x="3144" y="1366"/>
                  <a:ext cx="163" cy="156"/>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sp>
              <p:nvSpPr>
                <p:cNvPr id="23676" name="Freeform 124"/>
                <p:cNvSpPr>
                  <a:spLocks noChangeAspect="1"/>
                </p:cNvSpPr>
                <p:nvPr userDrawn="1"/>
              </p:nvSpPr>
              <p:spPr bwMode="hidden">
                <a:xfrm>
                  <a:off x="3202" y="1272"/>
                  <a:ext cx="203" cy="199"/>
                </a:xfrm>
                <a:custGeom>
                  <a:avLst/>
                  <a:gdLst/>
                  <a:ahLst/>
                  <a:cxnLst>
                    <a:cxn ang="0">
                      <a:pos x="179" y="18"/>
                    </a:cxn>
                    <a:cxn ang="0">
                      <a:pos x="197" y="48"/>
                    </a:cxn>
                    <a:cxn ang="0">
                      <a:pos x="203" y="60"/>
                    </a:cxn>
                    <a:cxn ang="0">
                      <a:pos x="197" y="66"/>
                    </a:cxn>
                    <a:cxn ang="0">
                      <a:pos x="65" y="192"/>
                    </a:cxn>
                    <a:cxn ang="0">
                      <a:pos x="59" y="198"/>
                    </a:cxn>
                    <a:cxn ang="0">
                      <a:pos x="47" y="192"/>
                    </a:cxn>
                    <a:cxn ang="0">
                      <a:pos x="17" y="174"/>
                    </a:cxn>
                    <a:cxn ang="0">
                      <a:pos x="0" y="150"/>
                    </a:cxn>
                    <a:cxn ang="0">
                      <a:pos x="0" y="126"/>
                    </a:cxn>
                    <a:cxn ang="0">
                      <a:pos x="131" y="0"/>
                    </a:cxn>
                    <a:cxn ang="0">
                      <a:pos x="155" y="0"/>
                    </a:cxn>
                    <a:cxn ang="0">
                      <a:pos x="179" y="18"/>
                    </a:cxn>
                    <a:cxn ang="0">
                      <a:pos x="179" y="18"/>
                    </a:cxn>
                  </a:cxnLst>
                  <a:rect l="0" t="0" r="r" b="b"/>
                  <a:pathLst>
                    <a:path w="203" h="198">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sp>
              <p:nvSpPr>
                <p:cNvPr id="23677" name="Freeform 125"/>
                <p:cNvSpPr>
                  <a:spLocks noChangeAspect="1"/>
                </p:cNvSpPr>
                <p:nvPr userDrawn="1"/>
              </p:nvSpPr>
              <p:spPr bwMode="hidden">
                <a:xfrm>
                  <a:off x="3330" y="1265"/>
                  <a:ext cx="79" cy="74"/>
                </a:xfrm>
                <a:custGeom>
                  <a:avLst/>
                  <a:gdLst/>
                  <a:ahLst/>
                  <a:cxnLst>
                    <a:cxn ang="0">
                      <a:pos x="221" y="216"/>
                    </a:cxn>
                    <a:cxn ang="0">
                      <a:pos x="192" y="234"/>
                    </a:cxn>
                    <a:cxn ang="0">
                      <a:pos x="150" y="234"/>
                    </a:cxn>
                    <a:cxn ang="0">
                      <a:pos x="102" y="210"/>
                    </a:cxn>
                    <a:cxn ang="0">
                      <a:pos x="54" y="174"/>
                    </a:cxn>
                    <a:cxn ang="0">
                      <a:pos x="24" y="132"/>
                    </a:cxn>
                    <a:cxn ang="0">
                      <a:pos x="6" y="84"/>
                    </a:cxn>
                    <a:cxn ang="0">
                      <a:pos x="0" y="42"/>
                    </a:cxn>
                    <a:cxn ang="0">
                      <a:pos x="12" y="12"/>
                    </a:cxn>
                    <a:cxn ang="0">
                      <a:pos x="48" y="0"/>
                    </a:cxn>
                    <a:cxn ang="0">
                      <a:pos x="84" y="0"/>
                    </a:cxn>
                    <a:cxn ang="0">
                      <a:pos x="132" y="18"/>
                    </a:cxn>
                    <a:cxn ang="0">
                      <a:pos x="174" y="54"/>
                    </a:cxn>
                    <a:cxn ang="0">
                      <a:pos x="210" y="102"/>
                    </a:cxn>
                    <a:cxn ang="0">
                      <a:pos x="233" y="144"/>
                    </a:cxn>
                    <a:cxn ang="0">
                      <a:pos x="233" y="186"/>
                    </a:cxn>
                    <a:cxn ang="0">
                      <a:pos x="221" y="216"/>
                    </a:cxn>
                    <a:cxn ang="0">
                      <a:pos x="221" y="216"/>
                    </a:cxn>
                  </a:cxnLst>
                  <a:rect l="0" t="0" r="r" b="b"/>
                  <a:pathLst>
                    <a:path w="233" h="234">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rotWithShape="0">
                  <a:gsLst>
                    <a:gs pos="0">
                      <a:schemeClr val="accent2"/>
                    </a:gs>
                    <a:gs pos="100000">
                      <a:schemeClr val="accent2">
                        <a:gamma/>
                        <a:tint val="84706"/>
                        <a:invGamma/>
                      </a:schemeClr>
                    </a:gs>
                  </a:gsLst>
                  <a:lin ang="5400000" scaled="1"/>
                </a:gradFill>
                <a:ln w="9525">
                  <a:noFill/>
                  <a:round/>
                  <a:headEnd/>
                  <a:tailEnd/>
                </a:ln>
              </p:spPr>
              <p:txBody>
                <a:bodyPr/>
                <a:lstStyle/>
                <a:p>
                  <a:pPr>
                    <a:defRPr/>
                  </a:pPr>
                  <a:endParaRPr lang="en-US"/>
                </a:p>
              </p:txBody>
            </p:sp>
          </p:grpSp>
        </p:grpSp>
      </p:grpSp>
      <p:sp>
        <p:nvSpPr>
          <p:cNvPr id="23678" name="Rectangle 126"/>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23679" name="Rectangle 1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23680" name="Rectangle 12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69830BCE-3144-4B82-86FC-D73DA00905C8}" type="slidenum">
              <a:rPr lang="en-US"/>
              <a:pPr>
                <a:defRPr/>
              </a:pPr>
              <a:t>‹#›</a:t>
            </a:fld>
            <a:endParaRPr lang="en-US"/>
          </a:p>
        </p:txBody>
      </p:sp>
      <p:sp>
        <p:nvSpPr>
          <p:cNvPr id="23681" name="Rectangle 129"/>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682" name="Rectangle 13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28"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6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ile:Viking_spacecraft.jp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ile:Viking_spacecraft.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ile:Sputnik_asm.jp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hyperlink" Target="http://upload.wikimedia.org/wikipedia/commons/8/89/Lunik_3.jp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ideo" Target="file:///D:\Mark\AVIA%20108\Pictures\ap16_salute.mpeg" TargetMode="Externa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File:N647DL-2008-08-15-YVR.jp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hyperlink" Target="http://en.wikipedia.org/wiki/File:Delta_Air_Lines_B767-300ER_N1607B.JPG" TargetMode="External"/><Relationship Id="rId4" Type="http://schemas.openxmlformats.org/officeDocument/2006/relationships/image" Target="../media/image15.jpeg"/></Relationships>
</file>

<file path=ppt/slides/_rels/slide36.xml.rels><?xml version="1.0" encoding="UTF-8" standalone="yes"?>
<Relationships xmlns="http://schemas.openxmlformats.org/package/2006/relationships"><Relationship Id="rId3" Type="http://schemas.openxmlformats.org/officeDocument/2006/relationships/hyperlink" Target="http://en.wikipedia.org/wiki/File:Bangladesh.dc-10.750pix.jpg"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7.xml.rels><?xml version="1.0" encoding="UTF-8" standalone="yes"?>
<Relationships xmlns="http://schemas.openxmlformats.org/package/2006/relationships"><Relationship Id="rId3" Type="http://schemas.openxmlformats.org/officeDocument/2006/relationships/hyperlink" Target="http://en.wikipedia.org/wiki/File:Spantax_CV-990_at_Basle_-_June_1976.jp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ki/File:F-117_Nighthawk_Front.jp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hyperlink" Target="http://en.wikipedia.org/wiki/File:Lockheed_SR-71_Blackbird.jpg" TargetMode="Externa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File:Echo-1.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ile:Relay_1.jp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hyperlink" Target="http://upload.wikimedia.org/wikipedia/commons/a/a4/Landsat7photo.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www.britannica.com/EBchecked/topic-art/575445/111209/Surveyor-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en.wikipedia.org/wiki/File:Pioneer10-11.jpg"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Chapter 9</a:t>
            </a:r>
          </a:p>
        </p:txBody>
      </p:sp>
      <p:sp>
        <p:nvSpPr>
          <p:cNvPr id="2051" name="Rectangle 3"/>
          <p:cNvSpPr>
            <a:spLocks noGrp="1" noChangeArrowheads="1"/>
          </p:cNvSpPr>
          <p:nvPr>
            <p:ph type="subTitle" idx="1"/>
          </p:nvPr>
        </p:nvSpPr>
        <p:spPr/>
        <p:txBody>
          <a:bodyPr/>
          <a:lstStyle/>
          <a:p>
            <a:pPr eaLnBrk="1" hangingPunct="1">
              <a:defRPr/>
            </a:pPr>
            <a:r>
              <a:rPr lang="en-US" smtClean="0"/>
              <a:t>Space Age Aviation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U.S. Probes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smtClean="0"/>
              <a:t>Mariner</a:t>
            </a:r>
          </a:p>
          <a:p>
            <a:pPr lvl="1" eaLnBrk="1" hangingPunct="1">
              <a:defRPr/>
            </a:pPr>
            <a:r>
              <a:rPr lang="en-US" dirty="0" smtClean="0"/>
              <a:t>Investigate Mars, Mercury, and Venus</a:t>
            </a:r>
          </a:p>
          <a:p>
            <a:pPr lvl="1" eaLnBrk="1" hangingPunct="1">
              <a:defRPr/>
            </a:pPr>
            <a:r>
              <a:rPr lang="en-US" dirty="0" smtClean="0"/>
              <a:t>First planetary flyby</a:t>
            </a:r>
          </a:p>
          <a:p>
            <a:pPr lvl="1" eaLnBrk="1" hangingPunct="1">
              <a:defRPr/>
            </a:pPr>
            <a:r>
              <a:rPr lang="en-US" dirty="0" smtClean="0"/>
              <a:t>First pictures from another planet</a:t>
            </a:r>
          </a:p>
          <a:p>
            <a:pPr lvl="1" eaLnBrk="1" hangingPunct="1">
              <a:defRPr/>
            </a:pPr>
            <a:r>
              <a:rPr lang="en-US" dirty="0" smtClean="0"/>
              <a:t>First planetary orbiter</a:t>
            </a:r>
          </a:p>
          <a:p>
            <a:pPr lvl="1" eaLnBrk="1" hangingPunct="1">
              <a:defRPr/>
            </a:pPr>
            <a:r>
              <a:rPr lang="en-US" dirty="0" smtClean="0"/>
              <a:t>First gravity assist maneuver (10)</a:t>
            </a:r>
          </a:p>
          <a:p>
            <a:pPr eaLnBrk="1" hangingPunct="1">
              <a:defRPr/>
            </a:pPr>
            <a:r>
              <a:rPr lang="en-US" dirty="0" smtClean="0"/>
              <a:t>Viking</a:t>
            </a:r>
          </a:p>
          <a:p>
            <a:pPr lvl="1" eaLnBrk="1" hangingPunct="1">
              <a:defRPr/>
            </a:pPr>
            <a:r>
              <a:rPr lang="en-US" dirty="0" smtClean="0"/>
              <a:t>Land probe on Mars</a:t>
            </a:r>
          </a:p>
        </p:txBody>
      </p:sp>
      <p:pic>
        <p:nvPicPr>
          <p:cNvPr id="12292" name="Picture 6" descr="http://upload.wikimedia.org/wikipedia/commons/thumb/7/75/Viking_spacecraft.jpg/220px-Viking_spacecraft.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800600"/>
            <a:ext cx="259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U.S. Probes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smtClean="0"/>
              <a:t>Voyager 1 &amp; 2(1977)</a:t>
            </a:r>
          </a:p>
          <a:p>
            <a:pPr lvl="1" eaLnBrk="1" hangingPunct="1">
              <a:defRPr/>
            </a:pPr>
            <a:r>
              <a:rPr lang="en-US" dirty="0" smtClean="0"/>
              <a:t>Originally called Mariner 11 &amp; 12</a:t>
            </a:r>
          </a:p>
          <a:p>
            <a:pPr lvl="1" eaLnBrk="1" hangingPunct="1">
              <a:defRPr/>
            </a:pPr>
            <a:r>
              <a:rPr lang="en-US" dirty="0" smtClean="0"/>
              <a:t>Study Jupiter and Saturn</a:t>
            </a:r>
          </a:p>
          <a:p>
            <a:pPr lvl="1" eaLnBrk="1" hangingPunct="1">
              <a:defRPr/>
            </a:pPr>
            <a:r>
              <a:rPr lang="en-US" dirty="0" smtClean="0"/>
              <a:t>Favorable planet alignment</a:t>
            </a:r>
          </a:p>
          <a:p>
            <a:pPr lvl="2" eaLnBrk="1" hangingPunct="1">
              <a:defRPr/>
            </a:pPr>
            <a:r>
              <a:rPr lang="en-US" dirty="0" smtClean="0"/>
              <a:t>Allowed for flyby of Uranus and Neptune</a:t>
            </a:r>
          </a:p>
          <a:p>
            <a:pPr lvl="1" eaLnBrk="1" hangingPunct="1">
              <a:defRPr/>
            </a:pPr>
            <a:r>
              <a:rPr lang="en-US" dirty="0" smtClean="0"/>
              <a:t>On course to exit solar system</a:t>
            </a:r>
          </a:p>
        </p:txBody>
      </p:sp>
      <p:pic>
        <p:nvPicPr>
          <p:cNvPr id="13316" name="Picture 6" descr="http://upload.wikimedia.org/wikipedia/commons/thumb/7/75/Viking_spacecraft.jpg/220px-Viking_spacecraft.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800600"/>
            <a:ext cx="2590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Soviet Satellites and Probes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smtClean="0"/>
              <a:t>Sputnik (4 Oct 1957)</a:t>
            </a:r>
          </a:p>
          <a:p>
            <a:pPr lvl="1" eaLnBrk="1" hangingPunct="1">
              <a:defRPr/>
            </a:pPr>
            <a:r>
              <a:rPr lang="en-US" dirty="0" smtClean="0"/>
              <a:t>Little instrumentation</a:t>
            </a:r>
          </a:p>
          <a:p>
            <a:pPr lvl="1" eaLnBrk="1" hangingPunct="1">
              <a:defRPr/>
            </a:pPr>
            <a:r>
              <a:rPr lang="en-US" dirty="0" smtClean="0"/>
              <a:t>First living passenger</a:t>
            </a:r>
          </a:p>
          <a:p>
            <a:pPr lvl="1" eaLnBrk="1" hangingPunct="1">
              <a:defRPr/>
            </a:pPr>
            <a:r>
              <a:rPr lang="en-US" dirty="0" smtClean="0"/>
              <a:t>First recovery of living passengers</a:t>
            </a:r>
          </a:p>
          <a:p>
            <a:pPr eaLnBrk="1" hangingPunct="1">
              <a:defRPr/>
            </a:pPr>
            <a:r>
              <a:rPr lang="en-US" dirty="0" smtClean="0"/>
              <a:t>Mars probe</a:t>
            </a:r>
          </a:p>
          <a:p>
            <a:pPr lvl="1" eaLnBrk="1" hangingPunct="1">
              <a:defRPr/>
            </a:pPr>
            <a:r>
              <a:rPr lang="en-US" dirty="0" smtClean="0"/>
              <a:t>First to land on Mars</a:t>
            </a:r>
          </a:p>
        </p:txBody>
      </p:sp>
      <p:pic>
        <p:nvPicPr>
          <p:cNvPr id="14340" name="Picture 3" descr="http://upload.wikimedia.org/wikipedia/commons/thumb/b/be/Sputnik_asm.jpg/220px-Sputnik_asm.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276600"/>
            <a:ext cx="24384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Soviet Satellites and Probes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smtClean="0"/>
              <a:t>Luna (1959 - 1976)</a:t>
            </a:r>
          </a:p>
          <a:p>
            <a:pPr lvl="1" eaLnBrk="1" hangingPunct="1">
              <a:defRPr/>
            </a:pPr>
            <a:r>
              <a:rPr lang="en-US" dirty="0" smtClean="0"/>
              <a:t>First man-made object to reach moon</a:t>
            </a:r>
          </a:p>
          <a:p>
            <a:pPr lvl="1" eaLnBrk="1" hangingPunct="1">
              <a:defRPr/>
            </a:pPr>
            <a:r>
              <a:rPr lang="en-US" dirty="0" smtClean="0"/>
              <a:t>First soft landing on another planetary body (Feb 1966)</a:t>
            </a:r>
          </a:p>
          <a:p>
            <a:pPr lvl="1" eaLnBrk="1" hangingPunct="1">
              <a:defRPr/>
            </a:pPr>
            <a:r>
              <a:rPr lang="en-US" dirty="0" smtClean="0"/>
              <a:t>Luna 15 orbiting while Apollo 11 on moon</a:t>
            </a:r>
          </a:p>
        </p:txBody>
      </p:sp>
      <p:pic>
        <p:nvPicPr>
          <p:cNvPr id="15364" name="Picture 4" descr="File:Lunik 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581400"/>
            <a:ext cx="3810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Soviet Satellites and Probes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err="1" smtClean="0"/>
              <a:t>Zond</a:t>
            </a:r>
            <a:r>
              <a:rPr lang="en-US" dirty="0" smtClean="0"/>
              <a:t> (1964 – 1970)</a:t>
            </a:r>
          </a:p>
          <a:p>
            <a:pPr lvl="1" eaLnBrk="1" hangingPunct="1">
              <a:defRPr/>
            </a:pPr>
            <a:r>
              <a:rPr lang="en-US" dirty="0" smtClean="0"/>
              <a:t>Gather information about nearby planets</a:t>
            </a:r>
          </a:p>
          <a:p>
            <a:pPr lvl="1" eaLnBrk="1" hangingPunct="1">
              <a:defRPr/>
            </a:pPr>
            <a:r>
              <a:rPr lang="en-US" dirty="0" smtClean="0"/>
              <a:t>Precursor to human missions to moon</a:t>
            </a:r>
          </a:p>
          <a:p>
            <a:pPr lvl="1" eaLnBrk="1" hangingPunct="1">
              <a:defRPr/>
            </a:pPr>
            <a:r>
              <a:rPr lang="en-US" dirty="0" smtClean="0"/>
              <a:t>Pressured NASA to accelerate Apollo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Soviet Human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err="1" smtClean="0"/>
              <a:t>Vostok</a:t>
            </a:r>
            <a:r>
              <a:rPr lang="en-US" dirty="0" smtClean="0"/>
              <a:t> (early 1960s)</a:t>
            </a:r>
          </a:p>
          <a:p>
            <a:pPr lvl="1" eaLnBrk="1" hangingPunct="1">
              <a:defRPr/>
            </a:pPr>
            <a:r>
              <a:rPr lang="en-US" dirty="0" smtClean="0"/>
              <a:t>Single person capsule</a:t>
            </a:r>
            <a:endParaRPr lang="en-US" dirty="0"/>
          </a:p>
          <a:p>
            <a:pPr lvl="1" eaLnBrk="1" hangingPunct="1">
              <a:defRPr/>
            </a:pPr>
            <a:r>
              <a:rPr lang="en-US" dirty="0" err="1" smtClean="0"/>
              <a:t>Vostok</a:t>
            </a:r>
            <a:r>
              <a:rPr lang="en-US" dirty="0" smtClean="0"/>
              <a:t> 1 - Yuri Gagarin</a:t>
            </a:r>
            <a:endParaRPr lang="en-US" dirty="0"/>
          </a:p>
          <a:p>
            <a:pPr lvl="2" eaLnBrk="1" hangingPunct="1">
              <a:defRPr/>
            </a:pPr>
            <a:r>
              <a:rPr lang="en-US" dirty="0" smtClean="0"/>
              <a:t>Ejected from spacecraft</a:t>
            </a:r>
          </a:p>
          <a:p>
            <a:pPr lvl="2" eaLnBrk="1" hangingPunct="1">
              <a:defRPr/>
            </a:pPr>
            <a:r>
              <a:rPr lang="en-US" dirty="0" smtClean="0"/>
              <a:t>Parachuted to earth</a:t>
            </a:r>
            <a:endParaRPr lang="en-US" dirty="0"/>
          </a:p>
          <a:p>
            <a:pPr lvl="1" eaLnBrk="1" hangingPunct="1">
              <a:defRPr/>
            </a:pPr>
            <a:r>
              <a:rPr lang="en-US" dirty="0" err="1" smtClean="0"/>
              <a:t>Vostok</a:t>
            </a:r>
            <a:r>
              <a:rPr lang="en-US" dirty="0" smtClean="0"/>
              <a:t> 6 – </a:t>
            </a:r>
            <a:r>
              <a:rPr lang="en-US" dirty="0" err="1" smtClean="0"/>
              <a:t>Valentina</a:t>
            </a:r>
            <a:r>
              <a:rPr lang="en-US" dirty="0" smtClean="0"/>
              <a:t> Tereshkova</a:t>
            </a:r>
          </a:p>
          <a:p>
            <a:pPr lvl="2" eaLnBrk="1" hangingPunct="1">
              <a:defRPr/>
            </a:pPr>
            <a:r>
              <a:rPr lang="en-US" dirty="0" smtClean="0"/>
              <a:t>First woman in space</a:t>
            </a:r>
          </a:p>
          <a:p>
            <a:pPr lvl="1"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Soviet Human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err="1" smtClean="0"/>
              <a:t>Voshkod</a:t>
            </a:r>
            <a:endParaRPr lang="en-US" dirty="0" smtClean="0"/>
          </a:p>
          <a:p>
            <a:pPr lvl="1" eaLnBrk="1" hangingPunct="1">
              <a:defRPr/>
            </a:pPr>
            <a:r>
              <a:rPr lang="en-US" dirty="0" smtClean="0"/>
              <a:t>Multi-person capsule</a:t>
            </a:r>
          </a:p>
          <a:p>
            <a:pPr lvl="1" eaLnBrk="1" hangingPunct="1">
              <a:defRPr/>
            </a:pPr>
            <a:r>
              <a:rPr lang="en-US" dirty="0" err="1" smtClean="0"/>
              <a:t>Voshkod</a:t>
            </a:r>
            <a:r>
              <a:rPr lang="en-US" dirty="0" smtClean="0"/>
              <a:t> 1</a:t>
            </a:r>
          </a:p>
          <a:p>
            <a:pPr lvl="2" eaLnBrk="1" hangingPunct="1">
              <a:defRPr/>
            </a:pPr>
            <a:r>
              <a:rPr lang="en-US" dirty="0" smtClean="0"/>
              <a:t>First multiple people in space (3)</a:t>
            </a:r>
          </a:p>
          <a:p>
            <a:pPr lvl="2" eaLnBrk="1" hangingPunct="1">
              <a:defRPr/>
            </a:pPr>
            <a:r>
              <a:rPr lang="en-US" dirty="0" smtClean="0"/>
              <a:t>NO spacesuits</a:t>
            </a:r>
          </a:p>
          <a:p>
            <a:pPr lvl="1" eaLnBrk="1" hangingPunct="1">
              <a:defRPr/>
            </a:pPr>
            <a:r>
              <a:rPr lang="en-US" dirty="0" err="1"/>
              <a:t>Voshkod</a:t>
            </a:r>
            <a:r>
              <a:rPr lang="en-US" dirty="0"/>
              <a:t> </a:t>
            </a:r>
            <a:r>
              <a:rPr lang="en-US" dirty="0" smtClean="0"/>
              <a:t>2</a:t>
            </a:r>
            <a:endParaRPr lang="en-US" dirty="0"/>
          </a:p>
          <a:p>
            <a:pPr lvl="2" eaLnBrk="1" hangingPunct="1">
              <a:defRPr/>
            </a:pPr>
            <a:r>
              <a:rPr lang="en-US" dirty="0" smtClean="0"/>
              <a:t>First spacewalk – Alexi </a:t>
            </a:r>
            <a:r>
              <a:rPr lang="en-US" dirty="0" err="1" smtClean="0"/>
              <a:t>Leonov</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Soviet Human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Soyuz</a:t>
            </a:r>
          </a:p>
          <a:p>
            <a:pPr lvl="1" eaLnBrk="1" hangingPunct="1">
              <a:defRPr/>
            </a:pPr>
            <a:r>
              <a:rPr lang="en-US" dirty="0" smtClean="0"/>
              <a:t>Designed for orbit rendezvous/docking</a:t>
            </a:r>
          </a:p>
          <a:p>
            <a:pPr lvl="1" eaLnBrk="1" hangingPunct="1">
              <a:defRPr/>
            </a:pPr>
            <a:r>
              <a:rPr lang="en-US" dirty="0" smtClean="0"/>
              <a:t>Soyuz 1 – test mission</a:t>
            </a:r>
          </a:p>
          <a:p>
            <a:pPr lvl="2" eaLnBrk="1" hangingPunct="1">
              <a:defRPr/>
            </a:pPr>
            <a:r>
              <a:rPr lang="en-US" dirty="0" smtClean="0"/>
              <a:t>Parachute failed</a:t>
            </a:r>
          </a:p>
          <a:p>
            <a:pPr lvl="2" eaLnBrk="1" hangingPunct="1">
              <a:defRPr/>
            </a:pPr>
            <a:r>
              <a:rPr lang="en-US" dirty="0" smtClean="0"/>
              <a:t>Vladimir </a:t>
            </a:r>
            <a:r>
              <a:rPr lang="en-US" dirty="0" err="1" smtClean="0"/>
              <a:t>Komarov</a:t>
            </a:r>
            <a:r>
              <a:rPr lang="en-US" dirty="0" smtClean="0"/>
              <a:t> killed</a:t>
            </a:r>
          </a:p>
          <a:p>
            <a:pPr lvl="1" eaLnBrk="1" hangingPunct="1">
              <a:defRPr/>
            </a:pPr>
            <a:r>
              <a:rPr lang="en-US" dirty="0" smtClean="0"/>
              <a:t>Soyuz 2 &amp; 3 (Oct 1968)</a:t>
            </a:r>
            <a:endParaRPr lang="en-US" dirty="0"/>
          </a:p>
          <a:p>
            <a:pPr lvl="2" eaLnBrk="1" hangingPunct="1">
              <a:defRPr/>
            </a:pPr>
            <a:r>
              <a:rPr lang="en-US" dirty="0" smtClean="0"/>
              <a:t>Space rendezvous</a:t>
            </a:r>
          </a:p>
          <a:p>
            <a:pPr lvl="2" eaLnBrk="1" hangingPunct="1">
              <a:defRPr/>
            </a:pPr>
            <a:r>
              <a:rPr lang="en-US" dirty="0" smtClean="0"/>
              <a:t>Docking attempt failed</a:t>
            </a:r>
          </a:p>
          <a:p>
            <a:pPr lvl="1" eaLnBrk="1" hangingPunct="1">
              <a:defRPr/>
            </a:pPr>
            <a:r>
              <a:rPr lang="en-US" dirty="0" smtClean="0"/>
              <a:t>Soyuz 4 &amp; 5</a:t>
            </a:r>
          </a:p>
          <a:p>
            <a:pPr lvl="2" eaLnBrk="1" hangingPunct="1">
              <a:defRPr/>
            </a:pPr>
            <a:r>
              <a:rPr lang="en-US" dirty="0" smtClean="0"/>
              <a:t>First docking of 2 spacecraft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Soviet Human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Soyuz</a:t>
            </a:r>
          </a:p>
          <a:p>
            <a:pPr lvl="1" eaLnBrk="1" hangingPunct="1">
              <a:defRPr/>
            </a:pPr>
            <a:r>
              <a:rPr lang="en-US" dirty="0" smtClean="0"/>
              <a:t>Never reached moon</a:t>
            </a:r>
          </a:p>
          <a:p>
            <a:pPr lvl="1" eaLnBrk="1" hangingPunct="1">
              <a:defRPr/>
            </a:pPr>
            <a:r>
              <a:rPr lang="en-US" dirty="0" smtClean="0"/>
              <a:t>Dock with Apollo (15 Jul 1975)</a:t>
            </a:r>
          </a:p>
          <a:p>
            <a:pPr lvl="1" eaLnBrk="1" hangingPunct="1">
              <a:defRPr/>
            </a:pPr>
            <a:r>
              <a:rPr lang="en-US" dirty="0" smtClean="0"/>
              <a:t>Space ferry to orbiting stations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Soviet Human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Salyut </a:t>
            </a:r>
          </a:p>
          <a:p>
            <a:pPr lvl="1" eaLnBrk="1" hangingPunct="1">
              <a:defRPr/>
            </a:pPr>
            <a:r>
              <a:rPr lang="en-US" dirty="0" smtClean="0"/>
              <a:t>First space station</a:t>
            </a:r>
          </a:p>
          <a:p>
            <a:pPr lvl="1" eaLnBrk="1" hangingPunct="1">
              <a:defRPr/>
            </a:pPr>
            <a:r>
              <a:rPr lang="en-US" dirty="0" smtClean="0"/>
              <a:t>19 April 1971</a:t>
            </a:r>
          </a:p>
          <a:p>
            <a:pPr lvl="1" eaLnBrk="1" hangingPunct="1">
              <a:defRPr/>
            </a:pPr>
            <a:r>
              <a:rPr lang="en-US" dirty="0" smtClean="0"/>
              <a:t>Orbit for 176 days</a:t>
            </a:r>
          </a:p>
          <a:p>
            <a:pPr lvl="1" eaLnBrk="1" hangingPunct="1">
              <a:defRPr/>
            </a:pPr>
            <a:r>
              <a:rPr lang="en-US" dirty="0" smtClean="0"/>
              <a:t>Space ferry to orbiting stations</a:t>
            </a:r>
          </a:p>
          <a:p>
            <a:pPr eaLnBrk="1" hangingPunct="1">
              <a:defRPr/>
            </a:pPr>
            <a:r>
              <a:rPr lang="en-US" dirty="0" smtClean="0"/>
              <a:t>Salyut 2</a:t>
            </a:r>
          </a:p>
          <a:p>
            <a:pPr lvl="1" eaLnBrk="1" hangingPunct="1">
              <a:defRPr/>
            </a:pPr>
            <a:r>
              <a:rPr lang="en-US" dirty="0" smtClean="0"/>
              <a:t>Launch vehicle explosion</a:t>
            </a:r>
          </a:p>
          <a:p>
            <a:pPr eaLnBrk="1" hangingPunct="1">
              <a:defRPr/>
            </a:pPr>
            <a:r>
              <a:rPr lang="en-US" dirty="0" smtClean="0"/>
              <a:t>Salyut 3</a:t>
            </a:r>
          </a:p>
          <a:p>
            <a:pPr lvl="1" eaLnBrk="1" hangingPunct="1">
              <a:defRPr/>
            </a:pPr>
            <a:r>
              <a:rPr lang="en-US" dirty="0" smtClean="0"/>
              <a:t>Reached orbit</a:t>
            </a:r>
          </a:p>
          <a:p>
            <a:pPr lvl="1" eaLnBrk="1" hangingPunct="1">
              <a:defRPr/>
            </a:pPr>
            <a:r>
              <a:rPr lang="en-US" dirty="0" smtClean="0"/>
              <a:t>Lost spacecraft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90600"/>
          </a:xfrm>
        </p:spPr>
        <p:txBody>
          <a:bodyPr/>
          <a:lstStyle/>
          <a:p>
            <a:pPr eaLnBrk="1" hangingPunct="1">
              <a:defRPr/>
            </a:pPr>
            <a:r>
              <a:rPr lang="en-US" dirty="0" smtClean="0"/>
              <a:t>Communism vs. Capitalism</a:t>
            </a:r>
          </a:p>
        </p:txBody>
      </p:sp>
      <p:sp>
        <p:nvSpPr>
          <p:cNvPr id="6147" name="Rectangle 3"/>
          <p:cNvSpPr>
            <a:spLocks noGrp="1" noChangeArrowheads="1"/>
          </p:cNvSpPr>
          <p:nvPr>
            <p:ph type="body" sz="half" idx="1"/>
          </p:nvPr>
        </p:nvSpPr>
        <p:spPr>
          <a:xfrm>
            <a:off x="228600" y="1066800"/>
            <a:ext cx="8686800" cy="5562600"/>
          </a:xfrm>
        </p:spPr>
        <p:txBody>
          <a:bodyPr/>
          <a:lstStyle/>
          <a:p>
            <a:pPr eaLnBrk="1" hangingPunct="1">
              <a:defRPr/>
            </a:pPr>
            <a:r>
              <a:rPr lang="en-US" sz="2800" dirty="0" smtClean="0"/>
              <a:t>Ideological and political issue</a:t>
            </a:r>
          </a:p>
          <a:p>
            <a:pPr eaLnBrk="1" hangingPunct="1">
              <a:defRPr/>
            </a:pPr>
            <a:r>
              <a:rPr lang="en-US" sz="2800" dirty="0" smtClean="0"/>
              <a:t>Communism</a:t>
            </a:r>
          </a:p>
          <a:p>
            <a:pPr lvl="1" eaLnBrk="1" hangingPunct="1">
              <a:defRPr/>
            </a:pPr>
            <a:r>
              <a:rPr lang="en-US" sz="2400" dirty="0" smtClean="0"/>
              <a:t>Public ownership</a:t>
            </a:r>
          </a:p>
          <a:p>
            <a:pPr lvl="1" eaLnBrk="1" hangingPunct="1">
              <a:defRPr/>
            </a:pPr>
            <a:r>
              <a:rPr lang="en-US" sz="2400" dirty="0" smtClean="0"/>
              <a:t>Centrally planned economy</a:t>
            </a:r>
          </a:p>
          <a:p>
            <a:pPr eaLnBrk="1" hangingPunct="1">
              <a:defRPr/>
            </a:pPr>
            <a:r>
              <a:rPr lang="en-US" sz="2800" dirty="0" smtClean="0"/>
              <a:t>Capitalism</a:t>
            </a:r>
          </a:p>
          <a:p>
            <a:pPr lvl="1" eaLnBrk="1" hangingPunct="1">
              <a:defRPr/>
            </a:pPr>
            <a:r>
              <a:rPr lang="en-US" sz="2400" dirty="0" smtClean="0"/>
              <a:t>Private ownership</a:t>
            </a:r>
          </a:p>
          <a:p>
            <a:pPr lvl="1" eaLnBrk="1" hangingPunct="1">
              <a:defRPr/>
            </a:pPr>
            <a:r>
              <a:rPr lang="en-US" sz="2400" dirty="0" smtClean="0"/>
              <a:t>Free trade</a:t>
            </a:r>
          </a:p>
          <a:p>
            <a:pPr eaLnBrk="1" hangingPunct="1">
              <a:defRPr/>
            </a:pPr>
            <a:r>
              <a:rPr lang="en-US" sz="2800" dirty="0" smtClean="0"/>
              <a:t>East vs. West</a:t>
            </a:r>
          </a:p>
          <a:p>
            <a:pPr lvl="1" eaLnBrk="1" hangingPunct="1">
              <a:defRPr/>
            </a:pPr>
            <a:r>
              <a:rPr lang="en-US" sz="2400" dirty="0" smtClean="0"/>
              <a:t>Achieving firsts, </a:t>
            </a:r>
            <a:r>
              <a:rPr lang="en-US" sz="2400" dirty="0" smtClean="0"/>
              <a:t>farthest, </a:t>
            </a:r>
            <a:r>
              <a:rPr lang="en-US" sz="2400" dirty="0" smtClean="0"/>
              <a:t>bests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arn(inVertical)">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arn(inVertical)">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arn(inVertical)">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arn(inVertical)">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barn(inVertical)">
                                      <p:cBhvr>
                                        <p:cTn id="32" dur="500"/>
                                        <p:tgtEl>
                                          <p:spTgt spid="6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barn(inVertical)">
                                      <p:cBhvr>
                                        <p:cTn id="37" dur="500"/>
                                        <p:tgtEl>
                                          <p:spTgt spid="61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barn(inVertical)">
                                      <p:cBhvr>
                                        <p:cTn id="42" dur="500"/>
                                        <p:tgtEl>
                                          <p:spTgt spid="614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6147">
                                            <p:txEl>
                                              <p:pRg st="8" end="8"/>
                                            </p:txEl>
                                          </p:spTgt>
                                        </p:tgtEl>
                                        <p:attrNameLst>
                                          <p:attrName>style.visibility</p:attrName>
                                        </p:attrNameLst>
                                      </p:cBhvr>
                                      <p:to>
                                        <p:strVal val="visible"/>
                                      </p:to>
                                    </p:set>
                                    <p:animEffect transition="in" filter="barn(inVertical)">
                                      <p:cBhvr>
                                        <p:cTn id="47"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Soviet Human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Salyut 4</a:t>
            </a:r>
          </a:p>
          <a:p>
            <a:pPr lvl="1" eaLnBrk="1" hangingPunct="1">
              <a:defRPr/>
            </a:pPr>
            <a:r>
              <a:rPr lang="en-US" dirty="0" smtClean="0"/>
              <a:t>First space station</a:t>
            </a:r>
          </a:p>
          <a:p>
            <a:pPr lvl="1" eaLnBrk="1" hangingPunct="1">
              <a:defRPr/>
            </a:pPr>
            <a:r>
              <a:rPr lang="en-US" dirty="0" smtClean="0"/>
              <a:t>19 April 1971</a:t>
            </a:r>
          </a:p>
          <a:p>
            <a:pPr lvl="1" eaLnBrk="1" hangingPunct="1">
              <a:defRPr/>
            </a:pPr>
            <a:r>
              <a:rPr lang="en-US" dirty="0" smtClean="0"/>
              <a:t>Orbit for 176 days</a:t>
            </a:r>
          </a:p>
          <a:p>
            <a:pPr lvl="1" eaLnBrk="1" hangingPunct="1">
              <a:defRPr/>
            </a:pPr>
            <a:r>
              <a:rPr lang="en-US" dirty="0" smtClean="0"/>
              <a:t>Space ferry to orbiting stations</a:t>
            </a:r>
          </a:p>
          <a:p>
            <a:pPr eaLnBrk="1" hangingPunct="1">
              <a:defRPr/>
            </a:pPr>
            <a:r>
              <a:rPr lang="en-US" dirty="0" smtClean="0"/>
              <a:t>Salyut 6</a:t>
            </a:r>
          </a:p>
          <a:p>
            <a:pPr lvl="1" eaLnBrk="1" hangingPunct="1">
              <a:defRPr/>
            </a:pPr>
            <a:r>
              <a:rPr lang="en-US" dirty="0" smtClean="0"/>
              <a:t>Aloft for 5 years (Sep 1977 – July 1982)</a:t>
            </a:r>
          </a:p>
          <a:p>
            <a:pPr lvl="2" eaLnBrk="1" hangingPunct="1">
              <a:defRPr/>
            </a:pPr>
            <a:r>
              <a:rPr lang="en-US" dirty="0" smtClean="0"/>
              <a:t>9 international crew visits</a:t>
            </a:r>
          </a:p>
          <a:p>
            <a:pPr eaLnBrk="1" hangingPunct="1">
              <a:defRPr/>
            </a:pPr>
            <a:r>
              <a:rPr lang="en-US" dirty="0" smtClean="0"/>
              <a:t>Salyut 7</a:t>
            </a:r>
          </a:p>
          <a:p>
            <a:pPr lvl="1" eaLnBrk="1" hangingPunct="1">
              <a:defRPr/>
            </a:pPr>
            <a:r>
              <a:rPr lang="en-US" dirty="0" smtClean="0"/>
              <a:t>Aloft for 8 years 10 months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Soviet Human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Mir</a:t>
            </a:r>
          </a:p>
          <a:p>
            <a:pPr lvl="1" eaLnBrk="1" hangingPunct="1">
              <a:defRPr/>
            </a:pPr>
            <a:r>
              <a:rPr lang="en-US" dirty="0" smtClean="0"/>
              <a:t>Launched 29 Feb 1986</a:t>
            </a:r>
          </a:p>
          <a:p>
            <a:pPr lvl="1" eaLnBrk="1" hangingPunct="1">
              <a:defRPr/>
            </a:pPr>
            <a:r>
              <a:rPr lang="en-US" dirty="0" smtClean="0"/>
              <a:t>Core module</a:t>
            </a:r>
          </a:p>
          <a:p>
            <a:pPr lvl="1" eaLnBrk="1" hangingPunct="1">
              <a:defRPr/>
            </a:pPr>
            <a:r>
              <a:rPr lang="en-US" dirty="0" smtClean="0"/>
              <a:t>Abandoned in May 2000</a:t>
            </a:r>
          </a:p>
          <a:p>
            <a:pPr eaLnBrk="1" hangingPunct="1">
              <a:defRPr/>
            </a:pPr>
            <a:r>
              <a:rPr lang="en-US" dirty="0" smtClean="0"/>
              <a:t>Buran</a:t>
            </a:r>
          </a:p>
          <a:p>
            <a:pPr lvl="1" eaLnBrk="1" hangingPunct="1">
              <a:defRPr/>
            </a:pPr>
            <a:r>
              <a:rPr lang="en-US" dirty="0" smtClean="0"/>
              <a:t>Reusable space system</a:t>
            </a:r>
          </a:p>
          <a:p>
            <a:pPr lvl="1" eaLnBrk="1" hangingPunct="1">
              <a:defRPr/>
            </a:pPr>
            <a:r>
              <a:rPr lang="en-US" dirty="0" smtClean="0"/>
              <a:t>First launch – 15 Nov 1988</a:t>
            </a:r>
          </a:p>
          <a:p>
            <a:pPr lvl="1" eaLnBrk="1" hangingPunct="1">
              <a:defRPr/>
            </a:pPr>
            <a:r>
              <a:rPr lang="en-US" dirty="0" smtClean="0"/>
              <a:t>Cancelled 1992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941387"/>
          </a:xfrm>
        </p:spPr>
        <p:txBody>
          <a:bodyPr/>
          <a:lstStyle/>
          <a:p>
            <a:pPr eaLnBrk="1" hangingPunct="1">
              <a:defRPr/>
            </a:pPr>
            <a:r>
              <a:rPr lang="en-US" dirty="0" smtClean="0"/>
              <a:t>Space Race</a:t>
            </a:r>
          </a:p>
        </p:txBody>
      </p:sp>
      <p:sp>
        <p:nvSpPr>
          <p:cNvPr id="24579" name="Text Box 5"/>
          <p:cNvSpPr txBox="1">
            <a:spLocks noChangeArrowheads="1"/>
          </p:cNvSpPr>
          <p:nvPr/>
        </p:nvSpPr>
        <p:spPr bwMode="auto">
          <a:xfrm>
            <a:off x="685800" y="1219200"/>
            <a:ext cx="7772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400" i="1"/>
              <a:t>“I believe this nation should </a:t>
            </a:r>
            <a:br>
              <a:rPr lang="en-US" sz="2400" i="1"/>
            </a:br>
            <a:r>
              <a:rPr lang="en-US" sz="2400" i="1"/>
              <a:t>commit itself to achieving the goal, before this decade is out, of landing a man on the Moon and returning him safely to Earth. No single space project in this period will be more impressive to mankind, or more important in the long-range exploration of space; and none </a:t>
            </a:r>
            <a:br>
              <a:rPr lang="en-US" sz="2400" i="1"/>
            </a:br>
            <a:r>
              <a:rPr lang="en-US" sz="2400" i="1"/>
              <a:t>will be so difficult or expensive </a:t>
            </a:r>
            <a:br>
              <a:rPr lang="en-US" sz="2400" i="1"/>
            </a:br>
            <a:r>
              <a:rPr lang="en-US" sz="2400" i="1"/>
              <a:t>to accomplish."</a:t>
            </a:r>
            <a:endParaRPr lang="en-US" sz="2400" b="1" i="1"/>
          </a:p>
          <a:p>
            <a:pPr algn="ctr"/>
            <a:r>
              <a:rPr lang="en-US" sz="2400" b="1" i="1"/>
              <a:t>John F. Kennedy</a:t>
            </a:r>
            <a:r>
              <a:rPr lang="en-US" sz="2400" i="1"/>
              <a:t/>
            </a:r>
            <a:br>
              <a:rPr lang="en-US" sz="2400" i="1"/>
            </a:br>
            <a:r>
              <a:rPr lang="en-US" sz="2400" i="1"/>
              <a:t>Special Joint Session of Congress</a:t>
            </a:r>
            <a:br>
              <a:rPr lang="en-US" sz="2400" i="1"/>
            </a:br>
            <a:r>
              <a:rPr lang="en-US" sz="2400" i="1"/>
              <a:t>May 25, 1961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U.S.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Mercury</a:t>
            </a:r>
          </a:p>
          <a:p>
            <a:pPr lvl="1" eaLnBrk="1" hangingPunct="1">
              <a:defRPr/>
            </a:pPr>
            <a:r>
              <a:rPr lang="en-US" dirty="0" smtClean="0"/>
              <a:t>1959 - 1963</a:t>
            </a:r>
          </a:p>
          <a:p>
            <a:pPr lvl="1" eaLnBrk="1" hangingPunct="1">
              <a:defRPr/>
            </a:pPr>
            <a:r>
              <a:rPr lang="en-US" dirty="0" smtClean="0"/>
              <a:t>1 crewmember</a:t>
            </a:r>
          </a:p>
          <a:p>
            <a:pPr lvl="1" eaLnBrk="1" hangingPunct="1">
              <a:defRPr/>
            </a:pPr>
            <a:r>
              <a:rPr lang="en-US" dirty="0" smtClean="0"/>
              <a:t>6 flights</a:t>
            </a:r>
          </a:p>
          <a:p>
            <a:pPr lvl="1" eaLnBrk="1" hangingPunct="1">
              <a:defRPr/>
            </a:pPr>
            <a:r>
              <a:rPr lang="en-US" dirty="0" smtClean="0"/>
              <a:t>Abandoned in May 2000</a:t>
            </a:r>
          </a:p>
          <a:p>
            <a:pPr eaLnBrk="1" hangingPunct="1">
              <a:defRPr/>
            </a:pPr>
            <a:r>
              <a:rPr lang="en-US" dirty="0" smtClean="0"/>
              <a:t>Gemini</a:t>
            </a:r>
          </a:p>
          <a:p>
            <a:pPr lvl="1" eaLnBrk="1" hangingPunct="1">
              <a:defRPr/>
            </a:pPr>
            <a:r>
              <a:rPr lang="en-US" dirty="0" smtClean="0"/>
              <a:t>Interim project</a:t>
            </a:r>
          </a:p>
          <a:p>
            <a:pPr lvl="1" eaLnBrk="1" hangingPunct="1">
              <a:defRPr/>
            </a:pPr>
            <a:r>
              <a:rPr lang="en-US" dirty="0" smtClean="0"/>
              <a:t>2 crewmembers</a:t>
            </a:r>
          </a:p>
          <a:p>
            <a:pPr lvl="1" eaLnBrk="1" hangingPunct="1">
              <a:defRPr/>
            </a:pPr>
            <a:r>
              <a:rPr lang="en-US" dirty="0" smtClean="0"/>
              <a:t>12 flights – 10 manned</a:t>
            </a:r>
          </a:p>
          <a:p>
            <a:pPr lvl="1" eaLnBrk="1" hangingPunct="1">
              <a:defRPr/>
            </a:pPr>
            <a:r>
              <a:rPr lang="en-US" dirty="0" smtClean="0"/>
              <a:t>First U.S. spacewalk – 5 Jun 1965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U.S. Space Travel</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Apollo</a:t>
            </a:r>
          </a:p>
          <a:p>
            <a:pPr lvl="1" eaLnBrk="1" hangingPunct="1">
              <a:defRPr/>
            </a:pPr>
            <a:r>
              <a:rPr lang="en-US" dirty="0" smtClean="0"/>
              <a:t>Apollo 7 – first manned</a:t>
            </a:r>
          </a:p>
          <a:p>
            <a:pPr lvl="1" eaLnBrk="1" hangingPunct="1">
              <a:defRPr/>
            </a:pPr>
            <a:r>
              <a:rPr lang="en-US" dirty="0" smtClean="0"/>
              <a:t>Apollo 8 – first flight to moon</a:t>
            </a:r>
          </a:p>
          <a:p>
            <a:pPr lvl="1" eaLnBrk="1" hangingPunct="1">
              <a:defRPr/>
            </a:pPr>
            <a:r>
              <a:rPr lang="en-US" dirty="0" smtClean="0"/>
              <a:t>Apollo 9 – manned flight of CSM and LM</a:t>
            </a:r>
          </a:p>
          <a:p>
            <a:pPr lvl="1" eaLnBrk="1" hangingPunct="1">
              <a:defRPr/>
            </a:pPr>
            <a:r>
              <a:rPr lang="en-US" dirty="0" smtClean="0"/>
              <a:t>Apollo 10 – flight to moon – test equipment</a:t>
            </a:r>
          </a:p>
          <a:p>
            <a:pPr lvl="1" eaLnBrk="1" hangingPunct="1">
              <a:defRPr/>
            </a:pPr>
            <a:r>
              <a:rPr lang="en-US" dirty="0" smtClean="0"/>
              <a:t>Apollo 11 – land on moon</a:t>
            </a:r>
          </a:p>
          <a:p>
            <a:pPr lvl="1" eaLnBrk="1" hangingPunct="1">
              <a:defRPr/>
            </a:pPr>
            <a:r>
              <a:rPr lang="en-US" dirty="0" smtClean="0"/>
              <a:t>Apollo 12, 14, 15, 16, 17 - moon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90600"/>
          </a:xfrm>
        </p:spPr>
        <p:txBody>
          <a:bodyPr/>
          <a:lstStyle/>
          <a:p>
            <a:pPr eaLnBrk="1" hangingPunct="1">
              <a:defRPr/>
            </a:pPr>
            <a:r>
              <a:rPr lang="en-US" dirty="0" smtClean="0"/>
              <a:t>Space Race</a:t>
            </a:r>
          </a:p>
        </p:txBody>
      </p:sp>
      <p:pic>
        <p:nvPicPr>
          <p:cNvPr id="6149" name="ap16_salute.mpeg">
            <a:hlinkClick r:id="" action="ppaction://media"/>
          </p:cNvPr>
          <p:cNvPicPr>
            <a:picLocks noGrp="1" noRot="1" noChangeAspect="1" noChangeArrowheads="1"/>
          </p:cNvPicPr>
          <p:nvPr>
            <p:ph sz="half" idx="2"/>
            <a:videoFile r:link="rId1"/>
          </p:nvPr>
        </p:nvPicPr>
        <p:blipFill>
          <a:blip r:embed="rId4">
            <a:extLst>
              <a:ext uri="{28A0092B-C50C-407E-A947-70E740481C1C}">
                <a14:useLocalDpi xmlns:a14="http://schemas.microsoft.com/office/drawing/2010/main" val="0"/>
              </a:ext>
            </a:extLst>
          </a:blip>
          <a:srcRect/>
          <a:stretch>
            <a:fillRect/>
          </a:stretch>
        </p:blipFill>
        <p:spPr>
          <a:xfrm>
            <a:off x="685800" y="990600"/>
            <a:ext cx="6667500" cy="5000625"/>
          </a:xfr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149"/>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149"/>
                                        </p:tgtEl>
                                      </p:cBhvr>
                                    </p:cmd>
                                  </p:childTnLst>
                                </p:cTn>
                              </p:par>
                            </p:childTnLst>
                          </p:cTn>
                        </p:par>
                      </p:childTnLst>
                    </p:cTn>
                  </p:par>
                </p:childTnLst>
              </p:cTn>
              <p:nextCondLst>
                <p:cond evt="onClick" delay="0">
                  <p:tgtEl>
                    <p:spTgt spid="6149"/>
                  </p:tgtEl>
                </p:cond>
              </p:nextCondLst>
            </p:seq>
            <p:video>
              <p:cMediaNode>
                <p:cTn id="7" fill="hold" display="0">
                  <p:stCondLst>
                    <p:cond delay="indefinite"/>
                  </p:stCondLst>
                  <p:endCondLst>
                    <p:cond evt="onNext" delay="0">
                      <p:tgtEl>
                        <p:sldTgt/>
                      </p:tgtEl>
                    </p:cond>
                    <p:cond evt="onPrev" delay="0">
                      <p:tgtEl>
                        <p:sldTgt/>
                      </p:tgtEl>
                    </p:cond>
                  </p:endCondLst>
                </p:cTn>
                <p:tgtEl>
                  <p:spTgt spid="6149"/>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Skylab</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First American Space Station</a:t>
            </a:r>
          </a:p>
          <a:p>
            <a:pPr lvl="1" eaLnBrk="1" hangingPunct="1">
              <a:defRPr/>
            </a:pPr>
            <a:r>
              <a:rPr lang="en-US" dirty="0" smtClean="0"/>
              <a:t>Launched 14 May 1973</a:t>
            </a:r>
          </a:p>
          <a:p>
            <a:pPr lvl="1" eaLnBrk="1" hangingPunct="1">
              <a:defRPr/>
            </a:pPr>
            <a:r>
              <a:rPr lang="en-US" dirty="0" smtClean="0"/>
              <a:t>270 miles above earth</a:t>
            </a:r>
          </a:p>
          <a:p>
            <a:pPr lvl="1" eaLnBrk="1" hangingPunct="1">
              <a:defRPr/>
            </a:pPr>
            <a:r>
              <a:rPr lang="en-US" dirty="0" smtClean="0"/>
              <a:t>Solar panels damaged</a:t>
            </a:r>
          </a:p>
          <a:p>
            <a:pPr lvl="1" eaLnBrk="1" hangingPunct="1">
              <a:defRPr/>
            </a:pPr>
            <a:r>
              <a:rPr lang="en-US" dirty="0" smtClean="0"/>
              <a:t>First crew 25 May 1973</a:t>
            </a:r>
          </a:p>
          <a:p>
            <a:pPr lvl="1" eaLnBrk="1" hangingPunct="1">
              <a:defRPr/>
            </a:pPr>
            <a:r>
              <a:rPr lang="en-US" dirty="0" smtClean="0"/>
              <a:t>Orbit decayed in 1979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4288"/>
            <a:ext cx="8229600" cy="990600"/>
          </a:xfrm>
        </p:spPr>
        <p:txBody>
          <a:bodyPr/>
          <a:lstStyle/>
          <a:p>
            <a:pPr eaLnBrk="1" hangingPunct="1">
              <a:defRPr/>
            </a:pPr>
            <a:r>
              <a:rPr lang="en-US" dirty="0" smtClean="0"/>
              <a:t>Shuttle</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Enterprise</a:t>
            </a:r>
          </a:p>
          <a:p>
            <a:pPr lvl="1" eaLnBrk="1" hangingPunct="1">
              <a:defRPr/>
            </a:pPr>
            <a:r>
              <a:rPr lang="en-US" dirty="0" smtClean="0"/>
              <a:t>First flight August 1977 off 747</a:t>
            </a:r>
          </a:p>
          <a:p>
            <a:pPr eaLnBrk="1" hangingPunct="1">
              <a:defRPr/>
            </a:pPr>
            <a:r>
              <a:rPr lang="en-US" dirty="0" smtClean="0"/>
              <a:t>Columbia</a:t>
            </a:r>
          </a:p>
          <a:p>
            <a:pPr lvl="1" eaLnBrk="1" hangingPunct="1">
              <a:defRPr/>
            </a:pPr>
            <a:r>
              <a:rPr lang="en-US" dirty="0" smtClean="0"/>
              <a:t>12 April 1981</a:t>
            </a:r>
          </a:p>
          <a:p>
            <a:pPr lvl="1" eaLnBrk="1" hangingPunct="1">
              <a:defRPr/>
            </a:pPr>
            <a:r>
              <a:rPr lang="en-US" dirty="0" smtClean="0"/>
              <a:t>Conventional airplane-like landing</a:t>
            </a:r>
          </a:p>
          <a:p>
            <a:pPr lvl="1" eaLnBrk="1" hangingPunct="1">
              <a:defRPr/>
            </a:pPr>
            <a:r>
              <a:rPr lang="en-US" dirty="0" smtClean="0"/>
              <a:t>First 4 to test capabilities</a:t>
            </a:r>
          </a:p>
          <a:p>
            <a:pPr lvl="1" eaLnBrk="1" hangingPunct="1">
              <a:defRPr/>
            </a:pPr>
            <a:r>
              <a:rPr lang="en-US" dirty="0" smtClean="0"/>
              <a:t>First operational mission</a:t>
            </a:r>
          </a:p>
          <a:p>
            <a:pPr lvl="2" eaLnBrk="1" hangingPunct="1">
              <a:defRPr/>
            </a:pPr>
            <a:r>
              <a:rPr lang="en-US" dirty="0" smtClean="0"/>
              <a:t>11 Nov 1982 – </a:t>
            </a:r>
            <a:r>
              <a:rPr lang="en-US" dirty="0" err="1" smtClean="0"/>
              <a:t>Telestat</a:t>
            </a:r>
            <a:r>
              <a:rPr lang="en-US" dirty="0" smtClean="0"/>
              <a:t> </a:t>
            </a:r>
          </a:p>
          <a:p>
            <a:pPr lvl="2" eaLnBrk="1" hangingPunct="1">
              <a:buFont typeface="Wingdings" pitchFamily="2" charset="2"/>
              <a:buNone/>
              <a:defRPr/>
            </a:pPr>
            <a:r>
              <a:rPr lang="en-US" dirty="0" smtClean="0"/>
              <a:t>   and SBS</a:t>
            </a:r>
          </a:p>
        </p:txBody>
      </p:sp>
      <p:pic>
        <p:nvPicPr>
          <p:cNvPr id="29700" name="Picture 2" descr="C:\Documents and Settings\1096906524E.AREA52\Desktop\mid-Space_Shuttle_Enterprise_747_separation_og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572000"/>
            <a:ext cx="3048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9219">
                                            <p:txEl>
                                              <p:pRg st="8" end="8"/>
                                            </p:txEl>
                                          </p:spTgt>
                                        </p:tgtEl>
                                        <p:attrNameLst>
                                          <p:attrName>style.visibility</p:attrName>
                                        </p:attrNameLst>
                                      </p:cBhvr>
                                      <p:to>
                                        <p:strVal val="visible"/>
                                      </p:to>
                                    </p:set>
                                    <p:animEffect transition="in" filter="barn(inVertical)">
                                      <p:cBhvr>
                                        <p:cTn id="45"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Challenger Tragedy</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Launched 28 Jan 1986</a:t>
            </a:r>
          </a:p>
          <a:p>
            <a:pPr lvl="1" eaLnBrk="1" hangingPunct="1">
              <a:defRPr/>
            </a:pPr>
            <a:r>
              <a:rPr lang="en-US" dirty="0" smtClean="0"/>
              <a:t>Explosion 73 seconds after takeoff</a:t>
            </a:r>
          </a:p>
          <a:p>
            <a:pPr lvl="1" eaLnBrk="1" hangingPunct="1">
              <a:defRPr/>
            </a:pPr>
            <a:r>
              <a:rPr lang="en-US" dirty="0" smtClean="0"/>
              <a:t>Faulty O-rings</a:t>
            </a:r>
          </a:p>
          <a:p>
            <a:pPr lvl="1" eaLnBrk="1" hangingPunct="1">
              <a:defRPr/>
            </a:pPr>
            <a:r>
              <a:rPr lang="en-US" dirty="0" smtClean="0"/>
              <a:t>Program cancelled until 28 Sep 1988</a:t>
            </a:r>
          </a:p>
        </p:txBody>
      </p:sp>
      <p:pic>
        <p:nvPicPr>
          <p:cNvPr id="30724" name="Picture 5" descr="C:\Documents and Settings\1096906524E.AREA52\Desktop\740px-Challenger_explos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524250"/>
            <a:ext cx="4106863"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143000"/>
          </a:xfrm>
        </p:spPr>
        <p:txBody>
          <a:bodyPr/>
          <a:lstStyle/>
          <a:p>
            <a:pPr eaLnBrk="1" hangingPunct="1">
              <a:defRPr/>
            </a:pPr>
            <a:r>
              <a:rPr lang="en-US" dirty="0" smtClean="0"/>
              <a:t>Cold War Continues</a:t>
            </a:r>
          </a:p>
        </p:txBody>
      </p:sp>
      <p:sp>
        <p:nvSpPr>
          <p:cNvPr id="14339" name="Rectangle 3"/>
          <p:cNvSpPr>
            <a:spLocks noGrp="1" noChangeArrowheads="1"/>
          </p:cNvSpPr>
          <p:nvPr>
            <p:ph type="body" idx="1"/>
          </p:nvPr>
        </p:nvSpPr>
        <p:spPr>
          <a:xfrm>
            <a:off x="457200" y="1143000"/>
            <a:ext cx="8229600" cy="5715000"/>
          </a:xfrm>
        </p:spPr>
        <p:txBody>
          <a:bodyPr/>
          <a:lstStyle/>
          <a:p>
            <a:pPr eaLnBrk="1" hangingPunct="1">
              <a:lnSpc>
                <a:spcPct val="90000"/>
              </a:lnSpc>
              <a:defRPr/>
            </a:pPr>
            <a:r>
              <a:rPr lang="en-US" dirty="0" smtClean="0"/>
              <a:t>MAD – Mutually Assured Destruction</a:t>
            </a:r>
          </a:p>
          <a:p>
            <a:pPr lvl="1" eaLnBrk="1" hangingPunct="1">
              <a:lnSpc>
                <a:spcPct val="90000"/>
              </a:lnSpc>
              <a:defRPr/>
            </a:pPr>
            <a:r>
              <a:rPr lang="en-US" dirty="0" smtClean="0"/>
              <a:t>Reduction in conventional forces</a:t>
            </a:r>
          </a:p>
          <a:p>
            <a:pPr eaLnBrk="1" hangingPunct="1">
              <a:lnSpc>
                <a:spcPct val="90000"/>
              </a:lnSpc>
              <a:defRPr/>
            </a:pPr>
            <a:r>
              <a:rPr lang="en-US" dirty="0"/>
              <a:t>U.S. Fighters</a:t>
            </a:r>
          </a:p>
          <a:p>
            <a:pPr lvl="1" eaLnBrk="1" hangingPunct="1">
              <a:lnSpc>
                <a:spcPct val="90000"/>
              </a:lnSpc>
              <a:defRPr/>
            </a:pPr>
            <a:r>
              <a:rPr lang="en-US" dirty="0"/>
              <a:t>Heads up display (HUD)</a:t>
            </a:r>
          </a:p>
          <a:p>
            <a:pPr lvl="1" eaLnBrk="1" hangingPunct="1">
              <a:lnSpc>
                <a:spcPct val="90000"/>
              </a:lnSpc>
              <a:defRPr/>
            </a:pPr>
            <a:r>
              <a:rPr lang="en-US" dirty="0"/>
              <a:t>F-16 (first fly-by-wire)</a:t>
            </a:r>
          </a:p>
          <a:p>
            <a:pPr lvl="1" eaLnBrk="1" hangingPunct="1">
              <a:lnSpc>
                <a:spcPct val="90000"/>
              </a:lnSpc>
              <a:defRPr/>
            </a:pPr>
            <a:r>
              <a:rPr lang="en-US" dirty="0"/>
              <a:t>Hawker Harrier (VTOL)</a:t>
            </a:r>
          </a:p>
          <a:p>
            <a:pPr lvl="1" eaLnBrk="1" hangingPunct="1">
              <a:lnSpc>
                <a:spcPct val="90000"/>
              </a:lnSpc>
              <a:defRPr/>
            </a:pPr>
            <a:r>
              <a:rPr lang="en-US" dirty="0"/>
              <a:t>A-10  close air support</a:t>
            </a:r>
          </a:p>
          <a:p>
            <a:pPr eaLnBrk="1" hangingPunct="1">
              <a:lnSpc>
                <a:spcPct val="90000"/>
              </a:lnSpc>
              <a:defRPr/>
            </a:pPr>
            <a:r>
              <a:rPr lang="en-US" dirty="0"/>
              <a:t>Soviet Fighters</a:t>
            </a:r>
          </a:p>
          <a:p>
            <a:pPr lvl="1" eaLnBrk="1" hangingPunct="1">
              <a:lnSpc>
                <a:spcPct val="90000"/>
              </a:lnSpc>
              <a:defRPr/>
            </a:pPr>
            <a:r>
              <a:rPr lang="en-US" dirty="0"/>
              <a:t>MiG-21 (11,000 made)</a:t>
            </a:r>
          </a:p>
          <a:p>
            <a:pPr lvl="1" eaLnBrk="1" hangingPunct="1">
              <a:lnSpc>
                <a:spcPct val="90000"/>
              </a:lnSpc>
              <a:defRPr/>
            </a:pPr>
            <a:r>
              <a:rPr lang="en-US" dirty="0"/>
              <a:t>MiG-29</a:t>
            </a:r>
          </a:p>
          <a:p>
            <a:pPr lvl="2" eaLnBrk="1" hangingPunct="1">
              <a:lnSpc>
                <a:spcPct val="90000"/>
              </a:lnSpc>
              <a:defRPr/>
            </a:pPr>
            <a:r>
              <a:rPr lang="en-US" dirty="0"/>
              <a:t>Pulse </a:t>
            </a:r>
            <a:r>
              <a:rPr lang="en-US" dirty="0" err="1"/>
              <a:t>doppler</a:t>
            </a:r>
            <a:r>
              <a:rPr lang="en-US" dirty="0"/>
              <a:t> radar</a:t>
            </a:r>
          </a:p>
          <a:p>
            <a:pPr lvl="2" eaLnBrk="1" hangingPunct="1">
              <a:lnSpc>
                <a:spcPct val="90000"/>
              </a:lnSpc>
              <a:defRPr/>
            </a:pPr>
            <a:r>
              <a:rPr lang="en-US" dirty="0"/>
              <a:t>Helmet-mounted aiming system</a:t>
            </a:r>
          </a:p>
          <a:p>
            <a:pPr lvl="1" eaLnBrk="1" hangingPunct="1">
              <a:lnSpc>
                <a:spcPct val="90000"/>
              </a:lnSpc>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Vertic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arn(inVertic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arn(inVertic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arn(inVertical)">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arn(inVertical)">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barn(inVertical)">
                                      <p:cBhvr>
                                        <p:cTn id="32" dur="500"/>
                                        <p:tgtEl>
                                          <p:spTgt spid="143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barn(inVertical)">
                                      <p:cBhvr>
                                        <p:cTn id="37" dur="500"/>
                                        <p:tgtEl>
                                          <p:spTgt spid="1433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barn(inVertical)">
                                      <p:cBhvr>
                                        <p:cTn id="42" dur="500"/>
                                        <p:tgtEl>
                                          <p:spTgt spid="1433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14339">
                                            <p:txEl>
                                              <p:pRg st="8" end="8"/>
                                            </p:txEl>
                                          </p:spTgt>
                                        </p:tgtEl>
                                        <p:attrNameLst>
                                          <p:attrName>style.visibility</p:attrName>
                                        </p:attrNameLst>
                                      </p:cBhvr>
                                      <p:to>
                                        <p:strVal val="visible"/>
                                      </p:to>
                                    </p:set>
                                    <p:animEffect transition="in" filter="barn(inVertical)">
                                      <p:cBhvr>
                                        <p:cTn id="47" dur="500"/>
                                        <p:tgtEl>
                                          <p:spTgt spid="1433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14339">
                                            <p:txEl>
                                              <p:pRg st="9" end="9"/>
                                            </p:txEl>
                                          </p:spTgt>
                                        </p:tgtEl>
                                        <p:attrNameLst>
                                          <p:attrName>style.visibility</p:attrName>
                                        </p:attrNameLst>
                                      </p:cBhvr>
                                      <p:to>
                                        <p:strVal val="visible"/>
                                      </p:to>
                                    </p:set>
                                    <p:animEffect transition="in" filter="barn(inVertical)">
                                      <p:cBhvr>
                                        <p:cTn id="52" dur="500"/>
                                        <p:tgtEl>
                                          <p:spTgt spid="1433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14339">
                                            <p:txEl>
                                              <p:pRg st="10" end="10"/>
                                            </p:txEl>
                                          </p:spTgt>
                                        </p:tgtEl>
                                        <p:attrNameLst>
                                          <p:attrName>style.visibility</p:attrName>
                                        </p:attrNameLst>
                                      </p:cBhvr>
                                      <p:to>
                                        <p:strVal val="visible"/>
                                      </p:to>
                                    </p:set>
                                    <p:animEffect transition="in" filter="barn(inVertical)">
                                      <p:cBhvr>
                                        <p:cTn id="57" dur="500"/>
                                        <p:tgtEl>
                                          <p:spTgt spid="14339">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nodeType="clickEffect">
                                  <p:stCondLst>
                                    <p:cond delay="0"/>
                                  </p:stCondLst>
                                  <p:childTnLst>
                                    <p:set>
                                      <p:cBhvr>
                                        <p:cTn id="61" dur="1" fill="hold">
                                          <p:stCondLst>
                                            <p:cond delay="0"/>
                                          </p:stCondLst>
                                        </p:cTn>
                                        <p:tgtEl>
                                          <p:spTgt spid="14339">
                                            <p:txEl>
                                              <p:pRg st="11" end="11"/>
                                            </p:txEl>
                                          </p:spTgt>
                                        </p:tgtEl>
                                        <p:attrNameLst>
                                          <p:attrName>style.visibility</p:attrName>
                                        </p:attrNameLst>
                                      </p:cBhvr>
                                      <p:to>
                                        <p:strVal val="visible"/>
                                      </p:to>
                                    </p:set>
                                    <p:animEffect transition="in" filter="barn(inVertical)">
                                      <p:cBhvr>
                                        <p:cTn id="62" dur="500"/>
                                        <p:tgtEl>
                                          <p:spTgt spid="1433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90600"/>
          </a:xfrm>
        </p:spPr>
        <p:txBody>
          <a:bodyPr/>
          <a:lstStyle/>
          <a:p>
            <a:pPr eaLnBrk="1" hangingPunct="1">
              <a:defRPr/>
            </a:pPr>
            <a:r>
              <a:rPr lang="en-US" dirty="0" smtClean="0"/>
              <a:t>Space Race</a:t>
            </a:r>
          </a:p>
        </p:txBody>
      </p:sp>
      <p:sp>
        <p:nvSpPr>
          <p:cNvPr id="6147" name="Rectangle 3"/>
          <p:cNvSpPr>
            <a:spLocks noGrp="1" noChangeArrowheads="1"/>
          </p:cNvSpPr>
          <p:nvPr>
            <p:ph type="body" sz="half" idx="1"/>
          </p:nvPr>
        </p:nvSpPr>
        <p:spPr>
          <a:xfrm>
            <a:off x="304800" y="1066800"/>
            <a:ext cx="8610600" cy="5562600"/>
          </a:xfrm>
        </p:spPr>
        <p:txBody>
          <a:bodyPr/>
          <a:lstStyle/>
          <a:p>
            <a:pPr eaLnBrk="1" hangingPunct="1">
              <a:defRPr/>
            </a:pPr>
            <a:r>
              <a:rPr lang="en-US" sz="2800" dirty="0" smtClean="0"/>
              <a:t>United States</a:t>
            </a:r>
          </a:p>
          <a:p>
            <a:pPr lvl="1" eaLnBrk="1" hangingPunct="1">
              <a:defRPr/>
            </a:pPr>
            <a:r>
              <a:rPr lang="en-US" sz="2400" dirty="0" smtClean="0"/>
              <a:t>2 Government agencies for space</a:t>
            </a:r>
          </a:p>
          <a:p>
            <a:pPr lvl="1" eaLnBrk="1" hangingPunct="1">
              <a:defRPr/>
            </a:pPr>
            <a:r>
              <a:rPr lang="en-US" sz="2400" dirty="0" smtClean="0"/>
              <a:t>ARPA - Advanced Research Projects Agency</a:t>
            </a:r>
          </a:p>
          <a:p>
            <a:pPr lvl="1" eaLnBrk="1" hangingPunct="1">
              <a:defRPr/>
            </a:pPr>
            <a:r>
              <a:rPr lang="en-US" sz="2400" dirty="0" smtClean="0"/>
              <a:t>NASA – National Aeronautics and Space Administration</a:t>
            </a:r>
          </a:p>
          <a:p>
            <a:pPr lvl="2" eaLnBrk="1" hangingPunct="1">
              <a:defRPr/>
            </a:pPr>
            <a:r>
              <a:rPr lang="en-US" sz="2000" dirty="0" smtClean="0"/>
              <a:t>Replaced NACA – National Advisory Committee on Aeronautics </a:t>
            </a:r>
          </a:p>
          <a:p>
            <a:pPr eaLnBrk="1" hangingPunct="1">
              <a:defRPr/>
            </a:pPr>
            <a:r>
              <a:rPr lang="en-US" sz="2800" dirty="0" smtClean="0"/>
              <a:t>Soviet Union</a:t>
            </a:r>
          </a:p>
          <a:p>
            <a:pPr lvl="1" eaLnBrk="1" hangingPunct="1">
              <a:defRPr/>
            </a:pPr>
            <a:r>
              <a:rPr lang="en-US" sz="2400" dirty="0" smtClean="0"/>
              <a:t>Shifted defense strategy</a:t>
            </a:r>
          </a:p>
          <a:p>
            <a:pPr lvl="1" eaLnBrk="1" hangingPunct="1">
              <a:defRPr/>
            </a:pPr>
            <a:r>
              <a:rPr lang="en-US" sz="2400" dirty="0" smtClean="0"/>
              <a:t>Nuclear deterrence</a:t>
            </a:r>
          </a:p>
          <a:p>
            <a:pPr eaLnBrk="1" hangingPunct="1">
              <a:defRP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arn(inVertical)">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arn(inVertical)">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arn(inVertical)">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arn(inVertical)">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barn(inVertical)">
                                      <p:cBhvr>
                                        <p:cTn id="32" dur="500"/>
                                        <p:tgtEl>
                                          <p:spTgt spid="6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barn(inVertical)">
                                      <p:cBhvr>
                                        <p:cTn id="37" dur="500"/>
                                        <p:tgtEl>
                                          <p:spTgt spid="61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barn(inVertical)">
                                      <p:cBhvr>
                                        <p:cTn id="42"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143000"/>
          </a:xfrm>
        </p:spPr>
        <p:txBody>
          <a:bodyPr/>
          <a:lstStyle/>
          <a:p>
            <a:pPr eaLnBrk="1" hangingPunct="1">
              <a:defRPr/>
            </a:pPr>
            <a:r>
              <a:rPr lang="en-US" dirty="0" smtClean="0"/>
              <a:t>Cold War Continues</a:t>
            </a:r>
          </a:p>
        </p:txBody>
      </p:sp>
      <p:sp>
        <p:nvSpPr>
          <p:cNvPr id="14339" name="Rectangle 3"/>
          <p:cNvSpPr>
            <a:spLocks noGrp="1" noChangeArrowheads="1"/>
          </p:cNvSpPr>
          <p:nvPr>
            <p:ph type="body" idx="1"/>
          </p:nvPr>
        </p:nvSpPr>
        <p:spPr>
          <a:xfrm>
            <a:off x="457200" y="1143000"/>
            <a:ext cx="8229600" cy="5715000"/>
          </a:xfrm>
        </p:spPr>
        <p:txBody>
          <a:bodyPr/>
          <a:lstStyle/>
          <a:p>
            <a:pPr eaLnBrk="1" hangingPunct="1">
              <a:lnSpc>
                <a:spcPct val="90000"/>
              </a:lnSpc>
              <a:defRPr/>
            </a:pPr>
            <a:r>
              <a:rPr lang="en-US" dirty="0" smtClean="0"/>
              <a:t>Nuclear testing</a:t>
            </a:r>
          </a:p>
          <a:p>
            <a:pPr lvl="1" eaLnBrk="1" hangingPunct="1">
              <a:lnSpc>
                <a:spcPct val="90000"/>
              </a:lnSpc>
              <a:defRPr/>
            </a:pPr>
            <a:r>
              <a:rPr lang="en-US" dirty="0" smtClean="0"/>
              <a:t>U.S. – over 1,000 between 1945 – 1992</a:t>
            </a:r>
          </a:p>
          <a:p>
            <a:pPr lvl="1" eaLnBrk="1" hangingPunct="1">
              <a:lnSpc>
                <a:spcPct val="90000"/>
              </a:lnSpc>
              <a:defRPr/>
            </a:pPr>
            <a:r>
              <a:rPr lang="en-US" dirty="0" smtClean="0"/>
              <a:t>USSR – 750+</a:t>
            </a:r>
          </a:p>
          <a:p>
            <a:pPr eaLnBrk="1" hangingPunct="1">
              <a:lnSpc>
                <a:spcPct val="90000"/>
              </a:lnSpc>
              <a:defRPr/>
            </a:pPr>
            <a:r>
              <a:rPr lang="en-US" dirty="0" smtClean="0"/>
              <a:t>Nuclear countries</a:t>
            </a:r>
            <a:endParaRPr lang="en-US" dirty="0"/>
          </a:p>
          <a:p>
            <a:pPr lvl="1" eaLnBrk="1" hangingPunct="1">
              <a:lnSpc>
                <a:spcPct val="90000"/>
              </a:lnSpc>
              <a:defRPr/>
            </a:pPr>
            <a:r>
              <a:rPr lang="en-US" dirty="0" smtClean="0"/>
              <a:t>United Kingdom – 1952</a:t>
            </a:r>
          </a:p>
          <a:p>
            <a:pPr lvl="1" eaLnBrk="1" hangingPunct="1">
              <a:lnSpc>
                <a:spcPct val="90000"/>
              </a:lnSpc>
              <a:defRPr/>
            </a:pPr>
            <a:r>
              <a:rPr lang="en-US" dirty="0" smtClean="0"/>
              <a:t>France – 1960</a:t>
            </a:r>
          </a:p>
          <a:p>
            <a:pPr lvl="1" eaLnBrk="1" hangingPunct="1">
              <a:lnSpc>
                <a:spcPct val="90000"/>
              </a:lnSpc>
              <a:defRPr/>
            </a:pPr>
            <a:r>
              <a:rPr lang="en-US" dirty="0" smtClean="0"/>
              <a:t>China – 1964</a:t>
            </a:r>
          </a:p>
          <a:p>
            <a:pPr lvl="1" eaLnBrk="1" hangingPunct="1">
              <a:lnSpc>
                <a:spcPct val="90000"/>
              </a:lnSpc>
              <a:defRPr/>
            </a:pPr>
            <a:r>
              <a:rPr lang="en-US" dirty="0" smtClean="0"/>
              <a:t>India - 1974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Vertic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arn(inVertic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arn(inVertic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arn(inVertical)">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arn(inVertical)">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barn(inVertical)">
                                      <p:cBhvr>
                                        <p:cTn id="32" dur="500"/>
                                        <p:tgtEl>
                                          <p:spTgt spid="143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barn(inVertical)">
                                      <p:cBhvr>
                                        <p:cTn id="37" dur="500"/>
                                        <p:tgtEl>
                                          <p:spTgt spid="1433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barn(inVertical)">
                                      <p:cBhvr>
                                        <p:cTn id="42"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066800"/>
          </a:xfrm>
        </p:spPr>
        <p:txBody>
          <a:bodyPr/>
          <a:lstStyle/>
          <a:p>
            <a:pPr eaLnBrk="1" hangingPunct="1">
              <a:defRPr/>
            </a:pPr>
            <a:r>
              <a:rPr lang="en-US" dirty="0" smtClean="0"/>
              <a:t>Cold War Hot Spots</a:t>
            </a:r>
          </a:p>
        </p:txBody>
      </p:sp>
      <p:sp>
        <p:nvSpPr>
          <p:cNvPr id="15363" name="Rectangle 3"/>
          <p:cNvSpPr>
            <a:spLocks noGrp="1" noChangeArrowheads="1"/>
          </p:cNvSpPr>
          <p:nvPr>
            <p:ph type="body" idx="1"/>
          </p:nvPr>
        </p:nvSpPr>
        <p:spPr>
          <a:xfrm>
            <a:off x="457200" y="1066800"/>
            <a:ext cx="8229600" cy="5791200"/>
          </a:xfrm>
        </p:spPr>
        <p:txBody>
          <a:bodyPr/>
          <a:lstStyle/>
          <a:p>
            <a:pPr eaLnBrk="1" hangingPunct="1">
              <a:defRPr/>
            </a:pPr>
            <a:r>
              <a:rPr lang="en-US" dirty="0" smtClean="0"/>
              <a:t>Bay of Pigs</a:t>
            </a:r>
          </a:p>
          <a:p>
            <a:pPr eaLnBrk="1" hangingPunct="1">
              <a:defRPr/>
            </a:pPr>
            <a:r>
              <a:rPr lang="en-US" dirty="0" smtClean="0"/>
              <a:t>Berlin Wall erected</a:t>
            </a:r>
          </a:p>
          <a:p>
            <a:pPr eaLnBrk="1" hangingPunct="1">
              <a:defRPr/>
            </a:pPr>
            <a:r>
              <a:rPr lang="en-US" dirty="0" smtClean="0"/>
              <a:t>Cuban Missile Crisis</a:t>
            </a:r>
          </a:p>
          <a:p>
            <a:pPr eaLnBrk="1" hangingPunct="1">
              <a:defRPr/>
            </a:pPr>
            <a:r>
              <a:rPr lang="en-US" dirty="0" smtClean="0"/>
              <a:t>Vietnam War</a:t>
            </a:r>
          </a:p>
          <a:p>
            <a:pPr lvl="1" eaLnBrk="1" hangingPunct="1">
              <a:defRPr/>
            </a:pPr>
            <a:r>
              <a:rPr lang="en-US" dirty="0" smtClean="0"/>
              <a:t>B-52s</a:t>
            </a:r>
          </a:p>
          <a:p>
            <a:pPr lvl="1" eaLnBrk="1" hangingPunct="1">
              <a:defRPr/>
            </a:pPr>
            <a:r>
              <a:rPr lang="en-US" dirty="0" smtClean="0"/>
              <a:t>Helicopters</a:t>
            </a:r>
          </a:p>
          <a:p>
            <a:pPr lvl="1" eaLnBrk="1" hangingPunct="1">
              <a:defRPr/>
            </a:pPr>
            <a:r>
              <a:rPr lang="en-US" dirty="0" smtClean="0"/>
              <a:t>Wild Weasels</a:t>
            </a:r>
          </a:p>
          <a:p>
            <a:pPr lvl="1" eaLnBrk="1" hangingPunct="1">
              <a:defRPr/>
            </a:pPr>
            <a:r>
              <a:rPr lang="en-US" dirty="0" smtClean="0"/>
              <a:t>More than 2,500 aircraft lost</a:t>
            </a:r>
          </a:p>
          <a:p>
            <a:pPr lvl="1" eaLnBrk="1" hangingPunct="1">
              <a:defRPr/>
            </a:pPr>
            <a:r>
              <a:rPr lang="en-US" dirty="0" smtClean="0"/>
              <a:t>Over 2,000 pilots/crewmen</a:t>
            </a:r>
          </a:p>
          <a:p>
            <a:pPr eaLnBrk="1" hangingPunct="1">
              <a:defRPr/>
            </a:pPr>
            <a:r>
              <a:rPr lang="en-US" dirty="0" smtClean="0"/>
              <a:t>Middle East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arn(inVertical)">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arn(inVertical)">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arn(inVertical)">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arn(inVertical)">
                                      <p:cBhvr>
                                        <p:cTn id="22" dur="500"/>
                                        <p:tgtEl>
                                          <p:spTgt spid="153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barn(inVertical)">
                                      <p:cBhvr>
                                        <p:cTn id="27" dur="500"/>
                                        <p:tgtEl>
                                          <p:spTgt spid="153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barn(inVertical)">
                                      <p:cBhvr>
                                        <p:cTn id="32" dur="500"/>
                                        <p:tgtEl>
                                          <p:spTgt spid="1536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barn(inVertical)">
                                      <p:cBhvr>
                                        <p:cTn id="37" dur="500"/>
                                        <p:tgtEl>
                                          <p:spTgt spid="1536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barn(inVertical)">
                                      <p:cBhvr>
                                        <p:cTn id="42" dur="500"/>
                                        <p:tgtEl>
                                          <p:spTgt spid="1536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15363">
                                            <p:txEl>
                                              <p:pRg st="8" end="8"/>
                                            </p:txEl>
                                          </p:spTgt>
                                        </p:tgtEl>
                                        <p:attrNameLst>
                                          <p:attrName>style.visibility</p:attrName>
                                        </p:attrNameLst>
                                      </p:cBhvr>
                                      <p:to>
                                        <p:strVal val="visible"/>
                                      </p:to>
                                    </p:set>
                                    <p:animEffect transition="in" filter="barn(inVertical)">
                                      <p:cBhvr>
                                        <p:cTn id="47" dur="500"/>
                                        <p:tgtEl>
                                          <p:spTgt spid="1536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15363">
                                            <p:txEl>
                                              <p:pRg st="9" end="9"/>
                                            </p:txEl>
                                          </p:spTgt>
                                        </p:tgtEl>
                                        <p:attrNameLst>
                                          <p:attrName>style.visibility</p:attrName>
                                        </p:attrNameLst>
                                      </p:cBhvr>
                                      <p:to>
                                        <p:strVal val="visible"/>
                                      </p:to>
                                    </p:set>
                                    <p:animEffect transition="in" filter="barn(inVertical)">
                                      <p:cBhvr>
                                        <p:cTn id="52" dur="500"/>
                                        <p:tgtEl>
                                          <p:spTgt spid="153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066800"/>
          </a:xfrm>
        </p:spPr>
        <p:txBody>
          <a:bodyPr/>
          <a:lstStyle/>
          <a:p>
            <a:pPr eaLnBrk="1" hangingPunct="1">
              <a:defRPr/>
            </a:pPr>
            <a:r>
              <a:rPr lang="en-US" dirty="0" smtClean="0"/>
              <a:t>Cold War Hot Spots</a:t>
            </a:r>
          </a:p>
        </p:txBody>
      </p:sp>
      <p:sp>
        <p:nvSpPr>
          <p:cNvPr id="15363" name="Rectangle 3"/>
          <p:cNvSpPr>
            <a:spLocks noGrp="1" noChangeArrowheads="1"/>
          </p:cNvSpPr>
          <p:nvPr>
            <p:ph type="body" idx="1"/>
          </p:nvPr>
        </p:nvSpPr>
        <p:spPr>
          <a:xfrm>
            <a:off x="457200" y="1066800"/>
            <a:ext cx="8229600" cy="5791200"/>
          </a:xfrm>
        </p:spPr>
        <p:txBody>
          <a:bodyPr/>
          <a:lstStyle/>
          <a:p>
            <a:pPr eaLnBrk="1" hangingPunct="1">
              <a:defRPr/>
            </a:pPr>
            <a:r>
              <a:rPr lang="en-US" dirty="0" smtClean="0"/>
              <a:t>Middle East</a:t>
            </a:r>
          </a:p>
          <a:p>
            <a:pPr lvl="1" eaLnBrk="1" hangingPunct="1">
              <a:defRPr/>
            </a:pPr>
            <a:r>
              <a:rPr lang="en-US" dirty="0" smtClean="0"/>
              <a:t>6 Day War</a:t>
            </a:r>
          </a:p>
          <a:p>
            <a:pPr lvl="1" eaLnBrk="1" hangingPunct="1">
              <a:defRPr/>
            </a:pPr>
            <a:r>
              <a:rPr lang="en-US" dirty="0" smtClean="0"/>
              <a:t>Yom Kippur</a:t>
            </a:r>
          </a:p>
          <a:p>
            <a:pPr lvl="1" eaLnBrk="1" hangingPunct="1">
              <a:defRPr/>
            </a:pPr>
            <a:r>
              <a:rPr lang="en-US" dirty="0" smtClean="0"/>
              <a:t>Oil Embargo</a:t>
            </a:r>
          </a:p>
        </p:txBody>
      </p:sp>
      <p:pic>
        <p:nvPicPr>
          <p:cNvPr id="348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914400"/>
            <a:ext cx="2057400" cy="577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2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2070" y="1752600"/>
            <a:ext cx="3099068" cy="466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arn(inVertic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arn(inVertical)">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arn(inVertical)">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arn(inVertical)">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143000"/>
          </a:xfrm>
        </p:spPr>
        <p:txBody>
          <a:bodyPr/>
          <a:lstStyle/>
          <a:p>
            <a:pPr eaLnBrk="1" hangingPunct="1">
              <a:defRPr/>
            </a:pPr>
            <a:r>
              <a:rPr lang="en-US" dirty="0" smtClean="0"/>
              <a:t>Cold War Continues</a:t>
            </a:r>
          </a:p>
        </p:txBody>
      </p:sp>
      <p:sp>
        <p:nvSpPr>
          <p:cNvPr id="14339" name="Rectangle 3"/>
          <p:cNvSpPr>
            <a:spLocks noGrp="1" noChangeArrowheads="1"/>
          </p:cNvSpPr>
          <p:nvPr>
            <p:ph type="body" idx="1"/>
          </p:nvPr>
        </p:nvSpPr>
        <p:spPr>
          <a:xfrm>
            <a:off x="457200" y="1143000"/>
            <a:ext cx="8229600" cy="5715000"/>
          </a:xfrm>
        </p:spPr>
        <p:txBody>
          <a:bodyPr/>
          <a:lstStyle/>
          <a:p>
            <a:pPr eaLnBrk="1" hangingPunct="1">
              <a:lnSpc>
                <a:spcPct val="90000"/>
              </a:lnSpc>
              <a:defRPr/>
            </a:pPr>
            <a:r>
              <a:rPr lang="en-US" dirty="0"/>
              <a:t>Defense </a:t>
            </a:r>
            <a:r>
              <a:rPr lang="en-US" dirty="0" smtClean="0"/>
              <a:t>Tools</a:t>
            </a:r>
          </a:p>
          <a:p>
            <a:pPr lvl="1" eaLnBrk="1" hangingPunct="1">
              <a:lnSpc>
                <a:spcPct val="90000"/>
              </a:lnSpc>
              <a:defRPr/>
            </a:pPr>
            <a:r>
              <a:rPr lang="en-US" dirty="0"/>
              <a:t>ICBMs</a:t>
            </a:r>
          </a:p>
          <a:p>
            <a:pPr lvl="1" eaLnBrk="1" hangingPunct="1">
              <a:lnSpc>
                <a:spcPct val="90000"/>
              </a:lnSpc>
              <a:defRPr/>
            </a:pPr>
            <a:r>
              <a:rPr lang="en-US" dirty="0"/>
              <a:t>Naval missiles</a:t>
            </a:r>
          </a:p>
          <a:p>
            <a:pPr lvl="1" eaLnBrk="1" hangingPunct="1">
              <a:lnSpc>
                <a:spcPct val="90000"/>
              </a:lnSpc>
              <a:defRPr/>
            </a:pPr>
            <a:r>
              <a:rPr lang="en-US" dirty="0"/>
              <a:t>Bombers</a:t>
            </a:r>
          </a:p>
          <a:p>
            <a:pPr lvl="1" eaLnBrk="1" hangingPunct="1">
              <a:lnSpc>
                <a:spcPct val="90000"/>
              </a:lnSpc>
              <a:defRPr/>
            </a:pPr>
            <a:r>
              <a:rPr lang="en-US" dirty="0" smtClean="0"/>
              <a:t>Air Defense</a:t>
            </a:r>
          </a:p>
          <a:p>
            <a:pPr lvl="2" eaLnBrk="1" hangingPunct="1">
              <a:lnSpc>
                <a:spcPct val="90000"/>
              </a:lnSpc>
              <a:defRPr/>
            </a:pPr>
            <a:r>
              <a:rPr lang="en-US" dirty="0" smtClean="0"/>
              <a:t>SAGE</a:t>
            </a:r>
          </a:p>
          <a:p>
            <a:pPr lvl="2" eaLnBrk="1" hangingPunct="1">
              <a:lnSpc>
                <a:spcPct val="90000"/>
              </a:lnSpc>
              <a:defRPr/>
            </a:pPr>
            <a:r>
              <a:rPr lang="en-US" dirty="0" smtClean="0"/>
              <a:t>NORAD – DEW Line</a:t>
            </a:r>
          </a:p>
          <a:p>
            <a:pPr lvl="2" eaLnBrk="1" hangingPunct="1">
              <a:lnSpc>
                <a:spcPct val="90000"/>
              </a:lnSpc>
              <a:defRPr/>
            </a:pPr>
            <a:r>
              <a:rPr lang="en-US" dirty="0" smtClean="0"/>
              <a:t>Mutually Assured Destruction (MAD)</a:t>
            </a:r>
          </a:p>
          <a:p>
            <a:pPr lvl="3" eaLnBrk="1" hangingPunct="1">
              <a:lnSpc>
                <a:spcPct val="90000"/>
              </a:lnSpc>
              <a:defRPr/>
            </a:pPr>
            <a:r>
              <a:rPr lang="en-US" dirty="0" smtClean="0"/>
              <a:t>Anti-Ballistic Missiles</a:t>
            </a:r>
          </a:p>
          <a:p>
            <a:pPr lvl="3" eaLnBrk="1" hangingPunct="1">
              <a:lnSpc>
                <a:spcPct val="90000"/>
              </a:lnSpc>
              <a:defRPr/>
            </a:pPr>
            <a:r>
              <a:rPr lang="en-US" dirty="0" smtClean="0"/>
              <a:t>Limit of ABM in 1972</a:t>
            </a:r>
          </a:p>
          <a:p>
            <a:pPr lvl="3" eaLnBrk="1" hangingPunct="1">
              <a:lnSpc>
                <a:spcPct val="90000"/>
              </a:lnSpc>
              <a:defRPr/>
            </a:pPr>
            <a:r>
              <a:rPr lang="en-US" dirty="0" smtClean="0"/>
              <a:t>Deactivated in 1976</a:t>
            </a:r>
          </a:p>
          <a:p>
            <a:pPr lvl="3" eaLnBrk="1" hangingPunct="1">
              <a:lnSpc>
                <a:spcPct val="90000"/>
              </a:lnSpc>
              <a:defRPr/>
            </a:pPr>
            <a:r>
              <a:rPr lang="en-US" dirty="0" smtClean="0"/>
              <a:t>MRV and MIRV</a:t>
            </a:r>
          </a:p>
          <a:p>
            <a:pPr lvl="2" eaLnBrk="1" hangingPunct="1">
              <a:lnSpc>
                <a:spcPct val="90000"/>
              </a:lnSpc>
              <a:defRPr/>
            </a:pPr>
            <a:r>
              <a:rPr lang="en-US" dirty="0" smtClean="0"/>
              <a:t>Star Wars (SDI)</a:t>
            </a:r>
          </a:p>
          <a:p>
            <a:pPr lvl="3" eaLnBrk="1" hangingPunct="1">
              <a:lnSpc>
                <a:spcPct val="90000"/>
              </a:lnSpc>
              <a:defRPr/>
            </a:pPr>
            <a:r>
              <a:rPr lang="en-US" dirty="0" smtClean="0"/>
              <a:t>Shield U.S. from incoming missiles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Vertic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arn(inVertic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arn(inVertical)">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arn(inVertical)">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arn(inVertical)">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barn(inVertical)">
                                      <p:cBhvr>
                                        <p:cTn id="32" dur="500"/>
                                        <p:tgtEl>
                                          <p:spTgt spid="1433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Effect transition="in" filter="barn(inVertical)">
                                      <p:cBhvr>
                                        <p:cTn id="37" dur="500"/>
                                        <p:tgtEl>
                                          <p:spTgt spid="1433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14339">
                                            <p:txEl>
                                              <p:pRg st="7" end="7"/>
                                            </p:txEl>
                                          </p:spTgt>
                                        </p:tgtEl>
                                        <p:attrNameLst>
                                          <p:attrName>style.visibility</p:attrName>
                                        </p:attrNameLst>
                                      </p:cBhvr>
                                      <p:to>
                                        <p:strVal val="visible"/>
                                      </p:to>
                                    </p:set>
                                    <p:animEffect transition="in" filter="barn(inVertical)">
                                      <p:cBhvr>
                                        <p:cTn id="42" dur="500"/>
                                        <p:tgtEl>
                                          <p:spTgt spid="1433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14339">
                                            <p:txEl>
                                              <p:pRg st="8" end="8"/>
                                            </p:txEl>
                                          </p:spTgt>
                                        </p:tgtEl>
                                        <p:attrNameLst>
                                          <p:attrName>style.visibility</p:attrName>
                                        </p:attrNameLst>
                                      </p:cBhvr>
                                      <p:to>
                                        <p:strVal val="visible"/>
                                      </p:to>
                                    </p:set>
                                    <p:animEffect transition="in" filter="barn(inVertical)">
                                      <p:cBhvr>
                                        <p:cTn id="47" dur="500"/>
                                        <p:tgtEl>
                                          <p:spTgt spid="1433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14339">
                                            <p:txEl>
                                              <p:pRg st="9" end="9"/>
                                            </p:txEl>
                                          </p:spTgt>
                                        </p:tgtEl>
                                        <p:attrNameLst>
                                          <p:attrName>style.visibility</p:attrName>
                                        </p:attrNameLst>
                                      </p:cBhvr>
                                      <p:to>
                                        <p:strVal val="visible"/>
                                      </p:to>
                                    </p:set>
                                    <p:animEffect transition="in" filter="barn(inVertical)">
                                      <p:cBhvr>
                                        <p:cTn id="52" dur="500"/>
                                        <p:tgtEl>
                                          <p:spTgt spid="1433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14339">
                                            <p:txEl>
                                              <p:pRg st="10" end="10"/>
                                            </p:txEl>
                                          </p:spTgt>
                                        </p:tgtEl>
                                        <p:attrNameLst>
                                          <p:attrName>style.visibility</p:attrName>
                                        </p:attrNameLst>
                                      </p:cBhvr>
                                      <p:to>
                                        <p:strVal val="visible"/>
                                      </p:to>
                                    </p:set>
                                    <p:animEffect transition="in" filter="barn(inVertical)">
                                      <p:cBhvr>
                                        <p:cTn id="57" dur="500"/>
                                        <p:tgtEl>
                                          <p:spTgt spid="14339">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nodeType="clickEffect">
                                  <p:stCondLst>
                                    <p:cond delay="0"/>
                                  </p:stCondLst>
                                  <p:childTnLst>
                                    <p:set>
                                      <p:cBhvr>
                                        <p:cTn id="61" dur="1" fill="hold">
                                          <p:stCondLst>
                                            <p:cond delay="0"/>
                                          </p:stCondLst>
                                        </p:cTn>
                                        <p:tgtEl>
                                          <p:spTgt spid="14339">
                                            <p:txEl>
                                              <p:pRg st="11" end="11"/>
                                            </p:txEl>
                                          </p:spTgt>
                                        </p:tgtEl>
                                        <p:attrNameLst>
                                          <p:attrName>style.visibility</p:attrName>
                                        </p:attrNameLst>
                                      </p:cBhvr>
                                      <p:to>
                                        <p:strVal val="visible"/>
                                      </p:to>
                                    </p:set>
                                    <p:animEffect transition="in" filter="barn(inVertical)">
                                      <p:cBhvr>
                                        <p:cTn id="62" dur="500"/>
                                        <p:tgtEl>
                                          <p:spTgt spid="14339">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6" presetClass="entr" presetSubtype="21" fill="hold" nodeType="clickEffect">
                                  <p:stCondLst>
                                    <p:cond delay="0"/>
                                  </p:stCondLst>
                                  <p:childTnLst>
                                    <p:set>
                                      <p:cBhvr>
                                        <p:cTn id="66" dur="1" fill="hold">
                                          <p:stCondLst>
                                            <p:cond delay="0"/>
                                          </p:stCondLst>
                                        </p:cTn>
                                        <p:tgtEl>
                                          <p:spTgt spid="14339">
                                            <p:txEl>
                                              <p:pRg st="12" end="12"/>
                                            </p:txEl>
                                          </p:spTgt>
                                        </p:tgtEl>
                                        <p:attrNameLst>
                                          <p:attrName>style.visibility</p:attrName>
                                        </p:attrNameLst>
                                      </p:cBhvr>
                                      <p:to>
                                        <p:strVal val="visible"/>
                                      </p:to>
                                    </p:set>
                                    <p:animEffect transition="in" filter="barn(inVertical)">
                                      <p:cBhvr>
                                        <p:cTn id="67" dur="500"/>
                                        <p:tgtEl>
                                          <p:spTgt spid="14339">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6" presetClass="entr" presetSubtype="21" fill="hold" nodeType="clickEffect">
                                  <p:stCondLst>
                                    <p:cond delay="0"/>
                                  </p:stCondLst>
                                  <p:childTnLst>
                                    <p:set>
                                      <p:cBhvr>
                                        <p:cTn id="71" dur="1" fill="hold">
                                          <p:stCondLst>
                                            <p:cond delay="0"/>
                                          </p:stCondLst>
                                        </p:cTn>
                                        <p:tgtEl>
                                          <p:spTgt spid="14339">
                                            <p:txEl>
                                              <p:pRg st="13" end="13"/>
                                            </p:txEl>
                                          </p:spTgt>
                                        </p:tgtEl>
                                        <p:attrNameLst>
                                          <p:attrName>style.visibility</p:attrName>
                                        </p:attrNameLst>
                                      </p:cBhvr>
                                      <p:to>
                                        <p:strVal val="visible"/>
                                      </p:to>
                                    </p:set>
                                    <p:animEffect transition="in" filter="barn(inVertical)">
                                      <p:cBhvr>
                                        <p:cTn id="72" dur="500"/>
                                        <p:tgtEl>
                                          <p:spTgt spid="1433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defRPr/>
            </a:pPr>
            <a:r>
              <a:rPr lang="en-US" dirty="0" smtClean="0"/>
              <a:t>U.S. Aircraft Manufacturers</a:t>
            </a:r>
          </a:p>
        </p:txBody>
      </p:sp>
      <p:sp>
        <p:nvSpPr>
          <p:cNvPr id="9219" name="Rectangle 3"/>
          <p:cNvSpPr>
            <a:spLocks noGrp="1" noChangeArrowheads="1"/>
          </p:cNvSpPr>
          <p:nvPr>
            <p:ph type="body" idx="1"/>
          </p:nvPr>
        </p:nvSpPr>
        <p:spPr>
          <a:xfrm>
            <a:off x="457200" y="990600"/>
            <a:ext cx="8229600" cy="5867400"/>
          </a:xfrm>
        </p:spPr>
        <p:txBody>
          <a:bodyPr/>
          <a:lstStyle/>
          <a:p>
            <a:pPr eaLnBrk="1" hangingPunct="1">
              <a:defRPr/>
            </a:pPr>
            <a:r>
              <a:rPr lang="en-US" dirty="0" smtClean="0"/>
              <a:t>Boeing – 700 series</a:t>
            </a:r>
          </a:p>
          <a:p>
            <a:pPr lvl="1" eaLnBrk="1" hangingPunct="1">
              <a:defRPr/>
            </a:pPr>
            <a:r>
              <a:rPr lang="en-US" dirty="0" smtClean="0"/>
              <a:t>727 (1963)</a:t>
            </a:r>
          </a:p>
          <a:p>
            <a:pPr lvl="2" eaLnBrk="1" hangingPunct="1">
              <a:defRPr/>
            </a:pPr>
            <a:r>
              <a:rPr lang="en-US" dirty="0" smtClean="0"/>
              <a:t>First tri-jet</a:t>
            </a:r>
          </a:p>
          <a:p>
            <a:pPr lvl="2" eaLnBrk="1" hangingPunct="1">
              <a:defRPr/>
            </a:pPr>
            <a:r>
              <a:rPr lang="en-US" dirty="0" smtClean="0"/>
              <a:t>Best selling airliner in world – 1,831 sold</a:t>
            </a:r>
          </a:p>
          <a:p>
            <a:pPr lvl="2" eaLnBrk="1" hangingPunct="1">
              <a:defRPr/>
            </a:pPr>
            <a:r>
              <a:rPr lang="en-US" dirty="0" smtClean="0"/>
              <a:t>Carried one billionth passenger 5 Dec 1977</a:t>
            </a:r>
          </a:p>
          <a:p>
            <a:pPr lvl="1" eaLnBrk="1" hangingPunct="1">
              <a:defRPr/>
            </a:pPr>
            <a:r>
              <a:rPr lang="en-US" dirty="0" smtClean="0"/>
              <a:t>737 (1965)</a:t>
            </a:r>
          </a:p>
          <a:p>
            <a:pPr lvl="2" eaLnBrk="1" hangingPunct="1">
              <a:defRPr/>
            </a:pPr>
            <a:r>
              <a:rPr lang="en-US" dirty="0" smtClean="0"/>
              <a:t>Designed for 80 passengers</a:t>
            </a:r>
          </a:p>
          <a:p>
            <a:pPr lvl="2" eaLnBrk="1" hangingPunct="1">
              <a:defRPr/>
            </a:pPr>
            <a:r>
              <a:rPr lang="en-US" dirty="0" smtClean="0"/>
              <a:t>Over 4,000 sold</a:t>
            </a:r>
          </a:p>
          <a:p>
            <a:pPr lvl="1" eaLnBrk="1" hangingPunct="1">
              <a:defRPr/>
            </a:pPr>
            <a:r>
              <a:rPr lang="en-US" dirty="0" smtClean="0"/>
              <a:t>747 (1969)</a:t>
            </a:r>
          </a:p>
          <a:p>
            <a:pPr lvl="2" eaLnBrk="1" hangingPunct="1">
              <a:defRPr/>
            </a:pPr>
            <a:r>
              <a:rPr lang="en-US" dirty="0" smtClean="0"/>
              <a:t>First </a:t>
            </a:r>
            <a:r>
              <a:rPr lang="en-US" dirty="0" err="1" smtClean="0"/>
              <a:t>widebody</a:t>
            </a:r>
            <a:r>
              <a:rPr lang="en-US" dirty="0" smtClean="0"/>
              <a:t> (</a:t>
            </a:r>
            <a:r>
              <a:rPr lang="en-US" dirty="0" err="1" smtClean="0"/>
              <a:t>jumbojet</a:t>
            </a:r>
            <a:r>
              <a:rPr lang="en-US" dirty="0" smtClean="0"/>
              <a:t>)</a:t>
            </a:r>
          </a:p>
          <a:p>
            <a:pPr lvl="2" eaLnBrk="1" hangingPunct="1">
              <a:defRPr/>
            </a:pPr>
            <a:r>
              <a:rPr lang="en-US" dirty="0" smtClean="0"/>
              <a:t>Carry over 400 passengers</a:t>
            </a:r>
          </a:p>
          <a:p>
            <a:pPr lvl="2" eaLnBrk="1" hangingPunct="1">
              <a:defRPr/>
            </a:pPr>
            <a:endParaRPr lang="en-US" dirty="0" smtClean="0"/>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9219">
                                            <p:txEl>
                                              <p:pRg st="10" end="10"/>
                                            </p:txEl>
                                          </p:spTgt>
                                        </p:tgtEl>
                                        <p:attrNameLst>
                                          <p:attrName>style.visibility</p:attrName>
                                        </p:attrNameLst>
                                      </p:cBhvr>
                                      <p:to>
                                        <p:strVal val="visible"/>
                                      </p:to>
                                    </p:set>
                                    <p:animEffect transition="in" filter="barn(inVertical)">
                                      <p:cBhvr>
                                        <p:cTn id="57" dur="500"/>
                                        <p:tgtEl>
                                          <p:spTgt spid="92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defRPr/>
            </a:pPr>
            <a:r>
              <a:rPr lang="en-US" dirty="0" smtClean="0"/>
              <a:t>U.S. Aircraft Manufacturers</a:t>
            </a:r>
          </a:p>
        </p:txBody>
      </p:sp>
      <p:sp>
        <p:nvSpPr>
          <p:cNvPr id="9219" name="Rectangle 3"/>
          <p:cNvSpPr>
            <a:spLocks noGrp="1" noChangeArrowheads="1"/>
          </p:cNvSpPr>
          <p:nvPr>
            <p:ph type="body" idx="1"/>
          </p:nvPr>
        </p:nvSpPr>
        <p:spPr>
          <a:xfrm>
            <a:off x="228600" y="990600"/>
            <a:ext cx="8763000" cy="5867400"/>
          </a:xfrm>
        </p:spPr>
        <p:txBody>
          <a:bodyPr/>
          <a:lstStyle/>
          <a:p>
            <a:pPr eaLnBrk="1" hangingPunct="1">
              <a:defRPr/>
            </a:pPr>
            <a:r>
              <a:rPr lang="en-US" dirty="0" smtClean="0"/>
              <a:t>Boeing – 700 series</a:t>
            </a:r>
          </a:p>
          <a:p>
            <a:pPr lvl="1" eaLnBrk="1" hangingPunct="1">
              <a:defRPr/>
            </a:pPr>
            <a:r>
              <a:rPr lang="en-US" dirty="0" smtClean="0"/>
              <a:t>757 (1982)</a:t>
            </a:r>
          </a:p>
          <a:p>
            <a:pPr lvl="2" eaLnBrk="1" hangingPunct="1">
              <a:defRPr/>
            </a:pPr>
            <a:r>
              <a:rPr lang="en-US" dirty="0" smtClean="0"/>
              <a:t>Replacement for 727</a:t>
            </a:r>
          </a:p>
          <a:p>
            <a:pPr lvl="2" eaLnBrk="1" hangingPunct="1">
              <a:defRPr/>
            </a:pPr>
            <a:r>
              <a:rPr lang="en-US" dirty="0" smtClean="0"/>
              <a:t>Designed in tandem with 767</a:t>
            </a:r>
          </a:p>
          <a:p>
            <a:pPr lvl="2" eaLnBrk="1" hangingPunct="1">
              <a:defRPr/>
            </a:pPr>
            <a:r>
              <a:rPr lang="en-US" dirty="0" smtClean="0"/>
              <a:t>Carried one billionth passenger 5 Dec 1977</a:t>
            </a:r>
          </a:p>
          <a:p>
            <a:pPr lvl="1" eaLnBrk="1" hangingPunct="1">
              <a:defRPr/>
            </a:pPr>
            <a:r>
              <a:rPr lang="en-US" dirty="0" smtClean="0"/>
              <a:t>767 (1981)</a:t>
            </a:r>
          </a:p>
          <a:p>
            <a:pPr lvl="2" eaLnBrk="1" hangingPunct="1">
              <a:defRPr/>
            </a:pPr>
            <a:r>
              <a:rPr lang="en-US" dirty="0" smtClean="0"/>
              <a:t>Designed to compete with Airbus</a:t>
            </a:r>
          </a:p>
          <a:p>
            <a:pPr lvl="2" eaLnBrk="1" hangingPunct="1">
              <a:defRPr/>
            </a:pPr>
            <a:r>
              <a:rPr lang="en-US" dirty="0" smtClean="0"/>
              <a:t>Selected to replace KC-135</a:t>
            </a:r>
          </a:p>
          <a:p>
            <a:pPr eaLnBrk="1" hangingPunct="1">
              <a:buFont typeface="Wingdings" pitchFamily="2" charset="2"/>
              <a:buNone/>
              <a:defRPr/>
            </a:pPr>
            <a:endParaRPr lang="en-US" dirty="0" smtClean="0"/>
          </a:p>
        </p:txBody>
      </p:sp>
      <p:pic>
        <p:nvPicPr>
          <p:cNvPr id="46084" name="Picture 3" descr="http://upload.wikimedia.org/wikipedia/commons/thumb/2/2d/N647DL-2008-08-15-YVR.jpg/220px-N647DL-2008-08-15-YVR.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914400"/>
            <a:ext cx="2743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4" descr="http://upload.wikimedia.org/wikipedia/commons/thumb/9/9d/Delta_Air_Lines_B767-300ER_N1607B.JPG/300px-Delta_Air_Lines_B767-300ER_N1607B.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4935682"/>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barn(inVertical)">
                                      <p:cBhvr>
                                        <p:cTn id="7" dur="500"/>
                                        <p:tgtEl>
                                          <p:spTgt spid="92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arn(inVertical)">
                                      <p:cBhvr>
                                        <p:cTn id="12" dur="500"/>
                                        <p:tgtEl>
                                          <p:spTgt spid="92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barn(inVertical)">
                                      <p:cBhvr>
                                        <p:cTn id="17" dur="500"/>
                                        <p:tgtEl>
                                          <p:spTgt spid="92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barn(inVertical)">
                                      <p:cBhvr>
                                        <p:cTn id="22" dur="5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Effect transition="in" filter="barn(inVertical)">
                                      <p:cBhvr>
                                        <p:cTn id="27" dur="500"/>
                                        <p:tgtEl>
                                          <p:spTgt spid="921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6" end="6"/>
                                            </p:txEl>
                                          </p:spTgt>
                                        </p:tgtEl>
                                        <p:attrNameLst>
                                          <p:attrName>style.visibility</p:attrName>
                                        </p:attrNameLst>
                                      </p:cBhvr>
                                      <p:to>
                                        <p:strVal val="visible"/>
                                      </p:to>
                                    </p:set>
                                    <p:animEffect transition="in" filter="barn(inVertical)">
                                      <p:cBhvr>
                                        <p:cTn id="32" dur="500"/>
                                        <p:tgtEl>
                                          <p:spTgt spid="921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7" end="7"/>
                                            </p:txEl>
                                          </p:spTgt>
                                        </p:tgtEl>
                                        <p:attrNameLst>
                                          <p:attrName>style.visibility</p:attrName>
                                        </p:attrNameLst>
                                      </p:cBhvr>
                                      <p:to>
                                        <p:strVal val="visible"/>
                                      </p:to>
                                    </p:set>
                                    <p:animEffect transition="in" filter="barn(inVertical)">
                                      <p:cBhvr>
                                        <p:cTn id="37"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defRPr/>
            </a:pPr>
            <a:r>
              <a:rPr lang="en-US" dirty="0" smtClean="0"/>
              <a:t>U.S. Aircraft Manufacturers</a:t>
            </a:r>
          </a:p>
        </p:txBody>
      </p:sp>
      <p:sp>
        <p:nvSpPr>
          <p:cNvPr id="9219" name="Rectangle 3"/>
          <p:cNvSpPr>
            <a:spLocks noGrp="1" noChangeArrowheads="1"/>
          </p:cNvSpPr>
          <p:nvPr>
            <p:ph type="body" idx="1"/>
          </p:nvPr>
        </p:nvSpPr>
        <p:spPr>
          <a:xfrm>
            <a:off x="457200" y="990600"/>
            <a:ext cx="8229600" cy="5867400"/>
          </a:xfrm>
        </p:spPr>
        <p:txBody>
          <a:bodyPr/>
          <a:lstStyle/>
          <a:p>
            <a:pPr eaLnBrk="1" hangingPunct="1">
              <a:defRPr/>
            </a:pPr>
            <a:r>
              <a:rPr lang="en-US" dirty="0" smtClean="0"/>
              <a:t>McDonnell Company &amp; Douglas</a:t>
            </a:r>
          </a:p>
          <a:p>
            <a:pPr lvl="1" eaLnBrk="1" hangingPunct="1">
              <a:defRPr/>
            </a:pPr>
            <a:r>
              <a:rPr lang="en-US" dirty="0" smtClean="0"/>
              <a:t>Merged in 1967</a:t>
            </a:r>
          </a:p>
          <a:p>
            <a:pPr lvl="2" eaLnBrk="1" hangingPunct="1">
              <a:defRPr/>
            </a:pPr>
            <a:r>
              <a:rPr lang="en-US" dirty="0" smtClean="0"/>
              <a:t>Douglas</a:t>
            </a:r>
          </a:p>
          <a:p>
            <a:pPr lvl="3" eaLnBrk="1" hangingPunct="1">
              <a:defRPr/>
            </a:pPr>
            <a:r>
              <a:rPr lang="en-US" dirty="0" smtClean="0"/>
              <a:t>Dominated until 707</a:t>
            </a:r>
          </a:p>
          <a:p>
            <a:pPr lvl="3" eaLnBrk="1" hangingPunct="1">
              <a:defRPr/>
            </a:pPr>
            <a:r>
              <a:rPr lang="en-US" dirty="0" smtClean="0"/>
              <a:t>Cash flow problems</a:t>
            </a:r>
          </a:p>
          <a:p>
            <a:pPr lvl="3" eaLnBrk="1" hangingPunct="1">
              <a:defRPr/>
            </a:pPr>
            <a:r>
              <a:rPr lang="en-US" dirty="0" smtClean="0"/>
              <a:t>DC series of aircraft</a:t>
            </a:r>
          </a:p>
          <a:p>
            <a:pPr lvl="3" eaLnBrk="1" hangingPunct="1">
              <a:defRPr/>
            </a:pPr>
            <a:r>
              <a:rPr lang="en-US" dirty="0" smtClean="0"/>
              <a:t>DC-8  lost to 707</a:t>
            </a:r>
          </a:p>
          <a:p>
            <a:pPr lvl="3" eaLnBrk="1" hangingPunct="1">
              <a:defRPr/>
            </a:pPr>
            <a:r>
              <a:rPr lang="en-US" dirty="0" smtClean="0"/>
              <a:t>DC-9  almost 1,000 total sales</a:t>
            </a:r>
          </a:p>
          <a:p>
            <a:pPr lvl="3" eaLnBrk="1" hangingPunct="1">
              <a:defRPr/>
            </a:pPr>
            <a:r>
              <a:rPr lang="en-US" dirty="0" smtClean="0"/>
              <a:t>DC-10 problems</a:t>
            </a:r>
          </a:p>
          <a:p>
            <a:pPr lvl="2" eaLnBrk="1" hangingPunct="1">
              <a:defRPr/>
            </a:pPr>
            <a:r>
              <a:rPr lang="en-US" dirty="0" smtClean="0"/>
              <a:t>A-12 program (ATA) 1988 – flying wing</a:t>
            </a:r>
          </a:p>
          <a:p>
            <a:pPr lvl="3" eaLnBrk="1" hangingPunct="1">
              <a:defRPr/>
            </a:pPr>
            <a:r>
              <a:rPr lang="en-US" dirty="0" smtClean="0"/>
              <a:t>$4.83 billion contract/$2 billion cost overrun</a:t>
            </a:r>
          </a:p>
          <a:p>
            <a:pPr lvl="3" eaLnBrk="1" hangingPunct="1">
              <a:defRPr/>
            </a:pPr>
            <a:r>
              <a:rPr lang="en-US" dirty="0" smtClean="0"/>
              <a:t>Contract terminated 1991</a:t>
            </a:r>
          </a:p>
          <a:p>
            <a:pPr lvl="3" eaLnBrk="1" hangingPunct="1">
              <a:defRPr/>
            </a:pPr>
            <a:r>
              <a:rPr lang="en-US" dirty="0" smtClean="0"/>
              <a:t>5,600 employees laid off</a:t>
            </a:r>
          </a:p>
          <a:p>
            <a:pPr lvl="1" eaLnBrk="1" hangingPunct="1">
              <a:defRPr/>
            </a:pPr>
            <a:r>
              <a:rPr lang="en-US" dirty="0" smtClean="0"/>
              <a:t>Boeing merger - 1997</a:t>
            </a:r>
          </a:p>
          <a:p>
            <a:pPr eaLnBrk="1" hangingPunct="1">
              <a:buFont typeface="Wingdings" pitchFamily="2" charset="2"/>
              <a:buNone/>
              <a:defRPr/>
            </a:pPr>
            <a:endParaRPr lang="en-US" dirty="0" smtClean="0"/>
          </a:p>
        </p:txBody>
      </p:sp>
      <p:pic>
        <p:nvPicPr>
          <p:cNvPr id="47108" name="Picture 5" descr="http://upload.wikimedia.org/wikipedia/commons/thumb/5/5d/Bangladesh.dc-10.750pix.jpg/220px-Bangladesh.dc-10.750pix.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600200"/>
            <a:ext cx="23241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defRPr/>
            </a:pPr>
            <a:r>
              <a:rPr lang="en-US" dirty="0" smtClean="0"/>
              <a:t>U.S. Aircraft Manufacturers</a:t>
            </a:r>
          </a:p>
        </p:txBody>
      </p:sp>
      <p:sp>
        <p:nvSpPr>
          <p:cNvPr id="9219" name="Rectangle 3"/>
          <p:cNvSpPr>
            <a:spLocks noGrp="1" noChangeArrowheads="1"/>
          </p:cNvSpPr>
          <p:nvPr>
            <p:ph type="body" idx="1"/>
          </p:nvPr>
        </p:nvSpPr>
        <p:spPr>
          <a:xfrm>
            <a:off x="457200" y="990600"/>
            <a:ext cx="8229600" cy="5867400"/>
          </a:xfrm>
        </p:spPr>
        <p:txBody>
          <a:bodyPr/>
          <a:lstStyle/>
          <a:p>
            <a:pPr eaLnBrk="1" hangingPunct="1">
              <a:defRPr/>
            </a:pPr>
            <a:r>
              <a:rPr lang="en-US" dirty="0" err="1" smtClean="0"/>
              <a:t>Convair</a:t>
            </a:r>
            <a:endParaRPr lang="en-US" dirty="0" smtClean="0"/>
          </a:p>
          <a:p>
            <a:pPr lvl="1" eaLnBrk="1" hangingPunct="1">
              <a:defRPr/>
            </a:pPr>
            <a:r>
              <a:rPr lang="en-US" dirty="0" smtClean="0"/>
              <a:t>Division of General Dynamics</a:t>
            </a:r>
          </a:p>
          <a:p>
            <a:pPr lvl="2" eaLnBrk="1" hangingPunct="1">
              <a:defRPr/>
            </a:pPr>
            <a:r>
              <a:rPr lang="en-US" dirty="0" smtClean="0"/>
              <a:t>880/990</a:t>
            </a:r>
          </a:p>
          <a:p>
            <a:pPr lvl="3" eaLnBrk="1" hangingPunct="1">
              <a:defRPr/>
            </a:pPr>
            <a:r>
              <a:rPr lang="en-US" dirty="0"/>
              <a:t>Costly development</a:t>
            </a:r>
          </a:p>
          <a:p>
            <a:pPr lvl="3" eaLnBrk="1" hangingPunct="1">
              <a:defRPr/>
            </a:pPr>
            <a:r>
              <a:rPr lang="en-US" dirty="0"/>
              <a:t>Sluggish sales</a:t>
            </a:r>
          </a:p>
          <a:p>
            <a:pPr lvl="3" eaLnBrk="1" hangingPunct="1">
              <a:defRPr/>
            </a:pPr>
            <a:r>
              <a:rPr lang="en-US" dirty="0"/>
              <a:t>Production stopped in </a:t>
            </a:r>
            <a:r>
              <a:rPr lang="en-US" dirty="0" smtClean="0"/>
              <a:t>1963</a:t>
            </a:r>
          </a:p>
          <a:p>
            <a:pPr lvl="2" eaLnBrk="1" hangingPunct="1">
              <a:defRPr/>
            </a:pPr>
            <a:r>
              <a:rPr lang="en-US" dirty="0" smtClean="0"/>
              <a:t>Sold to McDonnell Douglas – 1994</a:t>
            </a:r>
          </a:p>
          <a:p>
            <a:pPr eaLnBrk="1" hangingPunct="1">
              <a:buFont typeface="Wingdings" pitchFamily="2" charset="2"/>
              <a:buNone/>
              <a:defRPr/>
            </a:pPr>
            <a:endParaRPr lang="en-US" dirty="0" smtClean="0"/>
          </a:p>
        </p:txBody>
      </p:sp>
      <p:pic>
        <p:nvPicPr>
          <p:cNvPr id="48132" name="Picture 4" descr="http://upload.wikimedia.org/wikipedia/commons/thumb/2/25/Spantax_CV-990_at_Basle_-_June_1976.jpg/300px-Spantax_CV-990_at_Basle_-_June_1976.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0" y="40386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defRPr/>
            </a:pPr>
            <a:r>
              <a:rPr lang="en-US" dirty="0" smtClean="0"/>
              <a:t>U.S. Aircraft Manufacturers</a:t>
            </a:r>
          </a:p>
        </p:txBody>
      </p:sp>
      <p:sp>
        <p:nvSpPr>
          <p:cNvPr id="9219" name="Rectangle 3"/>
          <p:cNvSpPr>
            <a:spLocks noGrp="1" noChangeArrowheads="1"/>
          </p:cNvSpPr>
          <p:nvPr>
            <p:ph type="body" idx="1"/>
          </p:nvPr>
        </p:nvSpPr>
        <p:spPr>
          <a:xfrm>
            <a:off x="457200" y="838200"/>
            <a:ext cx="8229600" cy="6019800"/>
          </a:xfrm>
        </p:spPr>
        <p:txBody>
          <a:bodyPr/>
          <a:lstStyle/>
          <a:p>
            <a:pPr eaLnBrk="1" hangingPunct="1">
              <a:defRPr/>
            </a:pPr>
            <a:r>
              <a:rPr lang="en-US" dirty="0" smtClean="0"/>
              <a:t>Lockheed</a:t>
            </a:r>
          </a:p>
          <a:p>
            <a:pPr lvl="2" eaLnBrk="1" hangingPunct="1">
              <a:defRPr/>
            </a:pPr>
            <a:r>
              <a:rPr lang="en-US" dirty="0" smtClean="0"/>
              <a:t>P-38</a:t>
            </a:r>
          </a:p>
          <a:p>
            <a:pPr lvl="2" eaLnBrk="1" hangingPunct="1">
              <a:defRPr/>
            </a:pPr>
            <a:r>
              <a:rPr lang="en-US" dirty="0" smtClean="0"/>
              <a:t>L049 Constellation</a:t>
            </a:r>
          </a:p>
          <a:p>
            <a:pPr lvl="2" eaLnBrk="1" hangingPunct="1">
              <a:defRPr/>
            </a:pPr>
            <a:r>
              <a:rPr lang="en-US" dirty="0" smtClean="0"/>
              <a:t>P-80 Shooting Star</a:t>
            </a:r>
          </a:p>
          <a:p>
            <a:pPr lvl="2" eaLnBrk="1" hangingPunct="1">
              <a:defRPr/>
            </a:pPr>
            <a:r>
              <a:rPr lang="en-US" dirty="0" smtClean="0"/>
              <a:t>U-2</a:t>
            </a:r>
          </a:p>
          <a:p>
            <a:pPr lvl="2" eaLnBrk="1" hangingPunct="1">
              <a:defRPr/>
            </a:pPr>
            <a:r>
              <a:rPr lang="en-US" dirty="0" smtClean="0"/>
              <a:t>SR-71 Blackbird</a:t>
            </a:r>
          </a:p>
          <a:p>
            <a:pPr lvl="2" eaLnBrk="1" hangingPunct="1">
              <a:defRPr/>
            </a:pPr>
            <a:r>
              <a:rPr lang="en-US" dirty="0" smtClean="0"/>
              <a:t>F-117 Nighthawk</a:t>
            </a:r>
          </a:p>
          <a:p>
            <a:pPr lvl="2" eaLnBrk="1" hangingPunct="1">
              <a:defRPr/>
            </a:pPr>
            <a:r>
              <a:rPr lang="en-US" dirty="0" smtClean="0"/>
              <a:t>C-130/C-141/C-141</a:t>
            </a:r>
          </a:p>
          <a:p>
            <a:pPr lvl="2" eaLnBrk="1" hangingPunct="1">
              <a:defRPr/>
            </a:pPr>
            <a:r>
              <a:rPr lang="en-US" dirty="0" err="1" smtClean="0"/>
              <a:t>Skunkworks</a:t>
            </a:r>
            <a:r>
              <a:rPr lang="en-US" dirty="0" smtClean="0"/>
              <a:t> secrecy</a:t>
            </a:r>
          </a:p>
          <a:p>
            <a:pPr lvl="1" eaLnBrk="1" hangingPunct="1">
              <a:defRPr/>
            </a:pPr>
            <a:r>
              <a:rPr lang="en-US" dirty="0" smtClean="0"/>
              <a:t>L1011/C-5 problems</a:t>
            </a:r>
          </a:p>
          <a:p>
            <a:pPr lvl="2" eaLnBrk="1" hangingPunct="1">
              <a:defRPr/>
            </a:pPr>
            <a:r>
              <a:rPr lang="en-US" dirty="0" smtClean="0"/>
              <a:t>Only 195 L1011 sold</a:t>
            </a:r>
          </a:p>
          <a:p>
            <a:pPr lvl="1" eaLnBrk="1" hangingPunct="1">
              <a:defRPr/>
            </a:pPr>
            <a:r>
              <a:rPr lang="en-US" dirty="0" smtClean="0"/>
              <a:t>Bribery charges</a:t>
            </a:r>
          </a:p>
          <a:p>
            <a:pPr lvl="2" eaLnBrk="1" hangingPunct="1">
              <a:defRPr/>
            </a:pPr>
            <a:r>
              <a:rPr lang="en-US" dirty="0" smtClean="0"/>
              <a:t>$22 million to foreign officials</a:t>
            </a:r>
          </a:p>
          <a:p>
            <a:pPr eaLnBrk="1" hangingPunct="1">
              <a:buFont typeface="Wingdings" pitchFamily="2" charset="2"/>
              <a:buNone/>
              <a:defRPr/>
            </a:pPr>
            <a:endParaRPr lang="en-US" dirty="0" smtClean="0"/>
          </a:p>
        </p:txBody>
      </p:sp>
      <p:pic>
        <p:nvPicPr>
          <p:cNvPr id="49156" name="Picture 5" descr="http://upload.wikimedia.org/wikipedia/commons/thumb/a/a1/F-117_Nighthawk_Front.jpg/300px-F-117_Nighthawk_Front.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657600"/>
            <a:ext cx="3162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6" descr="Dryden's SR-71B Blackbird, NASA 831, slices across the snow-covered southern Sierra Nevada Mountains of California after being refueled by an Air Force tanker during a 1994 flight. SR-71B was the trainer version of the SR-71. Notice the dual cockpit to allow the instructor to fly.">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1219200"/>
            <a:ext cx="2857500"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9219">
                                            <p:txEl>
                                              <p:pRg st="10" end="10"/>
                                            </p:txEl>
                                          </p:spTgt>
                                        </p:tgtEl>
                                        <p:attrNameLst>
                                          <p:attrName>style.visibility</p:attrName>
                                        </p:attrNameLst>
                                      </p:cBhvr>
                                      <p:to>
                                        <p:strVal val="visible"/>
                                      </p:to>
                                    </p:set>
                                    <p:animEffect transition="in" filter="barn(inVertical)">
                                      <p:cBhvr>
                                        <p:cTn id="57" dur="500"/>
                                        <p:tgtEl>
                                          <p:spTgt spid="921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9219">
                                            <p:txEl>
                                              <p:pRg st="11" end="11"/>
                                            </p:txEl>
                                          </p:spTgt>
                                        </p:tgtEl>
                                        <p:attrNameLst>
                                          <p:attrName>style.visibility</p:attrName>
                                        </p:attrNameLst>
                                      </p:cBhvr>
                                      <p:to>
                                        <p:strVal val="visible"/>
                                      </p:to>
                                    </p:set>
                                    <p:animEffect transition="in" filter="barn(inVertical)">
                                      <p:cBhvr>
                                        <p:cTn id="62" dur="500"/>
                                        <p:tgtEl>
                                          <p:spTgt spid="921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9219">
                                            <p:txEl>
                                              <p:pRg st="12" end="12"/>
                                            </p:txEl>
                                          </p:spTgt>
                                        </p:tgtEl>
                                        <p:attrNameLst>
                                          <p:attrName>style.visibility</p:attrName>
                                        </p:attrNameLst>
                                      </p:cBhvr>
                                      <p:to>
                                        <p:strVal val="visible"/>
                                      </p:to>
                                    </p:set>
                                    <p:animEffect transition="in" filter="barn(inVertical)">
                                      <p:cBhvr>
                                        <p:cTn id="67" dur="500"/>
                                        <p:tgtEl>
                                          <p:spTgt spid="92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Deregulation</a:t>
            </a:r>
          </a:p>
        </p:txBody>
      </p:sp>
      <p:sp>
        <p:nvSpPr>
          <p:cNvPr id="9219" name="Rectangle 3"/>
          <p:cNvSpPr>
            <a:spLocks noGrp="1" noChangeArrowheads="1"/>
          </p:cNvSpPr>
          <p:nvPr>
            <p:ph type="body" idx="1"/>
          </p:nvPr>
        </p:nvSpPr>
        <p:spPr>
          <a:xfrm>
            <a:off x="457200" y="990600"/>
            <a:ext cx="8229600" cy="5867400"/>
          </a:xfrm>
        </p:spPr>
        <p:txBody>
          <a:bodyPr/>
          <a:lstStyle/>
          <a:p>
            <a:pPr eaLnBrk="1" hangingPunct="1">
              <a:defRPr/>
            </a:pPr>
            <a:r>
              <a:rPr lang="en-US" dirty="0" smtClean="0"/>
              <a:t>CAB – regulated domestic routes</a:t>
            </a:r>
          </a:p>
          <a:p>
            <a:pPr eaLnBrk="1" hangingPunct="1">
              <a:defRPr/>
            </a:pPr>
            <a:r>
              <a:rPr lang="en-US" dirty="0" smtClean="0"/>
              <a:t>Airline Deregulation Act</a:t>
            </a:r>
          </a:p>
          <a:p>
            <a:pPr lvl="1" eaLnBrk="1" hangingPunct="1">
              <a:defRPr/>
            </a:pPr>
            <a:r>
              <a:rPr lang="en-US" dirty="0" smtClean="0"/>
              <a:t>November 1977</a:t>
            </a:r>
          </a:p>
          <a:p>
            <a:pPr lvl="2" eaLnBrk="1" hangingPunct="1">
              <a:defRPr/>
            </a:pPr>
            <a:r>
              <a:rPr lang="en-US" dirty="0" smtClean="0"/>
              <a:t>Cargo carriers opened</a:t>
            </a:r>
          </a:p>
          <a:p>
            <a:pPr lvl="1" eaLnBrk="1" hangingPunct="1">
              <a:defRPr/>
            </a:pPr>
            <a:r>
              <a:rPr lang="en-US" dirty="0" smtClean="0"/>
              <a:t>30 October 1978</a:t>
            </a:r>
          </a:p>
          <a:p>
            <a:pPr lvl="2" eaLnBrk="1" hangingPunct="1">
              <a:defRPr/>
            </a:pPr>
            <a:r>
              <a:rPr lang="en-US" dirty="0" smtClean="0"/>
              <a:t>4 year phase-out of route/rate restrictions</a:t>
            </a:r>
          </a:p>
          <a:p>
            <a:pPr lvl="2" eaLnBrk="1" hangingPunct="1">
              <a:defRPr/>
            </a:pPr>
            <a:r>
              <a:rPr lang="en-US" dirty="0" smtClean="0"/>
              <a:t>Phased out government control</a:t>
            </a:r>
          </a:p>
          <a:p>
            <a:pPr lvl="1" eaLnBrk="1" hangingPunct="1">
              <a:defRPr/>
            </a:pPr>
            <a:r>
              <a:rPr lang="en-US" dirty="0" smtClean="0"/>
              <a:t>Relied on competitive market forces</a:t>
            </a:r>
          </a:p>
          <a:p>
            <a:pPr lvl="2" eaLnBrk="1" hangingPunct="1">
              <a:defRPr/>
            </a:pPr>
            <a:r>
              <a:rPr lang="en-US" dirty="0" smtClean="0"/>
              <a:t>1978 – 36 carriers</a:t>
            </a:r>
          </a:p>
          <a:p>
            <a:pPr lvl="2" eaLnBrk="1" hangingPunct="1">
              <a:defRPr/>
            </a:pPr>
            <a:r>
              <a:rPr lang="en-US" dirty="0" smtClean="0"/>
              <a:t>1984 – 123 carriers</a:t>
            </a:r>
          </a:p>
          <a:p>
            <a:pPr lvl="2" eaLnBrk="1" hangingPunct="1">
              <a:defRPr/>
            </a:pPr>
            <a:r>
              <a:rPr lang="en-US" dirty="0" smtClean="0"/>
              <a:t>150 airlines disappeared, 9 major</a:t>
            </a:r>
          </a:p>
        </p:txBody>
      </p:sp>
    </p:spTree>
    <p:extLst>
      <p:ext uri="{BB962C8B-B14F-4D97-AF65-F5344CB8AC3E}">
        <p14:creationId xmlns:p14="http://schemas.microsoft.com/office/powerpoint/2010/main" val="353520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barn(inVertical)">
                                      <p:cBhvr>
                                        <p:cTn id="7" dur="500"/>
                                        <p:tgtEl>
                                          <p:spTgt spid="92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barn(inVertical)">
                                      <p:cBhvr>
                                        <p:cTn id="12" dur="5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9219">
                                            <p:txEl>
                                              <p:pRg st="10" end="10"/>
                                            </p:txEl>
                                          </p:spTgt>
                                        </p:tgtEl>
                                        <p:attrNameLst>
                                          <p:attrName>style.visibility</p:attrName>
                                        </p:attrNameLst>
                                      </p:cBhvr>
                                      <p:to>
                                        <p:strVal val="visible"/>
                                      </p:to>
                                    </p:set>
                                    <p:animEffect transition="in" filter="barn(inVertical)">
                                      <p:cBhvr>
                                        <p:cTn id="57" dur="500"/>
                                        <p:tgtEl>
                                          <p:spTgt spid="92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Space Race</a:t>
            </a:r>
          </a:p>
        </p:txBody>
      </p:sp>
      <p:sp>
        <p:nvSpPr>
          <p:cNvPr id="28675" name="Rectangle 3"/>
          <p:cNvSpPr>
            <a:spLocks noGrp="1" noChangeArrowheads="1"/>
          </p:cNvSpPr>
          <p:nvPr>
            <p:ph type="body" idx="1"/>
          </p:nvPr>
        </p:nvSpPr>
        <p:spPr>
          <a:xfrm>
            <a:off x="533400" y="990600"/>
            <a:ext cx="8229600" cy="5867400"/>
          </a:xfrm>
        </p:spPr>
        <p:txBody>
          <a:bodyPr/>
          <a:lstStyle/>
          <a:p>
            <a:pPr eaLnBrk="1" hangingPunct="1">
              <a:defRPr/>
            </a:pPr>
            <a:r>
              <a:rPr lang="en-US" dirty="0" smtClean="0"/>
              <a:t>Early Space Missions</a:t>
            </a:r>
          </a:p>
          <a:p>
            <a:pPr lvl="1" eaLnBrk="1" hangingPunct="1">
              <a:defRPr/>
            </a:pPr>
            <a:r>
              <a:rPr lang="en-US" dirty="0" smtClean="0"/>
              <a:t>Vast majority were probes and satellites</a:t>
            </a:r>
          </a:p>
          <a:p>
            <a:pPr lvl="2" eaLnBrk="1" hangingPunct="1">
              <a:defRPr/>
            </a:pPr>
            <a:r>
              <a:rPr lang="en-US" dirty="0" smtClean="0"/>
              <a:t>Scientific – collect data about</a:t>
            </a:r>
          </a:p>
          <a:p>
            <a:pPr lvl="2" eaLnBrk="1" hangingPunct="1">
              <a:buFont typeface="Wingdings" pitchFamily="2" charset="2"/>
              <a:buNone/>
              <a:defRPr/>
            </a:pPr>
            <a:r>
              <a:rPr lang="en-US" dirty="0" smtClean="0"/>
              <a:t>   space</a:t>
            </a:r>
          </a:p>
          <a:p>
            <a:pPr lvl="2" eaLnBrk="1" hangingPunct="1">
              <a:defRPr/>
            </a:pPr>
            <a:r>
              <a:rPr lang="en-US" dirty="0" smtClean="0"/>
              <a:t>Application – provide service to</a:t>
            </a:r>
          </a:p>
          <a:p>
            <a:pPr lvl="2" eaLnBrk="1" hangingPunct="1">
              <a:buFont typeface="Wingdings" pitchFamily="2" charset="2"/>
              <a:buNone/>
              <a:defRPr/>
            </a:pPr>
            <a:r>
              <a:rPr lang="en-US" dirty="0" smtClean="0"/>
              <a:t>  humans</a:t>
            </a:r>
          </a:p>
          <a:p>
            <a:pPr eaLnBrk="1" hangingPunct="1">
              <a:defRPr/>
            </a:pPr>
            <a:endParaRPr lang="en-US" dirty="0" smtClean="0"/>
          </a:p>
        </p:txBody>
      </p:sp>
      <p:pic>
        <p:nvPicPr>
          <p:cNvPr id="5124" name="Picture 4" descr="tv_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1975" y="3367088"/>
            <a:ext cx="2209800" cy="272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5"/>
          <p:cNvSpPr txBox="1">
            <a:spLocks noChangeArrowheads="1"/>
          </p:cNvSpPr>
          <p:nvPr/>
        </p:nvSpPr>
        <p:spPr bwMode="auto">
          <a:xfrm>
            <a:off x="5413375" y="6248400"/>
            <a:ext cx="2667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1000"/>
              <a:t>The very first television picture from space, taken by the TIROS-I Satellite on April 1, 1960.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8675">
                                            <p:txEl>
                                              <p:pRg st="3" end="3"/>
                                            </p:txEl>
                                          </p:spTgt>
                                        </p:tgtEl>
                                        <p:attrNameLst>
                                          <p:attrName>style.visibility</p:attrName>
                                        </p:attrNameLst>
                                      </p:cBhvr>
                                      <p:to>
                                        <p:strVal val="visible"/>
                                      </p:to>
                                    </p:set>
                                    <p:animEffect transition="in" filter="barn(inVertical)">
                                      <p:cBhvr>
                                        <p:cTn id="20" dur="500"/>
                                        <p:tgtEl>
                                          <p:spTgt spid="2867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nodeType="clickEffect">
                                  <p:stCondLst>
                                    <p:cond delay="0"/>
                                  </p:stCondLst>
                                  <p:childTnLst>
                                    <p:set>
                                      <p:cBhvr>
                                        <p:cTn id="24" dur="1" fill="hold">
                                          <p:stCondLst>
                                            <p:cond delay="0"/>
                                          </p:stCondLst>
                                        </p:cTn>
                                        <p:tgtEl>
                                          <p:spTgt spid="28675">
                                            <p:txEl>
                                              <p:pRg st="4" end="4"/>
                                            </p:txEl>
                                          </p:spTgt>
                                        </p:tgtEl>
                                        <p:attrNameLst>
                                          <p:attrName>style.visibility</p:attrName>
                                        </p:attrNameLst>
                                      </p:cBhvr>
                                      <p:to>
                                        <p:strVal val="visible"/>
                                      </p:to>
                                    </p:set>
                                    <p:animEffect transition="in" filter="barn(inVertical)">
                                      <p:cBhvr>
                                        <p:cTn id="25" dur="500"/>
                                        <p:tgtEl>
                                          <p:spTgt spid="28675">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28675">
                                            <p:txEl>
                                              <p:pRg st="5" end="5"/>
                                            </p:txEl>
                                          </p:spTgt>
                                        </p:tgtEl>
                                        <p:attrNameLst>
                                          <p:attrName>style.visibility</p:attrName>
                                        </p:attrNameLst>
                                      </p:cBhvr>
                                      <p:to>
                                        <p:strVal val="visible"/>
                                      </p:to>
                                    </p:set>
                                    <p:animEffect transition="in" filter="barn(inVertical)">
                                      <p:cBhvr>
                                        <p:cTn id="28" dur="500"/>
                                        <p:tgtEl>
                                          <p:spTgt spid="2867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21" fill="hold" nodeType="clickEffect">
                                  <p:stCondLst>
                                    <p:cond delay="0"/>
                                  </p:stCondLst>
                                  <p:childTnLst>
                                    <p:set>
                                      <p:cBhvr>
                                        <p:cTn id="32" dur="1" fill="hold">
                                          <p:stCondLst>
                                            <p:cond delay="0"/>
                                          </p:stCondLst>
                                        </p:cTn>
                                        <p:tgtEl>
                                          <p:spTgt spid="5124"/>
                                        </p:tgtEl>
                                        <p:attrNameLst>
                                          <p:attrName>style.visibility</p:attrName>
                                        </p:attrNameLst>
                                      </p:cBhvr>
                                      <p:to>
                                        <p:strVal val="visible"/>
                                      </p:to>
                                    </p:set>
                                    <p:animEffect transition="in" filter="barn(inVertical)">
                                      <p:cBhvr>
                                        <p:cTn id="33" dur="500"/>
                                        <p:tgtEl>
                                          <p:spTgt spid="512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5125"/>
                                        </p:tgtEl>
                                        <p:attrNameLst>
                                          <p:attrName>style.visibility</p:attrName>
                                        </p:attrNameLst>
                                      </p:cBhvr>
                                      <p:to>
                                        <p:strVal val="visible"/>
                                      </p:to>
                                    </p:set>
                                    <p:animEffect transition="in" filter="barn(inVertical)">
                                      <p:cBhvr>
                                        <p:cTn id="38" dur="5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Results of Deregulation</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CAB dissolved 1 January 1985</a:t>
            </a:r>
          </a:p>
          <a:p>
            <a:pPr eaLnBrk="1" hangingPunct="1">
              <a:defRPr/>
            </a:pPr>
            <a:r>
              <a:rPr lang="en-US" dirty="0" smtClean="0"/>
              <a:t>Rise of regional airlines</a:t>
            </a:r>
          </a:p>
          <a:p>
            <a:pPr lvl="1" eaLnBrk="1" hangingPunct="1">
              <a:defRPr/>
            </a:pPr>
            <a:r>
              <a:rPr lang="en-US" dirty="0" smtClean="0"/>
              <a:t>Majors pull out of small markets</a:t>
            </a:r>
          </a:p>
          <a:p>
            <a:pPr lvl="1" eaLnBrk="1" hangingPunct="1">
              <a:defRPr/>
            </a:pPr>
            <a:r>
              <a:rPr lang="en-US" dirty="0" smtClean="0"/>
              <a:t>Code-sharing</a:t>
            </a:r>
          </a:p>
          <a:p>
            <a:pPr lvl="1" eaLnBrk="1" hangingPunct="1">
              <a:defRPr/>
            </a:pPr>
            <a:r>
              <a:rPr lang="en-US" dirty="0" smtClean="0"/>
              <a:t>Regional jet development</a:t>
            </a:r>
          </a:p>
          <a:p>
            <a:pPr lvl="1" eaLnBrk="1" hangingPunct="1">
              <a:defRPr/>
            </a:pPr>
            <a:r>
              <a:rPr lang="en-US" dirty="0" smtClean="0"/>
              <a:t>4 year phase-out of route/rate restrictions</a:t>
            </a:r>
          </a:p>
          <a:p>
            <a:pPr eaLnBrk="1" hangingPunct="1">
              <a:defRPr/>
            </a:pPr>
            <a:r>
              <a:rPr lang="en-US" dirty="0" smtClean="0"/>
              <a:t>Discounted fares</a:t>
            </a:r>
          </a:p>
          <a:p>
            <a:pPr lvl="1" eaLnBrk="1" hangingPunct="1">
              <a:defRPr/>
            </a:pPr>
            <a:r>
              <a:rPr lang="en-US" dirty="0" smtClean="0"/>
              <a:t>Allowed more people to fly</a:t>
            </a:r>
          </a:p>
          <a:p>
            <a:pPr lvl="1" eaLnBrk="1" hangingPunct="1">
              <a:defRPr/>
            </a:pPr>
            <a:r>
              <a:rPr lang="en-US" dirty="0" smtClean="0"/>
              <a:t>Most profitable years for airlines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Results of Deregulation</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Frequent flyer program</a:t>
            </a:r>
          </a:p>
          <a:p>
            <a:pPr eaLnBrk="1" hangingPunct="1">
              <a:defRPr/>
            </a:pPr>
            <a:r>
              <a:rPr lang="en-US" dirty="0" smtClean="0"/>
              <a:t>Computer Reservation System (CRS)</a:t>
            </a:r>
          </a:p>
          <a:p>
            <a:pPr lvl="2" eaLnBrk="1" hangingPunct="1">
              <a:defRPr/>
            </a:pPr>
            <a:r>
              <a:rPr lang="en-US" dirty="0" smtClean="0"/>
              <a:t>Process millions of passengers</a:t>
            </a:r>
          </a:p>
          <a:p>
            <a:pPr eaLnBrk="1" hangingPunct="1">
              <a:defRPr/>
            </a:pPr>
            <a:r>
              <a:rPr lang="en-US" dirty="0" smtClean="0"/>
              <a:t>Hub and Spoke</a:t>
            </a:r>
          </a:p>
          <a:p>
            <a:pPr lvl="1" eaLnBrk="1" hangingPunct="1">
              <a:defRPr/>
            </a:pPr>
            <a:r>
              <a:rPr lang="en-US" dirty="0" smtClean="0"/>
              <a:t>Adopted by majors</a:t>
            </a:r>
          </a:p>
          <a:p>
            <a:pPr lvl="1" eaLnBrk="1" hangingPunct="1">
              <a:defRPr/>
            </a:pPr>
            <a:r>
              <a:rPr lang="en-US" dirty="0" smtClean="0"/>
              <a:t>Rise of regional jets</a:t>
            </a:r>
          </a:p>
          <a:p>
            <a:pPr lvl="1" eaLnBrk="1" hangingPunct="1">
              <a:defRPr/>
            </a:pPr>
            <a:r>
              <a:rPr lang="en-US" dirty="0" smtClean="0"/>
              <a:t>Keep route segments to minimum</a:t>
            </a:r>
          </a:p>
          <a:p>
            <a:pPr lvl="1" eaLnBrk="1" hangingPunct="1">
              <a:defRPr/>
            </a:pPr>
            <a:r>
              <a:rPr lang="en-US" dirty="0" smtClean="0"/>
              <a:t>Easier to manage</a:t>
            </a:r>
          </a:p>
          <a:p>
            <a:pPr lvl="1" eaLnBrk="1" hangingPunct="1">
              <a:defRPr/>
            </a:pPr>
            <a:r>
              <a:rPr lang="en-US" dirty="0" smtClean="0"/>
              <a:t>“Rush Hours”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Results of Deregulation</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Airline Safety</a:t>
            </a:r>
          </a:p>
          <a:p>
            <a:pPr lvl="1" eaLnBrk="1" hangingPunct="1">
              <a:defRPr/>
            </a:pPr>
            <a:r>
              <a:rPr lang="en-US" dirty="0" smtClean="0"/>
              <a:t>NTSB investigates accidents</a:t>
            </a:r>
          </a:p>
          <a:p>
            <a:pPr lvl="1" eaLnBrk="1" hangingPunct="1">
              <a:defRPr/>
            </a:pPr>
            <a:r>
              <a:rPr lang="en-US" dirty="0" smtClean="0"/>
              <a:t>Advancements in systems</a:t>
            </a:r>
          </a:p>
          <a:p>
            <a:pPr lvl="1" eaLnBrk="1" hangingPunct="1">
              <a:defRPr/>
            </a:pPr>
            <a:r>
              <a:rPr lang="en-US" dirty="0" smtClean="0"/>
              <a:t>Prior to deregulation  </a:t>
            </a:r>
          </a:p>
          <a:p>
            <a:pPr lvl="2" eaLnBrk="1" hangingPunct="1">
              <a:defRPr/>
            </a:pPr>
            <a:r>
              <a:rPr lang="en-US" dirty="0" smtClean="0"/>
              <a:t>2.38 fatalities/100,000 hrs</a:t>
            </a:r>
          </a:p>
          <a:p>
            <a:pPr lvl="1" eaLnBrk="1" hangingPunct="1">
              <a:defRPr/>
            </a:pPr>
            <a:r>
              <a:rPr lang="en-US" dirty="0" smtClean="0"/>
              <a:t>By 1995</a:t>
            </a:r>
          </a:p>
          <a:p>
            <a:pPr lvl="2" eaLnBrk="1" hangingPunct="1">
              <a:defRPr/>
            </a:pPr>
            <a:r>
              <a:rPr lang="en-US" dirty="0" smtClean="0"/>
              <a:t>.16 fatalities/100,000 hours</a:t>
            </a:r>
          </a:p>
          <a:p>
            <a:pPr eaLnBrk="1" hangingPunct="1">
              <a:defRPr/>
            </a:pPr>
            <a:r>
              <a:rPr lang="en-US" dirty="0" smtClean="0"/>
              <a:t>Dominant carriers</a:t>
            </a:r>
          </a:p>
          <a:p>
            <a:pPr lvl="1" eaLnBrk="1" hangingPunct="1">
              <a:defRPr/>
            </a:pPr>
            <a:r>
              <a:rPr lang="en-US" dirty="0" smtClean="0"/>
              <a:t>Force smaller airlines out of business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Jet Age</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1958 – 49 million passengers </a:t>
            </a:r>
          </a:p>
          <a:p>
            <a:pPr eaLnBrk="1" hangingPunct="1">
              <a:defRPr/>
            </a:pPr>
            <a:r>
              <a:rPr lang="en-US" dirty="0" smtClean="0"/>
              <a:t>1968 – 150 million passengers</a:t>
            </a:r>
          </a:p>
          <a:p>
            <a:pPr eaLnBrk="1" hangingPunct="1">
              <a:defRPr/>
            </a:pPr>
            <a:r>
              <a:rPr lang="en-US" dirty="0" smtClean="0"/>
              <a:t>1989 – 450 million passengers</a:t>
            </a:r>
          </a:p>
          <a:p>
            <a:pPr eaLnBrk="1" hangingPunct="1">
              <a:buFont typeface="Wingdings" pitchFamily="2" charset="2"/>
              <a:buNone/>
              <a:defRPr/>
            </a:pPr>
            <a:endParaRPr lang="en-US" dirty="0" smtClean="0"/>
          </a:p>
          <a:p>
            <a:pPr algn="ctr" eaLnBrk="1" hangingPunct="1">
              <a:buFont typeface="Wingdings" pitchFamily="2" charset="2"/>
              <a:buNone/>
              <a:defRPr/>
            </a:pPr>
            <a:r>
              <a:rPr lang="en-US" sz="4400" dirty="0" smtClean="0"/>
              <a:t>Engine Development</a:t>
            </a:r>
          </a:p>
          <a:p>
            <a:pPr eaLnBrk="1" hangingPunct="1">
              <a:defRPr/>
            </a:pPr>
            <a:r>
              <a:rPr lang="en-US" dirty="0" smtClean="0"/>
              <a:t>Pure jet engine</a:t>
            </a:r>
          </a:p>
          <a:p>
            <a:pPr eaLnBrk="1" hangingPunct="1">
              <a:defRPr/>
            </a:pPr>
            <a:r>
              <a:rPr lang="en-US" dirty="0" smtClean="0"/>
              <a:t>Turbofan</a:t>
            </a:r>
          </a:p>
          <a:p>
            <a:pPr eaLnBrk="1" hangingPunct="1">
              <a:defRPr/>
            </a:pPr>
            <a:r>
              <a:rPr lang="en-US" dirty="0" smtClean="0"/>
              <a:t>Turboprop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barn(inVertical)">
                                      <p:cBhvr>
                                        <p:cTn id="22" dur="500"/>
                                        <p:tgtEl>
                                          <p:spTgt spid="92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Effect transition="in" filter="barn(inVertical)">
                                      <p:cBhvr>
                                        <p:cTn id="27" dur="500"/>
                                        <p:tgtEl>
                                          <p:spTgt spid="921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6" end="6"/>
                                            </p:txEl>
                                          </p:spTgt>
                                        </p:tgtEl>
                                        <p:attrNameLst>
                                          <p:attrName>style.visibility</p:attrName>
                                        </p:attrNameLst>
                                      </p:cBhvr>
                                      <p:to>
                                        <p:strVal val="visible"/>
                                      </p:to>
                                    </p:set>
                                    <p:animEffect transition="in" filter="barn(inVertical)">
                                      <p:cBhvr>
                                        <p:cTn id="32" dur="500"/>
                                        <p:tgtEl>
                                          <p:spTgt spid="921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7" end="7"/>
                                            </p:txEl>
                                          </p:spTgt>
                                        </p:tgtEl>
                                        <p:attrNameLst>
                                          <p:attrName>style.visibility</p:attrName>
                                        </p:attrNameLst>
                                      </p:cBhvr>
                                      <p:to>
                                        <p:strVal val="visible"/>
                                      </p:to>
                                    </p:set>
                                    <p:animEffect transition="in" filter="barn(inVertical)">
                                      <p:cBhvr>
                                        <p:cTn id="37"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defRPr/>
            </a:pPr>
            <a:r>
              <a:rPr lang="en-US" dirty="0" smtClean="0"/>
              <a:t>Jet Age</a:t>
            </a:r>
          </a:p>
        </p:txBody>
      </p:sp>
      <p:sp>
        <p:nvSpPr>
          <p:cNvPr id="9219" name="Rectangle 3"/>
          <p:cNvSpPr>
            <a:spLocks noGrp="1" noChangeArrowheads="1"/>
          </p:cNvSpPr>
          <p:nvPr>
            <p:ph type="body" idx="1"/>
          </p:nvPr>
        </p:nvSpPr>
        <p:spPr>
          <a:xfrm>
            <a:off x="457200" y="990600"/>
            <a:ext cx="8229600" cy="5867400"/>
          </a:xfrm>
        </p:spPr>
        <p:txBody>
          <a:bodyPr/>
          <a:lstStyle/>
          <a:p>
            <a:pPr eaLnBrk="1" hangingPunct="1">
              <a:defRPr/>
            </a:pPr>
            <a:r>
              <a:rPr lang="en-US" dirty="0" smtClean="0"/>
              <a:t>European Aircraft Manufacturers</a:t>
            </a:r>
          </a:p>
          <a:p>
            <a:pPr eaLnBrk="1" hangingPunct="1">
              <a:buFont typeface="Wingdings" pitchFamily="2" charset="2"/>
              <a:buNone/>
              <a:defRPr/>
            </a:pPr>
            <a:endParaRPr lang="en-US" dirty="0" smtClean="0"/>
          </a:p>
        </p:txBody>
      </p:sp>
      <p:pic>
        <p:nvPicPr>
          <p:cNvPr id="51204" name="Picture 5" descr="250px-1er_vol_de_l%27_A3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429000"/>
            <a:ext cx="4191000"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defRPr/>
            </a:pPr>
            <a:r>
              <a:rPr lang="en-US" dirty="0" smtClean="0"/>
              <a:t>Europe Aircraft Manufacturers</a:t>
            </a:r>
          </a:p>
        </p:txBody>
      </p:sp>
      <p:sp>
        <p:nvSpPr>
          <p:cNvPr id="9219" name="Rectangle 3"/>
          <p:cNvSpPr>
            <a:spLocks noGrp="1" noChangeArrowheads="1"/>
          </p:cNvSpPr>
          <p:nvPr>
            <p:ph type="body" idx="1"/>
          </p:nvPr>
        </p:nvSpPr>
        <p:spPr>
          <a:xfrm>
            <a:off x="457200" y="990600"/>
            <a:ext cx="8229600" cy="5867400"/>
          </a:xfrm>
        </p:spPr>
        <p:txBody>
          <a:bodyPr/>
          <a:lstStyle/>
          <a:p>
            <a:pPr eaLnBrk="1" hangingPunct="1">
              <a:defRPr/>
            </a:pPr>
            <a:r>
              <a:rPr lang="en-US" dirty="0" err="1" smtClean="0"/>
              <a:t>Sud</a:t>
            </a:r>
            <a:r>
              <a:rPr lang="en-US" dirty="0" smtClean="0"/>
              <a:t> Aviation</a:t>
            </a:r>
          </a:p>
          <a:p>
            <a:pPr lvl="1" eaLnBrk="1" hangingPunct="1">
              <a:defRPr/>
            </a:pPr>
            <a:r>
              <a:rPr lang="en-US" dirty="0" smtClean="0"/>
              <a:t>French state-owned</a:t>
            </a:r>
          </a:p>
          <a:p>
            <a:pPr lvl="1" eaLnBrk="1" hangingPunct="1">
              <a:defRPr/>
            </a:pPr>
            <a:r>
              <a:rPr lang="en-US" dirty="0" smtClean="0"/>
              <a:t>Merger of </a:t>
            </a:r>
            <a:r>
              <a:rPr lang="en-US" dirty="0" err="1" smtClean="0"/>
              <a:t>Sud-Est</a:t>
            </a:r>
            <a:r>
              <a:rPr lang="en-US" dirty="0" smtClean="0"/>
              <a:t> &amp; </a:t>
            </a:r>
            <a:r>
              <a:rPr lang="en-US" dirty="0" err="1" smtClean="0"/>
              <a:t>Sud</a:t>
            </a:r>
            <a:r>
              <a:rPr lang="en-US" dirty="0" smtClean="0"/>
              <a:t>-Quest</a:t>
            </a:r>
          </a:p>
          <a:p>
            <a:pPr lvl="1" eaLnBrk="1" hangingPunct="1">
              <a:defRPr/>
            </a:pPr>
            <a:r>
              <a:rPr lang="en-US" dirty="0" smtClean="0"/>
              <a:t>1970 – merger forms Aerospatiale</a:t>
            </a:r>
          </a:p>
          <a:p>
            <a:pPr lvl="1" eaLnBrk="1" hangingPunct="1">
              <a:defRPr/>
            </a:pPr>
            <a:r>
              <a:rPr lang="en-US" dirty="0" smtClean="0"/>
              <a:t>2000 - Merger in EADS</a:t>
            </a:r>
          </a:p>
          <a:p>
            <a:pPr eaLnBrk="1" hangingPunct="1">
              <a:defRPr/>
            </a:pPr>
            <a:r>
              <a:rPr lang="en-US" dirty="0" smtClean="0"/>
              <a:t>Airbus</a:t>
            </a:r>
          </a:p>
          <a:p>
            <a:pPr lvl="1" eaLnBrk="1" hangingPunct="1">
              <a:defRPr/>
            </a:pPr>
            <a:r>
              <a:rPr lang="en-US" dirty="0" smtClean="0"/>
              <a:t>Formed in 1970</a:t>
            </a:r>
          </a:p>
          <a:p>
            <a:pPr lvl="2" eaLnBrk="1" hangingPunct="1">
              <a:defRPr/>
            </a:pPr>
            <a:r>
              <a:rPr lang="en-US" dirty="0" smtClean="0"/>
              <a:t>France, Germany, UK</a:t>
            </a:r>
          </a:p>
          <a:p>
            <a:pPr lvl="1" eaLnBrk="1" hangingPunct="1">
              <a:defRPr/>
            </a:pPr>
            <a:r>
              <a:rPr lang="en-US" dirty="0" smtClean="0"/>
              <a:t>Sub of EADS</a:t>
            </a:r>
          </a:p>
          <a:p>
            <a:pPr lvl="1" eaLnBrk="1" hangingPunct="1">
              <a:defRPr/>
            </a:pPr>
            <a:r>
              <a:rPr lang="en-US" dirty="0" smtClean="0"/>
              <a:t>A300 (1974)</a:t>
            </a:r>
          </a:p>
          <a:p>
            <a:pPr eaLnBrk="1" hangingPunct="1">
              <a:buFont typeface="Wingdings" pitchFamily="2" charset="2"/>
              <a:buNone/>
              <a:defRPr/>
            </a:pPr>
            <a:endParaRPr lang="en-US" dirty="0" smtClean="0"/>
          </a:p>
        </p:txBody>
      </p:sp>
      <p:pic>
        <p:nvPicPr>
          <p:cNvPr id="50180" name="Picture 5" descr="250px-1er_vol_de_l%27_A38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124200"/>
            <a:ext cx="2895600" cy="207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General Aviation</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Declined over years</a:t>
            </a:r>
          </a:p>
          <a:p>
            <a:pPr lvl="1" eaLnBrk="1" hangingPunct="1">
              <a:defRPr/>
            </a:pPr>
            <a:r>
              <a:rPr lang="en-US" dirty="0" smtClean="0"/>
              <a:t>Liability suits</a:t>
            </a:r>
          </a:p>
          <a:p>
            <a:pPr lvl="1" eaLnBrk="1" hangingPunct="1">
              <a:defRPr/>
            </a:pPr>
            <a:r>
              <a:rPr lang="en-US" dirty="0" smtClean="0"/>
              <a:t>No limit on liability</a:t>
            </a:r>
          </a:p>
          <a:p>
            <a:pPr lvl="1" eaLnBrk="1" hangingPunct="1">
              <a:defRPr/>
            </a:pPr>
            <a:r>
              <a:rPr lang="en-US" dirty="0" smtClean="0"/>
              <a:t>Liability insurance skyrockets</a:t>
            </a:r>
          </a:p>
          <a:p>
            <a:pPr lvl="2" eaLnBrk="1" hangingPunct="1">
              <a:defRPr/>
            </a:pPr>
            <a:r>
              <a:rPr lang="en-US" dirty="0" smtClean="0"/>
              <a:t>Cessna 1976 - $21,000  1986 - $53,000</a:t>
            </a:r>
          </a:p>
          <a:p>
            <a:pPr lvl="1" eaLnBrk="1" hangingPunct="1">
              <a:defRPr/>
            </a:pPr>
            <a:r>
              <a:rPr lang="en-US" dirty="0" smtClean="0"/>
              <a:t>Piper</a:t>
            </a:r>
          </a:p>
          <a:p>
            <a:pPr lvl="2" eaLnBrk="1" hangingPunct="1">
              <a:defRPr/>
            </a:pPr>
            <a:r>
              <a:rPr lang="en-US" dirty="0" smtClean="0"/>
              <a:t>8,000 employees to 45 employees</a:t>
            </a:r>
          </a:p>
          <a:p>
            <a:pPr lvl="2" eaLnBrk="1" hangingPunct="1">
              <a:defRPr/>
            </a:pPr>
            <a:r>
              <a:rPr lang="en-US" dirty="0" smtClean="0"/>
              <a:t>Filed for Chapter 11</a:t>
            </a:r>
          </a:p>
          <a:p>
            <a:pPr lvl="1" eaLnBrk="1" hangingPunct="1">
              <a:defRPr/>
            </a:pPr>
            <a:r>
              <a:rPr lang="en-US" dirty="0" smtClean="0"/>
              <a:t>Cessna</a:t>
            </a:r>
          </a:p>
          <a:p>
            <a:pPr lvl="2" eaLnBrk="1" hangingPunct="1">
              <a:defRPr/>
            </a:pPr>
            <a:r>
              <a:rPr lang="en-US" dirty="0" smtClean="0"/>
              <a:t>18,000 employees to 3,000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barn(inVertical)">
                                      <p:cBhvr>
                                        <p:cTn id="37" dur="5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barn(inVertical)">
                                      <p:cBhvr>
                                        <p:cTn id="42" dur="5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barn(inVertical)">
                                      <p:cBhvr>
                                        <p:cTn id="47" dur="500"/>
                                        <p:tgtEl>
                                          <p:spTgt spid="92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barn(inVertical)">
                                      <p:cBhvr>
                                        <p:cTn id="52"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90600"/>
          </a:xfrm>
        </p:spPr>
        <p:txBody>
          <a:bodyPr/>
          <a:lstStyle/>
          <a:p>
            <a:pPr eaLnBrk="1" hangingPunct="1">
              <a:defRPr/>
            </a:pPr>
            <a:r>
              <a:rPr lang="en-US" dirty="0" smtClean="0"/>
              <a:t>General Aviation</a:t>
            </a:r>
          </a:p>
        </p:txBody>
      </p:sp>
      <p:sp>
        <p:nvSpPr>
          <p:cNvPr id="9219" name="Rectangle 3"/>
          <p:cNvSpPr>
            <a:spLocks noGrp="1" noChangeArrowheads="1"/>
          </p:cNvSpPr>
          <p:nvPr>
            <p:ph type="body" idx="1"/>
          </p:nvPr>
        </p:nvSpPr>
        <p:spPr>
          <a:xfrm>
            <a:off x="457200" y="1143000"/>
            <a:ext cx="8229600" cy="5715000"/>
          </a:xfrm>
        </p:spPr>
        <p:txBody>
          <a:bodyPr/>
          <a:lstStyle/>
          <a:p>
            <a:pPr eaLnBrk="1" hangingPunct="1">
              <a:defRPr/>
            </a:pPr>
            <a:r>
              <a:rPr lang="en-US" dirty="0" smtClean="0"/>
              <a:t>General Aviation Revitalization Act of 1994</a:t>
            </a:r>
          </a:p>
          <a:p>
            <a:pPr lvl="1" eaLnBrk="1" hangingPunct="1">
              <a:defRPr/>
            </a:pPr>
            <a:r>
              <a:rPr lang="en-US" dirty="0" smtClean="0"/>
              <a:t>18-year statute of repose after initial sale of aircraft</a:t>
            </a:r>
          </a:p>
          <a:p>
            <a:pPr eaLnBrk="1" hangingPunct="1">
              <a:defRPr/>
            </a:pPr>
            <a:r>
              <a:rPr lang="en-US" dirty="0" smtClean="0"/>
              <a:t>Cessna/Piper</a:t>
            </a:r>
          </a:p>
          <a:p>
            <a:pPr lvl="1" eaLnBrk="1" hangingPunct="1">
              <a:defRPr/>
            </a:pPr>
            <a:r>
              <a:rPr lang="en-US" dirty="0" smtClean="0"/>
              <a:t>Began producing new aircraft</a:t>
            </a:r>
          </a:p>
          <a:p>
            <a:pPr lvl="1" eaLnBrk="1" hangingPunct="1">
              <a:defRPr/>
            </a:pPr>
            <a:r>
              <a:rPr lang="en-US" dirty="0" smtClean="0"/>
              <a:t>Cessna – 1998 produced1,077 airplanes</a:t>
            </a:r>
          </a:p>
          <a:p>
            <a:pPr lvl="2" eaLnBrk="1" hangingPunct="1">
              <a:defRPr/>
            </a:pPr>
            <a:r>
              <a:rPr lang="en-US" dirty="0" smtClean="0"/>
              <a:t>16% higher than entire industry output  in 1994</a:t>
            </a:r>
          </a:p>
          <a:p>
            <a:pPr lvl="1"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Vertic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Vertic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Vertic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Vertic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Vertic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arn(inVertical)">
                                      <p:cBhvr>
                                        <p:cTn id="32"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Satellites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smtClean="0"/>
              <a:t>Sputnik 2</a:t>
            </a:r>
          </a:p>
          <a:p>
            <a:pPr lvl="1" eaLnBrk="1" hangingPunct="1">
              <a:defRPr/>
            </a:pPr>
            <a:r>
              <a:rPr lang="en-US" dirty="0" smtClean="0"/>
              <a:t>Carried dog – </a:t>
            </a:r>
            <a:r>
              <a:rPr lang="en-US" dirty="0" err="1" smtClean="0"/>
              <a:t>Laika</a:t>
            </a:r>
            <a:endParaRPr lang="en-US" dirty="0" smtClean="0"/>
          </a:p>
          <a:p>
            <a:pPr lvl="1" eaLnBrk="1" hangingPunct="1">
              <a:defRPr/>
            </a:pPr>
            <a:r>
              <a:rPr lang="en-US" dirty="0" smtClean="0"/>
              <a:t>U.S. no launches</a:t>
            </a:r>
          </a:p>
          <a:p>
            <a:pPr eaLnBrk="1" hangingPunct="1">
              <a:defRPr/>
            </a:pPr>
            <a:r>
              <a:rPr lang="en-US" dirty="0" smtClean="0"/>
              <a:t>U.S. Satellites</a:t>
            </a:r>
          </a:p>
          <a:p>
            <a:pPr lvl="1" eaLnBrk="1" hangingPunct="1">
              <a:defRPr/>
            </a:pPr>
            <a:r>
              <a:rPr lang="en-US" dirty="0" smtClean="0"/>
              <a:t>First Pioneer probes never reached escape velocity</a:t>
            </a:r>
          </a:p>
          <a:p>
            <a:pPr lvl="1" eaLnBrk="1" hangingPunct="1">
              <a:defRPr/>
            </a:pPr>
            <a:r>
              <a:rPr lang="en-US" dirty="0" smtClean="0"/>
              <a:t>Explorer I – opened new horizons</a:t>
            </a:r>
          </a:p>
          <a:p>
            <a:pPr lvl="2" eaLnBrk="1" hangingPunct="1">
              <a:defRPr/>
            </a:pPr>
            <a:r>
              <a:rPr lang="en-US" dirty="0" smtClean="0"/>
              <a:t>Communication satellites</a:t>
            </a:r>
          </a:p>
          <a:p>
            <a:pPr lvl="2" eaLnBrk="1" hangingPunct="1">
              <a:defRPr/>
            </a:pPr>
            <a:r>
              <a:rPr lang="en-US" dirty="0" smtClean="0"/>
              <a:t>Weather satellites</a:t>
            </a:r>
          </a:p>
          <a:p>
            <a:pPr lvl="2" eaLnBrk="1" hangingPunct="1">
              <a:defRPr/>
            </a:pPr>
            <a:r>
              <a:rPr lang="en-US" dirty="0" smtClean="0"/>
              <a:t>Earth observation satellites</a:t>
            </a:r>
          </a:p>
          <a:p>
            <a:pPr lvl="2" eaLnBrk="1" hangingPunct="1">
              <a:buFont typeface="Wingdings" pitchFamily="2" charset="2"/>
              <a:buNone/>
              <a:defRPr/>
            </a:pPr>
            <a:endParaRPr lang="en-US" dirty="0" smtClean="0"/>
          </a:p>
          <a:p>
            <a:pPr eaLnBrk="1" hangingPunct="1">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barn(inVertical)">
                                      <p:cBhvr>
                                        <p:cTn id="47" dur="500"/>
                                        <p:tgtEl>
                                          <p:spTgt spid="286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Communication Satellites</a:t>
            </a:r>
          </a:p>
        </p:txBody>
      </p:sp>
      <p:sp>
        <p:nvSpPr>
          <p:cNvPr id="28675" name="Rectangle 3"/>
          <p:cNvSpPr>
            <a:spLocks noGrp="1" noChangeArrowheads="1"/>
          </p:cNvSpPr>
          <p:nvPr>
            <p:ph type="body" idx="1"/>
          </p:nvPr>
        </p:nvSpPr>
        <p:spPr>
          <a:xfrm>
            <a:off x="304800" y="1066800"/>
            <a:ext cx="8458200" cy="5791200"/>
          </a:xfrm>
        </p:spPr>
        <p:txBody>
          <a:bodyPr/>
          <a:lstStyle/>
          <a:p>
            <a:pPr eaLnBrk="1" hangingPunct="1">
              <a:defRPr/>
            </a:pPr>
            <a:r>
              <a:rPr lang="en-US" dirty="0" smtClean="0"/>
              <a:t>Echo I &amp; II</a:t>
            </a:r>
          </a:p>
          <a:p>
            <a:pPr lvl="1" eaLnBrk="1" hangingPunct="1">
              <a:defRPr/>
            </a:pPr>
            <a:r>
              <a:rPr lang="en-US" dirty="0" smtClean="0"/>
              <a:t>Initial design – study atmospheric drag</a:t>
            </a:r>
          </a:p>
          <a:p>
            <a:pPr lvl="1" eaLnBrk="1" hangingPunct="1">
              <a:defRPr/>
            </a:pPr>
            <a:r>
              <a:rPr lang="en-US" dirty="0" smtClean="0"/>
              <a:t>Passive satellites</a:t>
            </a:r>
          </a:p>
          <a:p>
            <a:pPr lvl="2" eaLnBrk="1" hangingPunct="1">
              <a:defRPr/>
            </a:pPr>
            <a:r>
              <a:rPr lang="en-US" dirty="0" smtClean="0"/>
              <a:t>Did not carry transmitting devices</a:t>
            </a:r>
          </a:p>
          <a:p>
            <a:pPr lvl="2" eaLnBrk="1" hangingPunct="1">
              <a:defRPr/>
            </a:pPr>
            <a:r>
              <a:rPr lang="en-US" dirty="0" smtClean="0"/>
              <a:t>Signals “bounced” off satellite</a:t>
            </a:r>
          </a:p>
          <a:p>
            <a:pPr lvl="1" eaLnBrk="1" hangingPunct="1">
              <a:defRPr/>
            </a:pPr>
            <a:r>
              <a:rPr lang="en-US" dirty="0" smtClean="0"/>
              <a:t>Echo I launched 12 Aug 1960</a:t>
            </a:r>
          </a:p>
          <a:p>
            <a:pPr lvl="2" eaLnBrk="1" hangingPunct="1">
              <a:defRPr/>
            </a:pPr>
            <a:r>
              <a:rPr lang="en-US" dirty="0" smtClean="0"/>
              <a:t>First  telephone message</a:t>
            </a:r>
          </a:p>
          <a:p>
            <a:pPr lvl="1" eaLnBrk="1" hangingPunct="1">
              <a:defRPr/>
            </a:pPr>
            <a:r>
              <a:rPr lang="en-US" dirty="0" smtClean="0"/>
              <a:t>Echo II – 25 Jan 1964</a:t>
            </a:r>
          </a:p>
          <a:p>
            <a:pPr lvl="2" eaLnBrk="1" hangingPunct="1">
              <a:defRPr/>
            </a:pPr>
            <a:r>
              <a:rPr lang="en-US" dirty="0" smtClean="0"/>
              <a:t>Last passive satellite</a:t>
            </a:r>
          </a:p>
          <a:p>
            <a:pPr eaLnBrk="1" hangingPunct="1">
              <a:defRPr/>
            </a:pPr>
            <a:endParaRPr lang="en-US" dirty="0" smtClean="0"/>
          </a:p>
        </p:txBody>
      </p:sp>
      <p:pic>
        <p:nvPicPr>
          <p:cNvPr id="8196" name="Picture 3" descr="http://upload.wikimedia.org/wikipedia/commons/thumb/4/43/Echo-1.jpg/220px-Echo-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114800"/>
            <a:ext cx="3276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barn(inVertical)">
                                      <p:cBhvr>
                                        <p:cTn id="47" dur="500"/>
                                        <p:tgtEl>
                                          <p:spTgt spid="286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Communication Satellites</a:t>
            </a:r>
          </a:p>
        </p:txBody>
      </p:sp>
      <p:sp>
        <p:nvSpPr>
          <p:cNvPr id="28675" name="Rectangle 3"/>
          <p:cNvSpPr>
            <a:spLocks noGrp="1" noChangeArrowheads="1"/>
          </p:cNvSpPr>
          <p:nvPr>
            <p:ph type="body" idx="1"/>
          </p:nvPr>
        </p:nvSpPr>
        <p:spPr>
          <a:xfrm>
            <a:off x="228600" y="1066800"/>
            <a:ext cx="8534400" cy="5791200"/>
          </a:xfrm>
        </p:spPr>
        <p:txBody>
          <a:bodyPr/>
          <a:lstStyle/>
          <a:p>
            <a:pPr eaLnBrk="1" hangingPunct="1">
              <a:defRPr/>
            </a:pPr>
            <a:r>
              <a:rPr lang="en-US" dirty="0" smtClean="0"/>
              <a:t>Courier 1B</a:t>
            </a:r>
          </a:p>
          <a:p>
            <a:pPr lvl="1" eaLnBrk="1" hangingPunct="1">
              <a:defRPr/>
            </a:pPr>
            <a:r>
              <a:rPr lang="en-US" dirty="0" smtClean="0"/>
              <a:t>Recording message/rebroadcast</a:t>
            </a:r>
          </a:p>
          <a:p>
            <a:pPr eaLnBrk="1" hangingPunct="1">
              <a:defRPr/>
            </a:pPr>
            <a:r>
              <a:rPr lang="en-US" dirty="0" smtClean="0"/>
              <a:t>Telstar 1</a:t>
            </a:r>
          </a:p>
          <a:p>
            <a:pPr lvl="1" eaLnBrk="1" hangingPunct="1">
              <a:defRPr/>
            </a:pPr>
            <a:r>
              <a:rPr lang="en-US" dirty="0" smtClean="0"/>
              <a:t>First transatlantic broadcast</a:t>
            </a:r>
          </a:p>
          <a:p>
            <a:pPr eaLnBrk="1" hangingPunct="1">
              <a:defRPr/>
            </a:pPr>
            <a:r>
              <a:rPr lang="en-US" dirty="0" smtClean="0"/>
              <a:t>Relay 1 &amp; 2</a:t>
            </a:r>
          </a:p>
          <a:p>
            <a:pPr lvl="1" eaLnBrk="1" hangingPunct="1">
              <a:defRPr/>
            </a:pPr>
            <a:r>
              <a:rPr lang="en-US" dirty="0" smtClean="0"/>
              <a:t>Low altitude repeater satellites</a:t>
            </a:r>
          </a:p>
          <a:p>
            <a:pPr lvl="1" eaLnBrk="1" hangingPunct="1">
              <a:defRPr/>
            </a:pPr>
            <a:r>
              <a:rPr lang="en-US" dirty="0" smtClean="0"/>
              <a:t>Send &amp; receive signals</a:t>
            </a:r>
          </a:p>
          <a:p>
            <a:pPr lvl="1" eaLnBrk="1" hangingPunct="1">
              <a:defRPr/>
            </a:pPr>
            <a:r>
              <a:rPr lang="en-US" dirty="0" smtClean="0"/>
              <a:t>Thousands of test conducted</a:t>
            </a:r>
          </a:p>
          <a:p>
            <a:pPr lvl="1" eaLnBrk="1" hangingPunct="1">
              <a:defRPr/>
            </a:pPr>
            <a:r>
              <a:rPr lang="en-US" dirty="0" smtClean="0"/>
              <a:t>First worldwide telecast</a:t>
            </a:r>
          </a:p>
        </p:txBody>
      </p:sp>
      <p:pic>
        <p:nvPicPr>
          <p:cNvPr id="9220" name="Picture 4" descr="http://upload.wikimedia.org/wikipedia/commons/thumb/d/d4/Relay_1.jpg/200px-Relay_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4421188"/>
            <a:ext cx="25146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barn(inVertical)">
                                      <p:cBhvr>
                                        <p:cTn id="47" dur="500"/>
                                        <p:tgtEl>
                                          <p:spTgt spid="286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Earth Observation Satellites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smtClean="0"/>
              <a:t>Landsat (ERTS)</a:t>
            </a:r>
          </a:p>
          <a:p>
            <a:pPr lvl="1" eaLnBrk="1" hangingPunct="1">
              <a:defRPr/>
            </a:pPr>
            <a:r>
              <a:rPr lang="en-US" dirty="0" smtClean="0"/>
              <a:t>First launch in 23 Jul 1972</a:t>
            </a:r>
          </a:p>
          <a:p>
            <a:pPr lvl="1" eaLnBrk="1" hangingPunct="1">
              <a:defRPr/>
            </a:pPr>
            <a:r>
              <a:rPr lang="en-US" dirty="0" smtClean="0"/>
              <a:t>Last launch 11 Feb 2013</a:t>
            </a:r>
          </a:p>
          <a:p>
            <a:pPr lvl="1" eaLnBrk="1" hangingPunct="1">
              <a:defRPr/>
            </a:pPr>
            <a:r>
              <a:rPr lang="en-US" dirty="0" smtClean="0"/>
              <a:t>Next launch - ???</a:t>
            </a:r>
          </a:p>
          <a:p>
            <a:pPr eaLnBrk="1" hangingPunct="1">
              <a:defRPr/>
            </a:pPr>
            <a:r>
              <a:rPr lang="en-US" dirty="0" smtClean="0"/>
              <a:t>Global research</a:t>
            </a:r>
          </a:p>
          <a:p>
            <a:pPr lvl="1" eaLnBrk="1" hangingPunct="1">
              <a:defRPr/>
            </a:pPr>
            <a:r>
              <a:rPr lang="en-US" dirty="0" smtClean="0"/>
              <a:t>Agriculture</a:t>
            </a:r>
          </a:p>
          <a:p>
            <a:pPr lvl="1" eaLnBrk="1" hangingPunct="1">
              <a:defRPr/>
            </a:pPr>
            <a:r>
              <a:rPr lang="en-US" dirty="0" smtClean="0"/>
              <a:t>Geology</a:t>
            </a:r>
          </a:p>
          <a:p>
            <a:pPr lvl="1" eaLnBrk="1" hangingPunct="1">
              <a:defRPr/>
            </a:pPr>
            <a:r>
              <a:rPr lang="en-US" dirty="0" smtClean="0"/>
              <a:t>Forestry</a:t>
            </a:r>
          </a:p>
          <a:p>
            <a:pPr lvl="1" eaLnBrk="1" hangingPunct="1">
              <a:defRPr/>
            </a:pPr>
            <a:r>
              <a:rPr lang="en-US" dirty="0" smtClean="0"/>
              <a:t>Surveillance</a:t>
            </a:r>
          </a:p>
          <a:p>
            <a:pPr lvl="1" eaLnBrk="1" hangingPunct="1">
              <a:defRPr/>
            </a:pPr>
            <a:r>
              <a:rPr lang="en-US" dirty="0" smtClean="0"/>
              <a:t>Education</a:t>
            </a:r>
          </a:p>
        </p:txBody>
      </p:sp>
      <p:pic>
        <p:nvPicPr>
          <p:cNvPr id="10244" name="Picture 6" descr="File:Landsat7photo.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819400"/>
            <a:ext cx="3200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barn(inVertical)">
                                      <p:cBhvr>
                                        <p:cTn id="47" dur="500"/>
                                        <p:tgtEl>
                                          <p:spTgt spid="2867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28675">
                                            <p:txEl>
                                              <p:pRg st="9" end="9"/>
                                            </p:txEl>
                                          </p:spTgt>
                                        </p:tgtEl>
                                        <p:attrNameLst>
                                          <p:attrName>style.visibility</p:attrName>
                                        </p:attrNameLst>
                                      </p:cBhvr>
                                      <p:to>
                                        <p:strVal val="visible"/>
                                      </p:to>
                                    </p:set>
                                    <p:animEffect transition="in" filter="barn(inVertical)">
                                      <p:cBhvr>
                                        <p:cTn id="52" dur="500"/>
                                        <p:tgtEl>
                                          <p:spTgt spid="286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52400"/>
            <a:ext cx="8229600" cy="838200"/>
          </a:xfrm>
        </p:spPr>
        <p:txBody>
          <a:bodyPr/>
          <a:lstStyle/>
          <a:p>
            <a:pPr eaLnBrk="1" hangingPunct="1">
              <a:defRPr/>
            </a:pPr>
            <a:r>
              <a:rPr lang="en-US" dirty="0" smtClean="0"/>
              <a:t>U.S. Probes</a:t>
            </a:r>
          </a:p>
        </p:txBody>
      </p:sp>
      <p:sp>
        <p:nvSpPr>
          <p:cNvPr id="28675" name="Rectangle 3"/>
          <p:cNvSpPr>
            <a:spLocks noGrp="1" noChangeArrowheads="1"/>
          </p:cNvSpPr>
          <p:nvPr>
            <p:ph type="body" idx="1"/>
          </p:nvPr>
        </p:nvSpPr>
        <p:spPr>
          <a:xfrm>
            <a:off x="533400" y="1066800"/>
            <a:ext cx="8229600" cy="5791200"/>
          </a:xfrm>
        </p:spPr>
        <p:txBody>
          <a:bodyPr/>
          <a:lstStyle/>
          <a:p>
            <a:pPr eaLnBrk="1" hangingPunct="1">
              <a:defRPr/>
            </a:pPr>
            <a:r>
              <a:rPr lang="en-US" dirty="0" smtClean="0"/>
              <a:t>Pioneer</a:t>
            </a:r>
          </a:p>
          <a:p>
            <a:pPr lvl="1" eaLnBrk="1" hangingPunct="1">
              <a:defRPr/>
            </a:pPr>
            <a:r>
              <a:rPr lang="en-US" dirty="0" smtClean="0"/>
              <a:t>First 4 - complete failures</a:t>
            </a:r>
          </a:p>
          <a:p>
            <a:pPr lvl="1" eaLnBrk="1" hangingPunct="1">
              <a:defRPr/>
            </a:pPr>
            <a:r>
              <a:rPr lang="en-US" dirty="0" smtClean="0"/>
              <a:t>Pioneer 5 thru 9 – solar orbits</a:t>
            </a:r>
          </a:p>
          <a:p>
            <a:pPr lvl="1" eaLnBrk="1" hangingPunct="1">
              <a:defRPr/>
            </a:pPr>
            <a:r>
              <a:rPr lang="en-US" dirty="0" smtClean="0"/>
              <a:t>Pioneer 10 &amp; 11</a:t>
            </a:r>
          </a:p>
          <a:p>
            <a:pPr lvl="2" eaLnBrk="1" hangingPunct="1">
              <a:defRPr/>
            </a:pPr>
            <a:r>
              <a:rPr lang="en-US" dirty="0" smtClean="0"/>
              <a:t>Fly-bys of Jupiter &amp; Saturn</a:t>
            </a:r>
          </a:p>
          <a:p>
            <a:pPr lvl="2" eaLnBrk="1" hangingPunct="1">
              <a:defRPr/>
            </a:pPr>
            <a:r>
              <a:rPr lang="en-US" dirty="0" smtClean="0"/>
              <a:t>Gravity assist</a:t>
            </a:r>
          </a:p>
          <a:p>
            <a:pPr lvl="1" eaLnBrk="1" hangingPunct="1">
              <a:defRPr/>
            </a:pPr>
            <a:r>
              <a:rPr lang="en-US" dirty="0" smtClean="0"/>
              <a:t>Pioneer 12 &amp; 13</a:t>
            </a:r>
          </a:p>
          <a:p>
            <a:pPr lvl="2" eaLnBrk="1" hangingPunct="1">
              <a:defRPr/>
            </a:pPr>
            <a:r>
              <a:rPr lang="en-US" dirty="0" smtClean="0"/>
              <a:t>Mapped/charted Venus</a:t>
            </a:r>
          </a:p>
          <a:p>
            <a:pPr eaLnBrk="1" hangingPunct="1">
              <a:defRPr/>
            </a:pPr>
            <a:r>
              <a:rPr lang="en-US" dirty="0"/>
              <a:t>Surveyor</a:t>
            </a:r>
          </a:p>
          <a:p>
            <a:pPr lvl="1" eaLnBrk="1" hangingPunct="1">
              <a:defRPr/>
            </a:pPr>
            <a:r>
              <a:rPr lang="en-US" dirty="0"/>
              <a:t>7 moon probes (1966 – 1968)</a:t>
            </a:r>
          </a:p>
          <a:p>
            <a:pPr lvl="1" eaLnBrk="1" hangingPunct="1">
              <a:defRPr/>
            </a:pPr>
            <a:r>
              <a:rPr lang="en-US" dirty="0"/>
              <a:t>Paved way for Apollo missions</a:t>
            </a:r>
          </a:p>
          <a:p>
            <a:pPr eaLnBrk="1" hangingPunct="1">
              <a:defRPr/>
            </a:pPr>
            <a:endParaRPr lang="en-US" dirty="0" smtClean="0"/>
          </a:p>
        </p:txBody>
      </p:sp>
      <p:pic>
        <p:nvPicPr>
          <p:cNvPr id="11268" name="Picture 4" descr="Surveyor 1.&#10;[Credit: NASA]">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1066800"/>
            <a:ext cx="2209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http://upload.wikimedia.org/wikipedia/commons/thumb/4/46/Pioneer10-11.jpg/220px-Pioneer10-11.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3886200"/>
            <a:ext cx="2286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arn(inVertic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arn(inVertic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arn(inVertic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arn(inVertic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arn(inVertical)">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barn(inVertical)">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barn(inVertical)">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barn(inVertical)">
                                      <p:cBhvr>
                                        <p:cTn id="42" dur="500"/>
                                        <p:tgtEl>
                                          <p:spTgt spid="286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28675">
                                            <p:txEl>
                                              <p:pRg st="8" end="8"/>
                                            </p:txEl>
                                          </p:spTgt>
                                        </p:tgtEl>
                                        <p:attrNameLst>
                                          <p:attrName>style.visibility</p:attrName>
                                        </p:attrNameLst>
                                      </p:cBhvr>
                                      <p:to>
                                        <p:strVal val="visible"/>
                                      </p:to>
                                    </p:set>
                                    <p:animEffect transition="in" filter="barn(inVertical)">
                                      <p:cBhvr>
                                        <p:cTn id="47" dur="500"/>
                                        <p:tgtEl>
                                          <p:spTgt spid="2867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28675">
                                            <p:txEl>
                                              <p:pRg st="9" end="9"/>
                                            </p:txEl>
                                          </p:spTgt>
                                        </p:tgtEl>
                                        <p:attrNameLst>
                                          <p:attrName>style.visibility</p:attrName>
                                        </p:attrNameLst>
                                      </p:cBhvr>
                                      <p:to>
                                        <p:strVal val="visible"/>
                                      </p:to>
                                    </p:set>
                                    <p:animEffect transition="in" filter="barn(inVertical)">
                                      <p:cBhvr>
                                        <p:cTn id="52" dur="500"/>
                                        <p:tgtEl>
                                          <p:spTgt spid="28675">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6" presetClass="entr" presetSubtype="21" fill="hold" nodeType="clickEffect">
                                  <p:stCondLst>
                                    <p:cond delay="0"/>
                                  </p:stCondLst>
                                  <p:childTnLst>
                                    <p:set>
                                      <p:cBhvr>
                                        <p:cTn id="56" dur="1" fill="hold">
                                          <p:stCondLst>
                                            <p:cond delay="0"/>
                                          </p:stCondLst>
                                        </p:cTn>
                                        <p:tgtEl>
                                          <p:spTgt spid="28675">
                                            <p:txEl>
                                              <p:pRg st="10" end="10"/>
                                            </p:txEl>
                                          </p:spTgt>
                                        </p:tgtEl>
                                        <p:attrNameLst>
                                          <p:attrName>style.visibility</p:attrName>
                                        </p:attrNameLst>
                                      </p:cBhvr>
                                      <p:to>
                                        <p:strVal val="visible"/>
                                      </p:to>
                                    </p:set>
                                    <p:animEffect transition="in" filter="barn(inVertical)">
                                      <p:cBhvr>
                                        <p:cTn id="57" dur="500"/>
                                        <p:tgtEl>
                                          <p:spTgt spid="286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atellite Dish">
  <a:themeElements>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fontScheme name="Satellite Dish">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atellite Dish 1">
        <a:dk1>
          <a:srgbClr val="660000"/>
        </a:dk1>
        <a:lt1>
          <a:srgbClr val="FFFFFF"/>
        </a:lt1>
        <a:dk2>
          <a:srgbClr val="A80000"/>
        </a:dk2>
        <a:lt2>
          <a:srgbClr val="FFFF99"/>
        </a:lt2>
        <a:accent1>
          <a:srgbClr val="FF6600"/>
        </a:accent1>
        <a:accent2>
          <a:srgbClr val="6A0000"/>
        </a:accent2>
        <a:accent3>
          <a:srgbClr val="D1AAAA"/>
        </a:accent3>
        <a:accent4>
          <a:srgbClr val="DADADA"/>
        </a:accent4>
        <a:accent5>
          <a:srgbClr val="FFB8AA"/>
        </a:accent5>
        <a:accent6>
          <a:srgbClr val="5F00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Satellite Dish 2">
        <a:dk1>
          <a:srgbClr val="6A4700"/>
        </a:dk1>
        <a:lt1>
          <a:srgbClr val="FFFFFF"/>
        </a:lt1>
        <a:dk2>
          <a:srgbClr val="522900"/>
        </a:dk2>
        <a:lt2>
          <a:srgbClr val="FFFF99"/>
        </a:lt2>
        <a:accent1>
          <a:srgbClr val="CC9900"/>
        </a:accent1>
        <a:accent2>
          <a:srgbClr val="9C7300"/>
        </a:accent2>
        <a:accent3>
          <a:srgbClr val="B3ACAA"/>
        </a:accent3>
        <a:accent4>
          <a:srgbClr val="DADADA"/>
        </a:accent4>
        <a:accent5>
          <a:srgbClr val="E2CAAA"/>
        </a:accent5>
        <a:accent6>
          <a:srgbClr val="8D6800"/>
        </a:accent6>
        <a:hlink>
          <a:srgbClr val="FF9900"/>
        </a:hlink>
        <a:folHlink>
          <a:srgbClr val="FFFF66"/>
        </a:folHlink>
      </a:clrScheme>
      <a:clrMap bg1="dk2" tx1="lt1" bg2="dk1" tx2="lt2" accent1="accent1" accent2="accent2" accent3="accent3" accent4="accent4" accent5="accent5" accent6="accent6" hlink="hlink" folHlink="folHlink"/>
    </a:extraClrScheme>
    <a:extraClrScheme>
      <a:clrScheme name="Satellite Dish 3">
        <a:dk1>
          <a:srgbClr val="495630"/>
        </a:dk1>
        <a:lt1>
          <a:srgbClr val="FFFFCC"/>
        </a:lt1>
        <a:dk2>
          <a:srgbClr val="2D361C"/>
        </a:dk2>
        <a:lt2>
          <a:srgbClr val="BAD38D"/>
        </a:lt2>
        <a:accent1>
          <a:srgbClr val="68803E"/>
        </a:accent1>
        <a:accent2>
          <a:srgbClr val="556636"/>
        </a:accent2>
        <a:accent3>
          <a:srgbClr val="ADAEAB"/>
        </a:accent3>
        <a:accent4>
          <a:srgbClr val="DADAAE"/>
        </a:accent4>
        <a:accent5>
          <a:srgbClr val="B9C0AF"/>
        </a:accent5>
        <a:accent6>
          <a:srgbClr val="4C5C30"/>
        </a:accent6>
        <a:hlink>
          <a:srgbClr val="339933"/>
        </a:hlink>
        <a:folHlink>
          <a:srgbClr val="D9D400"/>
        </a:folHlink>
      </a:clrScheme>
      <a:clrMap bg1="dk2" tx1="lt1" bg2="dk1" tx2="lt2" accent1="accent1" accent2="accent2" accent3="accent3" accent4="accent4" accent5="accent5" accent6="accent6" hlink="hlink" folHlink="folHlink"/>
    </a:extraClrScheme>
    <a:extraClrScheme>
      <a:clrScheme name="Satellite Dish 4">
        <a:dk1>
          <a:srgbClr val="666A5C"/>
        </a:dk1>
        <a:lt1>
          <a:srgbClr val="FFFFFF"/>
        </a:lt1>
        <a:dk2>
          <a:srgbClr val="757868"/>
        </a:dk2>
        <a:lt2>
          <a:srgbClr val="C4C3AA"/>
        </a:lt2>
        <a:accent1>
          <a:srgbClr val="9AC2C0"/>
        </a:accent1>
        <a:accent2>
          <a:srgbClr val="4D4F45"/>
        </a:accent2>
        <a:accent3>
          <a:srgbClr val="BDBEB9"/>
        </a:accent3>
        <a:accent4>
          <a:srgbClr val="DADADA"/>
        </a:accent4>
        <a:accent5>
          <a:srgbClr val="CADDDC"/>
        </a:accent5>
        <a:accent6>
          <a:srgbClr val="45473E"/>
        </a:accent6>
        <a:hlink>
          <a:srgbClr val="009999"/>
        </a:hlink>
        <a:folHlink>
          <a:srgbClr val="BFCB4F"/>
        </a:folHlink>
      </a:clrScheme>
      <a:clrMap bg1="dk2" tx1="lt1" bg2="dk1" tx2="lt2" accent1="accent1" accent2="accent2" accent3="accent3" accent4="accent4" accent5="accent5" accent6="accent6" hlink="hlink" folHlink="folHlink"/>
    </a:extraClrScheme>
    <a:extraClrScheme>
      <a:clrScheme name="Satellite Dish 5">
        <a:dk1>
          <a:srgbClr val="006664"/>
        </a:dk1>
        <a:lt1>
          <a:srgbClr val="FFFFFF"/>
        </a:lt1>
        <a:dk2>
          <a:srgbClr val="00908D"/>
        </a:dk2>
        <a:lt2>
          <a:srgbClr val="ADE5CD"/>
        </a:lt2>
        <a:accent1>
          <a:srgbClr val="00CCFF"/>
        </a:accent1>
        <a:accent2>
          <a:srgbClr val="006666"/>
        </a:accent2>
        <a:accent3>
          <a:srgbClr val="AAC6C5"/>
        </a:accent3>
        <a:accent4>
          <a:srgbClr val="DADADA"/>
        </a:accent4>
        <a:accent5>
          <a:srgbClr val="AAE2FF"/>
        </a:accent5>
        <a:accent6>
          <a:srgbClr val="005C5C"/>
        </a:accent6>
        <a:hlink>
          <a:srgbClr val="6DD8DB"/>
        </a:hlink>
        <a:folHlink>
          <a:srgbClr val="C5E2FF"/>
        </a:folHlink>
      </a:clrScheme>
      <a:clrMap bg1="dk2" tx1="lt1" bg2="dk1" tx2="lt2" accent1="accent1" accent2="accent2" accent3="accent3" accent4="accent4" accent5="accent5" accent6="accent6" hlink="hlink" folHlink="folHlink"/>
    </a:extraClrScheme>
    <a:extraClrScheme>
      <a:clrScheme name="Satellite Dish 6">
        <a:dk1>
          <a:srgbClr val="000000"/>
        </a:dk1>
        <a:lt1>
          <a:srgbClr val="DDDCC5"/>
        </a:lt1>
        <a:dk2>
          <a:srgbClr val="000000"/>
        </a:dk2>
        <a:lt2>
          <a:srgbClr val="B9B695"/>
        </a:lt2>
        <a:accent1>
          <a:srgbClr val="EAEBE9"/>
        </a:accent1>
        <a:accent2>
          <a:srgbClr val="BFBFAB"/>
        </a:accent2>
        <a:accent3>
          <a:srgbClr val="EBEBDF"/>
        </a:accent3>
        <a:accent4>
          <a:srgbClr val="000000"/>
        </a:accent4>
        <a:accent5>
          <a:srgbClr val="F3F3F2"/>
        </a:accent5>
        <a:accent6>
          <a:srgbClr val="ADAD9B"/>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atellite Dish 7">
        <a:dk1>
          <a:srgbClr val="000000"/>
        </a:dk1>
        <a:lt1>
          <a:srgbClr val="FFFFFF"/>
        </a:lt1>
        <a:dk2>
          <a:srgbClr val="000000"/>
        </a:dk2>
        <a:lt2>
          <a:srgbClr val="B2B2B2"/>
        </a:lt2>
        <a:accent1>
          <a:srgbClr val="336699"/>
        </a:accent1>
        <a:accent2>
          <a:srgbClr val="5F5F5F"/>
        </a:accent2>
        <a:accent3>
          <a:srgbClr val="AAAAAA"/>
        </a:accent3>
        <a:accent4>
          <a:srgbClr val="DADADA"/>
        </a:accent4>
        <a:accent5>
          <a:srgbClr val="ADB8CA"/>
        </a:accent5>
        <a:accent6>
          <a:srgbClr val="555555"/>
        </a:accent6>
        <a:hlink>
          <a:srgbClr val="BBE5FF"/>
        </a:hlink>
        <a:folHlink>
          <a:srgbClr val="B6B3E1"/>
        </a:folHlink>
      </a:clrScheme>
      <a:clrMap bg1="dk2" tx1="lt1" bg2="dk1" tx2="lt2" accent1="accent1" accent2="accent2" accent3="accent3" accent4="accent4" accent5="accent5" accent6="accent6" hlink="hlink" folHlink="folHlink"/>
    </a:extraClrScheme>
    <a:extraClrScheme>
      <a:clrScheme name="Satellite Dish 8">
        <a:dk1>
          <a:srgbClr val="000090"/>
        </a:dk1>
        <a:lt1>
          <a:srgbClr val="EAEAEA"/>
        </a:lt1>
        <a:dk2>
          <a:srgbClr val="3A3AB2"/>
        </a:dk2>
        <a:lt2>
          <a:srgbClr val="CAD4DC"/>
        </a:lt2>
        <a:accent1>
          <a:srgbClr val="3974AF"/>
        </a:accent1>
        <a:accent2>
          <a:srgbClr val="232369"/>
        </a:accent2>
        <a:accent3>
          <a:srgbClr val="AEAED5"/>
        </a:accent3>
        <a:accent4>
          <a:srgbClr val="C8C8C8"/>
        </a:accent4>
        <a:accent5>
          <a:srgbClr val="AEBCD4"/>
        </a:accent5>
        <a:accent6>
          <a:srgbClr val="1F1F5E"/>
        </a:accent6>
        <a:hlink>
          <a:srgbClr val="00CCFF"/>
        </a:hlink>
        <a:folHlink>
          <a:srgbClr val="6699FF"/>
        </a:folHlink>
      </a:clrScheme>
      <a:clrMap bg1="dk2" tx1="lt1" bg2="dk1" tx2="lt2" accent1="accent1" accent2="accent2" accent3="accent3" accent4="accent4" accent5="accent5" accent6="accent6" hlink="hlink" folHlink="folHlink"/>
    </a:extraClrScheme>
    <a:extraClrScheme>
      <a:clrScheme name="Satellite Dish 9">
        <a:dk1>
          <a:srgbClr val="9C9C9C"/>
        </a:dk1>
        <a:lt1>
          <a:srgbClr val="FFFFFF"/>
        </a:lt1>
        <a:dk2>
          <a:srgbClr val="8696CA"/>
        </a:dk2>
        <a:lt2>
          <a:srgbClr val="FFFFFF"/>
        </a:lt2>
        <a:accent1>
          <a:srgbClr val="97D1D5"/>
        </a:accent1>
        <a:accent2>
          <a:srgbClr val="666699"/>
        </a:accent2>
        <a:accent3>
          <a:srgbClr val="C3C9E1"/>
        </a:accent3>
        <a:accent4>
          <a:srgbClr val="DADADA"/>
        </a:accent4>
        <a:accent5>
          <a:srgbClr val="C9E5E7"/>
        </a:accent5>
        <a:accent6>
          <a:srgbClr val="5C5C8A"/>
        </a:accent6>
        <a:hlink>
          <a:srgbClr val="0000FF"/>
        </a:hlink>
        <a:folHlink>
          <a:srgbClr val="00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Satellite Dish</Template>
  <TotalTime>2237</TotalTime>
  <Words>18169</Words>
  <Application>Microsoft Office PowerPoint</Application>
  <PresentationFormat>On-screen Show (4:3)</PresentationFormat>
  <Paragraphs>1062</Paragraphs>
  <Slides>47</Slides>
  <Notes>47</Notes>
  <HiddenSlides>0</HiddenSlides>
  <MMClips>1</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Satellite Dish</vt:lpstr>
      <vt:lpstr>Chapter 9</vt:lpstr>
      <vt:lpstr>Communism vs. Capitalism</vt:lpstr>
      <vt:lpstr>Space Race</vt:lpstr>
      <vt:lpstr>Space Race</vt:lpstr>
      <vt:lpstr>Satellites</vt:lpstr>
      <vt:lpstr>Communication Satellites</vt:lpstr>
      <vt:lpstr>Communication Satellites</vt:lpstr>
      <vt:lpstr>Earth Observation Satellites</vt:lpstr>
      <vt:lpstr>U.S. Probes</vt:lpstr>
      <vt:lpstr>U.S. Probes</vt:lpstr>
      <vt:lpstr>U.S. Probes</vt:lpstr>
      <vt:lpstr>Soviet Satellites and Probes</vt:lpstr>
      <vt:lpstr>Soviet Satellites and Probes</vt:lpstr>
      <vt:lpstr>Soviet Satellites and Probes</vt:lpstr>
      <vt:lpstr>Soviet Human Space Travel</vt:lpstr>
      <vt:lpstr>Soviet Human Space Travel</vt:lpstr>
      <vt:lpstr>Soviet Human Space Travel</vt:lpstr>
      <vt:lpstr>Soviet Human Space Travel</vt:lpstr>
      <vt:lpstr>Soviet Human Space Travel</vt:lpstr>
      <vt:lpstr>Soviet Human Space Travel</vt:lpstr>
      <vt:lpstr>Soviet Human Space Travel</vt:lpstr>
      <vt:lpstr>Space Race</vt:lpstr>
      <vt:lpstr>U.S. Space Travel</vt:lpstr>
      <vt:lpstr>U.S. Space Travel</vt:lpstr>
      <vt:lpstr>Space Race</vt:lpstr>
      <vt:lpstr>Skylab</vt:lpstr>
      <vt:lpstr>Shuttle</vt:lpstr>
      <vt:lpstr>Challenger Tragedy</vt:lpstr>
      <vt:lpstr>Cold War Continues</vt:lpstr>
      <vt:lpstr>Cold War Continues</vt:lpstr>
      <vt:lpstr>Cold War Hot Spots</vt:lpstr>
      <vt:lpstr>Cold War Hot Spots</vt:lpstr>
      <vt:lpstr>Cold War Continues</vt:lpstr>
      <vt:lpstr>U.S. Aircraft Manufacturers</vt:lpstr>
      <vt:lpstr>U.S. Aircraft Manufacturers</vt:lpstr>
      <vt:lpstr>U.S. Aircraft Manufacturers</vt:lpstr>
      <vt:lpstr>U.S. Aircraft Manufacturers</vt:lpstr>
      <vt:lpstr>U.S. Aircraft Manufacturers</vt:lpstr>
      <vt:lpstr>Deregulation</vt:lpstr>
      <vt:lpstr>Results of Deregulation</vt:lpstr>
      <vt:lpstr>Results of Deregulation</vt:lpstr>
      <vt:lpstr>Results of Deregulation</vt:lpstr>
      <vt:lpstr>Jet Age</vt:lpstr>
      <vt:lpstr>Jet Age</vt:lpstr>
      <vt:lpstr>Europe Aircraft Manufacturers</vt:lpstr>
      <vt:lpstr>General Aviation</vt:lpstr>
      <vt:lpstr>General Aviation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Atkins</dc:creator>
  <cp:lastModifiedBy>user</cp:lastModifiedBy>
  <cp:revision>97</cp:revision>
  <dcterms:created xsi:type="dcterms:W3CDTF">2007-03-25T18:55:01Z</dcterms:created>
  <dcterms:modified xsi:type="dcterms:W3CDTF">2014-11-13T02:10:05Z</dcterms:modified>
</cp:coreProperties>
</file>