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handoutMasterIdLst>
    <p:handoutMasterId r:id="rId18"/>
  </p:handoutMasterIdLst>
  <p:sldIdLst>
    <p:sldId id="256" r:id="rId2"/>
    <p:sldId id="257" r:id="rId3"/>
    <p:sldId id="374" r:id="rId4"/>
    <p:sldId id="375" r:id="rId5"/>
    <p:sldId id="376" r:id="rId6"/>
    <p:sldId id="377" r:id="rId7"/>
    <p:sldId id="378" r:id="rId8"/>
    <p:sldId id="379" r:id="rId9"/>
    <p:sldId id="380" r:id="rId10"/>
    <p:sldId id="381" r:id="rId11"/>
    <p:sldId id="382" r:id="rId12"/>
    <p:sldId id="383" r:id="rId13"/>
    <p:sldId id="384" r:id="rId14"/>
    <p:sldId id="385" r:id="rId15"/>
    <p:sldId id="38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06" autoAdjust="0"/>
    <p:restoredTop sz="86403" autoAdjust="0"/>
  </p:normalViewPr>
  <p:slideViewPr>
    <p:cSldViewPr>
      <p:cViewPr varScale="1">
        <p:scale>
          <a:sx n="94" d="100"/>
          <a:sy n="94"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648" y="142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17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17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4384A2-C7A2-4A7C-A3E6-4AFC7BC934FC}" type="slidenum">
              <a:rPr lang="en-US"/>
              <a:pPr>
                <a:defRPr/>
              </a:pPr>
              <a:t>‹#›</a:t>
            </a:fld>
            <a:endParaRPr lang="en-US"/>
          </a:p>
        </p:txBody>
      </p:sp>
    </p:spTree>
    <p:extLst>
      <p:ext uri="{BB962C8B-B14F-4D97-AF65-F5344CB8AC3E}">
        <p14:creationId xmlns:p14="http://schemas.microsoft.com/office/powerpoint/2010/main" val="325524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9098A8B-D6DD-4332-83A9-F96B22001EB5}" type="slidenum">
              <a:rPr lang="en-US"/>
              <a:pPr>
                <a:defRPr/>
              </a:pPr>
              <a:t>‹#›</a:t>
            </a:fld>
            <a:endParaRPr lang="en-US"/>
          </a:p>
        </p:txBody>
      </p:sp>
    </p:spTree>
    <p:extLst>
      <p:ext uri="{BB962C8B-B14F-4D97-AF65-F5344CB8AC3E}">
        <p14:creationId xmlns:p14="http://schemas.microsoft.com/office/powerpoint/2010/main" val="4164185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DA38B7-9685-4892-B39C-FF2BB4126B70}" type="slidenum">
              <a:rPr lang="en-US" altLang="en-US" smtClean="0"/>
              <a:pPr/>
              <a:t>1</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Introduction</a:t>
            </a:r>
          </a:p>
          <a:p>
            <a:pPr eaLnBrk="1" hangingPunct="1"/>
            <a:r>
              <a:rPr lang="en-US" altLang="en-US" smtClean="0"/>
              <a:t>World War II involved specialized aircraft produced in large numbers by various combatant nations, and many makes of familiar names domestically became known internationally.</a:t>
            </a:r>
          </a:p>
          <a:p>
            <a:pPr eaLnBrk="1" hangingPunct="1"/>
            <a:endParaRPr lang="en-US" altLang="en-US" smtClean="0"/>
          </a:p>
          <a:p>
            <a:pPr eaLnBrk="1" hangingPunct="1"/>
            <a:r>
              <a:rPr lang="en-US" altLang="en-US" smtClean="0"/>
              <a:t>WWI spurred acft production, the acft were not available in the beginning of the war. </a:t>
            </a:r>
          </a:p>
          <a:p>
            <a:pPr eaLnBrk="1" hangingPunct="1"/>
            <a:r>
              <a:rPr lang="en-US" altLang="en-US" smtClean="0"/>
              <a:t>There were many efforts to prevent war, but the militaristic goals of a few countries pulled other countries into conflict. </a:t>
            </a:r>
          </a:p>
          <a:p>
            <a:pPr eaLnBrk="1" hangingPunct="1"/>
            <a:r>
              <a:rPr lang="en-US" altLang="en-US" smtClean="0"/>
              <a:t>WWII was worldwide with concentrations of fighting in Europe and the Pacific. </a:t>
            </a:r>
          </a:p>
          <a:p>
            <a:pPr eaLnBrk="1" hangingPunct="1"/>
            <a:endParaRPr lang="en-US" altLang="en-US" smtClean="0"/>
          </a:p>
          <a:p>
            <a:pPr eaLnBrk="1" hangingPunct="1"/>
            <a:r>
              <a:rPr lang="en-US" altLang="en-US" smtClean="0"/>
              <a:t>Hitler wanted to acquired more living space which he tried to do by taking starting war with other countries. </a:t>
            </a:r>
          </a:p>
        </p:txBody>
      </p:sp>
    </p:spTree>
    <p:extLst>
      <p:ext uri="{BB962C8B-B14F-4D97-AF65-F5344CB8AC3E}">
        <p14:creationId xmlns:p14="http://schemas.microsoft.com/office/powerpoint/2010/main" val="3704017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10</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534608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11</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1029997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12</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2622646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13</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3468478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14</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2980426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15</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2156034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2</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1348275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3</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108387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4</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3012795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5</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3541758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6</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282300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7</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1109004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8</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3442435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71DE4C-F048-4CB4-B125-00ADB0D9CD2C}" type="slidenum">
              <a:rPr lang="en-US" altLang="en-US" smtClean="0"/>
              <a:pPr/>
              <a:t>9</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228600" y="4191000"/>
            <a:ext cx="6477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Poland Falls</a:t>
            </a:r>
            <a:r>
              <a:rPr lang="en-US" alt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altLang="en-US" sz="1000" b="1" smtClean="0"/>
              <a:t>The Phony War</a:t>
            </a:r>
            <a:r>
              <a:rPr lang="en-US" altLang="en-US" sz="1000" smtClean="0"/>
              <a:t>: The winter of 1939-1940 provided a lull in the fighting and grounded many aircraft.</a:t>
            </a:r>
          </a:p>
          <a:p>
            <a:pPr eaLnBrk="1" hangingPunct="1">
              <a:lnSpc>
                <a:spcPct val="90000"/>
              </a:lnSpc>
            </a:pPr>
            <a:r>
              <a:rPr lang="en-US" altLang="en-US" sz="1000" b="1" smtClean="0"/>
              <a:t>Winter War</a:t>
            </a:r>
            <a:r>
              <a:rPr lang="en-US" alt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altLang="en-US" sz="1000" b="1" smtClean="0"/>
              <a:t>The Battle for France</a:t>
            </a:r>
            <a:r>
              <a:rPr lang="en-US" altLang="en-US" sz="1000" smtClean="0"/>
              <a:t>: Belgium and Holland were in Germany’s way around the northwestern end of France’s fortified Maginot Line, so the </a:t>
            </a:r>
            <a:r>
              <a:rPr lang="en-US" altLang="en-US" sz="1000" b="1" smtClean="0"/>
              <a:t>German </a:t>
            </a:r>
            <a:r>
              <a:rPr lang="en-US" altLang="en-US" sz="1000" b="1" i="1" smtClean="0"/>
              <a:t>Luftwaffe </a:t>
            </a:r>
            <a:r>
              <a:rPr lang="en-US" altLang="en-US" sz="1000" b="1" smtClean="0"/>
              <a:t>(Air Force)</a:t>
            </a:r>
            <a:r>
              <a:rPr lang="en-US" altLang="en-US" sz="1000" smtClean="0"/>
              <a:t> bombed Belgium and Dutch as well as French airfields and planes on the ground and German pilots fought particularly French and British aircraft in the air.</a:t>
            </a:r>
          </a:p>
          <a:p>
            <a:pPr eaLnBrk="1" hangingPunct="1">
              <a:lnSpc>
                <a:spcPct val="90000"/>
              </a:lnSpc>
            </a:pPr>
            <a:r>
              <a:rPr lang="en-US" altLang="en-US" sz="1000" b="1" smtClean="0"/>
              <a:t>Dunkirk</a:t>
            </a:r>
            <a:r>
              <a:rPr lang="en-US" alt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altLang="en-US" sz="1000" b="1" smtClean="0"/>
          </a:p>
          <a:p>
            <a:pPr eaLnBrk="1" hangingPunct="1">
              <a:lnSpc>
                <a:spcPct val="90000"/>
              </a:lnSpc>
            </a:pPr>
            <a:r>
              <a:rPr lang="en-US" altLang="en-US" sz="1000" b="1" smtClean="0"/>
              <a:t>Mediterranean Region</a:t>
            </a:r>
            <a:r>
              <a:rPr lang="en-US" alt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altLang="en-US" sz="1000" b="1" smtClean="0"/>
              <a:t>French Governments</a:t>
            </a:r>
            <a:r>
              <a:rPr lang="en-US" alt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altLang="en-US" sz="1000" b="1" smtClean="0"/>
              <a:t>Battle of Britain</a:t>
            </a:r>
            <a:r>
              <a:rPr lang="en-US" altLang="en-US" sz="1000" smtClean="0"/>
              <a:t>: The Battle of Britain was an air battle preliminary to a German invasion that never happened because the Royal Air Force escaped destruction on the ground and fought an effective defensive battle against </a:t>
            </a:r>
            <a:r>
              <a:rPr lang="en-US" altLang="en-US" sz="1000" i="1" smtClean="0"/>
              <a:t>Luftwaffe</a:t>
            </a:r>
            <a:r>
              <a:rPr lang="en-US" altLang="en-US" sz="1000" smtClean="0"/>
              <a:t> bombers, fighters, and </a:t>
            </a:r>
            <a:r>
              <a:rPr lang="en-US" altLang="en-US" sz="1000" i="1" smtClean="0"/>
              <a:t>blitz</a:t>
            </a:r>
            <a:r>
              <a:rPr lang="en-US" altLang="en-US" sz="1000" smtClean="0"/>
              <a:t> tactics.  </a:t>
            </a:r>
            <a:r>
              <a:rPr lang="en-US" altLang="en-US" sz="1000" b="1" smtClean="0"/>
              <a:t>Britain had radar</a:t>
            </a:r>
            <a:r>
              <a:rPr lang="en-US" altLang="en-US" sz="1000" smtClean="0"/>
              <a:t> to guide airplanes from the ground.  </a:t>
            </a:r>
          </a:p>
          <a:p>
            <a:pPr eaLnBrk="1" hangingPunct="1">
              <a:lnSpc>
                <a:spcPct val="90000"/>
              </a:lnSpc>
            </a:pPr>
            <a:r>
              <a:rPr lang="en-US" altLang="en-US" sz="1000" b="1" smtClean="0"/>
              <a:t>Battle of the Atlantic</a:t>
            </a:r>
            <a:r>
              <a:rPr lang="en-US" altLang="en-US" sz="1000" smtClean="0"/>
              <a:t>: The maritime battle of the Atlantic employed aircraft in reconnaissance, fighter, torpedo bomber, and other roles.</a:t>
            </a:r>
          </a:p>
          <a:p>
            <a:pPr eaLnBrk="1" hangingPunct="1">
              <a:lnSpc>
                <a:spcPct val="90000"/>
              </a:lnSpc>
            </a:pPr>
            <a:r>
              <a:rPr lang="en-US" altLang="en-US" sz="1000" smtClean="0"/>
              <a:t>Sortie – one mission by a single military plane. </a:t>
            </a:r>
          </a:p>
          <a:p>
            <a:pPr eaLnBrk="1" hangingPunct="1">
              <a:lnSpc>
                <a:spcPct val="90000"/>
              </a:lnSpc>
            </a:pPr>
            <a:r>
              <a:rPr lang="en-US" altLang="en-US" sz="1000" smtClean="0"/>
              <a:t>The German Luftwaffe was one of the most  powerful, doctrinally advanced, and battle experienced air forces in the world when WWII started.  </a:t>
            </a:r>
          </a:p>
        </p:txBody>
      </p:sp>
    </p:spTree>
    <p:extLst>
      <p:ext uri="{BB962C8B-B14F-4D97-AF65-F5344CB8AC3E}">
        <p14:creationId xmlns:p14="http://schemas.microsoft.com/office/powerpoint/2010/main" val="66224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3581400"/>
            <a:ext cx="9144000" cy="781050"/>
          </a:xfrm>
        </p:spPr>
        <p:txBody>
          <a:bodyPr/>
          <a:lstStyle>
            <a:lvl1pPr algn="ctr">
              <a:defRPr sz="4400" b="0"/>
            </a:lvl1pPr>
          </a:lstStyle>
          <a:p>
            <a:r>
              <a:rPr lang="en-US"/>
              <a:t>Click to edit Master title style</a:t>
            </a:r>
          </a:p>
        </p:txBody>
      </p:sp>
      <p:sp>
        <p:nvSpPr>
          <p:cNvPr id="8195" name="Rectangle 3"/>
          <p:cNvSpPr>
            <a:spLocks noGrp="1" noChangeArrowheads="1"/>
          </p:cNvSpPr>
          <p:nvPr>
            <p:ph type="subTitle" idx="1"/>
          </p:nvPr>
        </p:nvSpPr>
        <p:spPr>
          <a:xfrm>
            <a:off x="0" y="4546600"/>
            <a:ext cx="9144000" cy="7874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0" y="6613525"/>
            <a:ext cx="2133600" cy="168275"/>
          </a:xfrm>
        </p:spPr>
        <p:txBody>
          <a:bodyPr/>
          <a:lstStyle>
            <a:lvl1pPr>
              <a:defRPr>
                <a:latin typeface="+mn-lt"/>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mn-lt"/>
              </a:defRPr>
            </a:lvl1pPr>
          </a:lstStyle>
          <a:p>
            <a:pPr>
              <a:defRPr/>
            </a:pPr>
            <a:endParaRPr lang="en-US"/>
          </a:p>
        </p:txBody>
      </p:sp>
      <p:sp>
        <p:nvSpPr>
          <p:cNvPr id="6" name="Rectangle 6"/>
          <p:cNvSpPr>
            <a:spLocks noGrp="1" noChangeArrowheads="1"/>
          </p:cNvSpPr>
          <p:nvPr>
            <p:ph type="sldNum" sz="quarter" idx="12"/>
          </p:nvPr>
        </p:nvSpPr>
        <p:spPr>
          <a:xfrm>
            <a:off x="7010400" y="6613525"/>
            <a:ext cx="2133600" cy="168275"/>
          </a:xfrm>
        </p:spPr>
        <p:txBody>
          <a:bodyPr/>
          <a:lstStyle>
            <a:lvl1pPr>
              <a:defRPr>
                <a:latin typeface="+mn-lt"/>
              </a:defRPr>
            </a:lvl1pPr>
          </a:lstStyle>
          <a:p>
            <a:pPr>
              <a:defRPr/>
            </a:pPr>
            <a:fld id="{42ACA614-1575-4384-BE83-41DEBA971927}" type="slidenum">
              <a:rPr lang="en-US"/>
              <a:pPr>
                <a:defRPr/>
              </a:pPr>
              <a:t>‹#›</a:t>
            </a:fld>
            <a:endParaRPr lang="en-US"/>
          </a:p>
        </p:txBody>
      </p:sp>
    </p:spTree>
    <p:extLst>
      <p:ext uri="{BB962C8B-B14F-4D97-AF65-F5344CB8AC3E}">
        <p14:creationId xmlns:p14="http://schemas.microsoft.com/office/powerpoint/2010/main" val="549746837"/>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02453B-0BE7-4C3C-8957-6EEBED106291}" type="slidenum">
              <a:rPr lang="en-US"/>
              <a:pPr>
                <a:defRPr/>
              </a:pPr>
              <a:t>‹#›</a:t>
            </a:fld>
            <a:endParaRPr lang="en-US"/>
          </a:p>
        </p:txBody>
      </p:sp>
    </p:spTree>
    <p:extLst>
      <p:ext uri="{BB962C8B-B14F-4D97-AF65-F5344CB8AC3E}">
        <p14:creationId xmlns:p14="http://schemas.microsoft.com/office/powerpoint/2010/main" val="3745322989"/>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15050" y="0"/>
            <a:ext cx="196215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573405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B024EA-0937-42D8-8104-8F9E1EB786C8}" type="slidenum">
              <a:rPr lang="en-US"/>
              <a:pPr>
                <a:defRPr/>
              </a:pPr>
              <a:t>‹#›</a:t>
            </a:fld>
            <a:endParaRPr lang="en-US"/>
          </a:p>
        </p:txBody>
      </p:sp>
    </p:spTree>
    <p:extLst>
      <p:ext uri="{BB962C8B-B14F-4D97-AF65-F5344CB8AC3E}">
        <p14:creationId xmlns:p14="http://schemas.microsoft.com/office/powerpoint/2010/main" val="3270615715"/>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F61F65-06BE-4B82-8E2A-7C8A3AB236C9}" type="slidenum">
              <a:rPr lang="en-US"/>
              <a:pPr>
                <a:defRPr/>
              </a:pPr>
              <a:t>‹#›</a:t>
            </a:fld>
            <a:endParaRPr lang="en-US"/>
          </a:p>
        </p:txBody>
      </p:sp>
    </p:spTree>
    <p:extLst>
      <p:ext uri="{BB962C8B-B14F-4D97-AF65-F5344CB8AC3E}">
        <p14:creationId xmlns:p14="http://schemas.microsoft.com/office/powerpoint/2010/main" val="2840795770"/>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B6261F-A91A-4D25-906C-97D5F60879FB}" type="slidenum">
              <a:rPr lang="en-US"/>
              <a:pPr>
                <a:defRPr/>
              </a:pPr>
              <a:t>‹#›</a:t>
            </a:fld>
            <a:endParaRPr lang="en-US"/>
          </a:p>
        </p:txBody>
      </p:sp>
    </p:spTree>
    <p:extLst>
      <p:ext uri="{BB962C8B-B14F-4D97-AF65-F5344CB8AC3E}">
        <p14:creationId xmlns:p14="http://schemas.microsoft.com/office/powerpoint/2010/main" val="182823787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291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34E850-AA47-4AAD-8683-3A3F3CCAE3A3}" type="slidenum">
              <a:rPr lang="en-US"/>
              <a:pPr>
                <a:defRPr/>
              </a:pPr>
              <a:t>‹#›</a:t>
            </a:fld>
            <a:endParaRPr lang="en-US"/>
          </a:p>
        </p:txBody>
      </p:sp>
    </p:spTree>
    <p:extLst>
      <p:ext uri="{BB962C8B-B14F-4D97-AF65-F5344CB8AC3E}">
        <p14:creationId xmlns:p14="http://schemas.microsoft.com/office/powerpoint/2010/main" val="2040833358"/>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404AE87-1724-4BE6-AAFA-EBA9642F29CF}" type="slidenum">
              <a:rPr lang="en-US"/>
              <a:pPr>
                <a:defRPr/>
              </a:pPr>
              <a:t>‹#›</a:t>
            </a:fld>
            <a:endParaRPr lang="en-US"/>
          </a:p>
        </p:txBody>
      </p:sp>
    </p:spTree>
    <p:extLst>
      <p:ext uri="{BB962C8B-B14F-4D97-AF65-F5344CB8AC3E}">
        <p14:creationId xmlns:p14="http://schemas.microsoft.com/office/powerpoint/2010/main" val="755318345"/>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6276E6-E235-43E7-9ED9-FA5CBADCAD60}" type="slidenum">
              <a:rPr lang="en-US"/>
              <a:pPr>
                <a:defRPr/>
              </a:pPr>
              <a:t>‹#›</a:t>
            </a:fld>
            <a:endParaRPr lang="en-US"/>
          </a:p>
        </p:txBody>
      </p:sp>
    </p:spTree>
    <p:extLst>
      <p:ext uri="{BB962C8B-B14F-4D97-AF65-F5344CB8AC3E}">
        <p14:creationId xmlns:p14="http://schemas.microsoft.com/office/powerpoint/2010/main" val="632866804"/>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F01F94-7D68-4046-8E48-4400BD617BC5}" type="slidenum">
              <a:rPr lang="en-US"/>
              <a:pPr>
                <a:defRPr/>
              </a:pPr>
              <a:t>‹#›</a:t>
            </a:fld>
            <a:endParaRPr lang="en-US"/>
          </a:p>
        </p:txBody>
      </p:sp>
    </p:spTree>
    <p:extLst>
      <p:ext uri="{BB962C8B-B14F-4D97-AF65-F5344CB8AC3E}">
        <p14:creationId xmlns:p14="http://schemas.microsoft.com/office/powerpoint/2010/main" val="1024824908"/>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5CF945-F7BD-416E-873E-B10B6039EB24}" type="slidenum">
              <a:rPr lang="en-US"/>
              <a:pPr>
                <a:defRPr/>
              </a:pPr>
              <a:t>‹#›</a:t>
            </a:fld>
            <a:endParaRPr lang="en-US"/>
          </a:p>
        </p:txBody>
      </p:sp>
    </p:spTree>
    <p:extLst>
      <p:ext uri="{BB962C8B-B14F-4D97-AF65-F5344CB8AC3E}">
        <p14:creationId xmlns:p14="http://schemas.microsoft.com/office/powerpoint/2010/main" val="3910321817"/>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289D8E-DE4A-41F3-B50A-428D851FF390}" type="slidenum">
              <a:rPr lang="en-US"/>
              <a:pPr>
                <a:defRPr/>
              </a:pPr>
              <a:t>‹#›</a:t>
            </a:fld>
            <a:endParaRPr lang="en-US"/>
          </a:p>
        </p:txBody>
      </p:sp>
    </p:spTree>
    <p:extLst>
      <p:ext uri="{BB962C8B-B14F-4D97-AF65-F5344CB8AC3E}">
        <p14:creationId xmlns:p14="http://schemas.microsoft.com/office/powerpoint/2010/main" val="1896942549"/>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7848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685800"/>
            <a:ext cx="7848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2" name="Rectangle 4"/>
          <p:cNvSpPr>
            <a:spLocks noGrp="1" noChangeArrowheads="1"/>
          </p:cNvSpPr>
          <p:nvPr>
            <p:ph type="dt" sz="half" idx="2"/>
          </p:nvPr>
        </p:nvSpPr>
        <p:spPr bwMode="auto">
          <a:xfrm>
            <a:off x="0" y="65849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Tahoma" pitchFamily="34" charset="0"/>
              </a:defRPr>
            </a:lvl1pPr>
          </a:lstStyle>
          <a:p>
            <a:pPr>
              <a:defRPr/>
            </a:pPr>
            <a:endParaRPr lang="en-US"/>
          </a:p>
        </p:txBody>
      </p:sp>
      <p:sp>
        <p:nvSpPr>
          <p:cNvPr id="7173" name="Rectangle 5"/>
          <p:cNvSpPr>
            <a:spLocks noGrp="1" noChangeArrowheads="1"/>
          </p:cNvSpPr>
          <p:nvPr>
            <p:ph type="ftr" sz="quarter" idx="3"/>
          </p:nvPr>
        </p:nvSpPr>
        <p:spPr bwMode="auto">
          <a:xfrm>
            <a:off x="3124200" y="66135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Tahoma" pitchFamily="34" charset="0"/>
              </a:defRPr>
            </a:lvl1pPr>
          </a:lstStyle>
          <a:p>
            <a:pPr>
              <a:defRPr/>
            </a:pPr>
            <a:endParaRPr lang="en-US"/>
          </a:p>
        </p:txBody>
      </p:sp>
      <p:sp>
        <p:nvSpPr>
          <p:cNvPr id="7174" name="Rectangle 6"/>
          <p:cNvSpPr>
            <a:spLocks noGrp="1" noChangeArrowheads="1"/>
          </p:cNvSpPr>
          <p:nvPr>
            <p:ph type="sldNum" sz="quarter" idx="4"/>
          </p:nvPr>
        </p:nvSpPr>
        <p:spPr bwMode="auto">
          <a:xfrm>
            <a:off x="7010400" y="66135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ahoma" pitchFamily="34" charset="0"/>
              </a:defRPr>
            </a:lvl1pPr>
          </a:lstStyle>
          <a:p>
            <a:pPr>
              <a:defRPr/>
            </a:pPr>
            <a:fld id="{C01F2EF8-4EC3-429A-A999-96D6BAFCC96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86"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ransition spd="med">
    <p:fade thruBlk="1"/>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Black" pitchFamily="34" charset="0"/>
        </a:defRPr>
      </a:lvl2pPr>
      <a:lvl3pPr algn="l" rtl="0" eaLnBrk="0" fontAlgn="base" hangingPunct="0">
        <a:spcBef>
          <a:spcPct val="0"/>
        </a:spcBef>
        <a:spcAft>
          <a:spcPct val="0"/>
        </a:spcAft>
        <a:defRPr sz="3600" b="1">
          <a:solidFill>
            <a:schemeClr val="tx2"/>
          </a:solidFill>
          <a:latin typeface="Arial Black" pitchFamily="34" charset="0"/>
        </a:defRPr>
      </a:lvl3pPr>
      <a:lvl4pPr algn="l" rtl="0" eaLnBrk="0" fontAlgn="base" hangingPunct="0">
        <a:spcBef>
          <a:spcPct val="0"/>
        </a:spcBef>
        <a:spcAft>
          <a:spcPct val="0"/>
        </a:spcAft>
        <a:defRPr sz="3600" b="1">
          <a:solidFill>
            <a:schemeClr val="tx2"/>
          </a:solidFill>
          <a:latin typeface="Arial Black" pitchFamily="34" charset="0"/>
        </a:defRPr>
      </a:lvl4pPr>
      <a:lvl5pPr algn="l" rtl="0" eaLnBrk="0" fontAlgn="base" hangingPunct="0">
        <a:spcBef>
          <a:spcPct val="0"/>
        </a:spcBef>
        <a:spcAft>
          <a:spcPct val="0"/>
        </a:spcAft>
        <a:defRPr sz="3600" b="1">
          <a:solidFill>
            <a:schemeClr val="tx2"/>
          </a:solidFill>
          <a:latin typeface="Arial Black" pitchFamily="34" charset="0"/>
        </a:defRPr>
      </a:lvl5pPr>
      <a:lvl6pPr marL="457200" algn="l" rtl="0" fontAlgn="base">
        <a:spcBef>
          <a:spcPct val="0"/>
        </a:spcBef>
        <a:spcAft>
          <a:spcPct val="0"/>
        </a:spcAft>
        <a:defRPr sz="3600" b="1">
          <a:solidFill>
            <a:schemeClr val="tx2"/>
          </a:solidFill>
          <a:latin typeface="Arial Black" pitchFamily="34" charset="0"/>
        </a:defRPr>
      </a:lvl6pPr>
      <a:lvl7pPr marL="914400" algn="l" rtl="0" fontAlgn="base">
        <a:spcBef>
          <a:spcPct val="0"/>
        </a:spcBef>
        <a:spcAft>
          <a:spcPct val="0"/>
        </a:spcAft>
        <a:defRPr sz="3600" b="1">
          <a:solidFill>
            <a:schemeClr val="tx2"/>
          </a:solidFill>
          <a:latin typeface="Arial Black" pitchFamily="34" charset="0"/>
        </a:defRPr>
      </a:lvl7pPr>
      <a:lvl8pPr marL="1371600" algn="l" rtl="0" fontAlgn="base">
        <a:spcBef>
          <a:spcPct val="0"/>
        </a:spcBef>
        <a:spcAft>
          <a:spcPct val="0"/>
        </a:spcAft>
        <a:defRPr sz="3600" b="1">
          <a:solidFill>
            <a:schemeClr val="tx2"/>
          </a:solidFill>
          <a:latin typeface="Arial Black" pitchFamily="34" charset="0"/>
        </a:defRPr>
      </a:lvl8pPr>
      <a:lvl9pPr marL="1828800" algn="l" rtl="0" fontAlgn="base">
        <a:spcBef>
          <a:spcPct val="0"/>
        </a:spcBef>
        <a:spcAft>
          <a:spcPct val="0"/>
        </a:spcAft>
        <a:defRPr sz="3600" b="1">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990600"/>
            <a:ext cx="9144000" cy="781050"/>
          </a:xfrm>
        </p:spPr>
        <p:txBody>
          <a:bodyPr/>
          <a:lstStyle/>
          <a:p>
            <a:pPr eaLnBrk="1" hangingPunct="1"/>
            <a:r>
              <a:rPr lang="en-US" altLang="en-US" dirty="0" smtClean="0">
                <a:solidFill>
                  <a:srgbClr val="002060"/>
                </a:solidFill>
              </a:rPr>
              <a:t>Part 110</a:t>
            </a:r>
          </a:p>
        </p:txBody>
      </p:sp>
      <p:sp>
        <p:nvSpPr>
          <p:cNvPr id="3075" name="Rectangle 3"/>
          <p:cNvSpPr>
            <a:spLocks noGrp="1" noChangeArrowheads="1"/>
          </p:cNvSpPr>
          <p:nvPr>
            <p:ph type="subTitle" idx="1"/>
          </p:nvPr>
        </p:nvSpPr>
        <p:spPr>
          <a:xfrm>
            <a:off x="0" y="1905000"/>
            <a:ext cx="9144000" cy="1219200"/>
          </a:xfrm>
        </p:spPr>
        <p:txBody>
          <a:bodyPr/>
          <a:lstStyle/>
          <a:p>
            <a:pPr eaLnBrk="1" hangingPunct="1"/>
            <a:r>
              <a:rPr lang="en-US" altLang="en-US" dirty="0" smtClean="0">
                <a:solidFill>
                  <a:schemeClr val="tx2"/>
                </a:solidFill>
              </a:rPr>
              <a:t>General Requirements</a:t>
            </a:r>
          </a:p>
          <a:p>
            <a:pPr eaLnBrk="1" hangingPunct="1"/>
            <a:endParaRPr lang="en-US" altLang="en-US" dirty="0" smtClean="0">
              <a:solidFill>
                <a:schemeClr val="bg1"/>
              </a:solidFill>
            </a:endParaRPr>
          </a:p>
        </p:txBody>
      </p:sp>
      <p:sp>
        <p:nvSpPr>
          <p:cNvPr id="2" name="TextBox 1"/>
          <p:cNvSpPr txBox="1"/>
          <p:nvPr/>
        </p:nvSpPr>
        <p:spPr>
          <a:xfrm>
            <a:off x="685800" y="3129280"/>
            <a:ext cx="7620000" cy="2554545"/>
          </a:xfrm>
          <a:prstGeom prst="rect">
            <a:avLst/>
          </a:prstGeom>
          <a:noFill/>
        </p:spPr>
        <p:txBody>
          <a:bodyPr wrap="square" rtlCol="0">
            <a:spAutoFit/>
          </a:bodyPr>
          <a:lstStyle/>
          <a:p>
            <a:pPr algn="ctr"/>
            <a:r>
              <a:rPr lang="en-US" sz="3200" b="1" dirty="0" smtClean="0">
                <a:solidFill>
                  <a:schemeClr val="tx2"/>
                </a:solidFill>
              </a:rPr>
              <a:t>Whether you think you can, </a:t>
            </a:r>
          </a:p>
          <a:p>
            <a:pPr algn="ctr"/>
            <a:r>
              <a:rPr lang="en-US" sz="3200" b="1" dirty="0" smtClean="0">
                <a:solidFill>
                  <a:schemeClr val="tx2"/>
                </a:solidFill>
              </a:rPr>
              <a:t>or think you can’t, </a:t>
            </a:r>
          </a:p>
          <a:p>
            <a:pPr algn="ctr"/>
            <a:r>
              <a:rPr lang="en-US" sz="3200" b="1" dirty="0" smtClean="0">
                <a:solidFill>
                  <a:schemeClr val="tx2"/>
                </a:solidFill>
              </a:rPr>
              <a:t>You’re probably right</a:t>
            </a:r>
          </a:p>
          <a:p>
            <a:pPr algn="ctr"/>
            <a:endParaRPr lang="en-US" sz="3200" b="1" dirty="0">
              <a:solidFill>
                <a:schemeClr val="tx2"/>
              </a:solidFill>
            </a:endParaRPr>
          </a:p>
          <a:p>
            <a:pPr algn="ctr"/>
            <a:r>
              <a:rPr lang="en-US" sz="3200" b="1" dirty="0" smtClean="0">
                <a:solidFill>
                  <a:schemeClr val="tx2"/>
                </a:solidFill>
              </a:rPr>
              <a:t>Henry Ford</a:t>
            </a:r>
            <a:endParaRPr lang="en-US" sz="3200" b="1" dirty="0">
              <a:solidFill>
                <a:schemeClr val="tx2"/>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Maximum zero fuel weight</a:t>
            </a:r>
          </a:p>
          <a:p>
            <a:pPr lvl="1" eaLnBrk="1" hangingPunct="1"/>
            <a:r>
              <a:rPr lang="en-US" altLang="en-US" sz="2400" dirty="0" smtClean="0">
                <a:solidFill>
                  <a:schemeClr val="tx2"/>
                </a:solidFill>
              </a:rPr>
              <a:t>Maximum permissible weight of an aircraft with no disposable fuel or oil</a:t>
            </a:r>
            <a:endParaRPr lang="en-US" altLang="en-US" sz="2400" dirty="0">
              <a:solidFill>
                <a:schemeClr val="tx2"/>
              </a:solidFill>
            </a:endParaRPr>
          </a:p>
          <a:p>
            <a:pPr lvl="0" eaLnBrk="1" hangingPunct="1"/>
            <a:r>
              <a:rPr lang="en-US" altLang="en-US" sz="2800" dirty="0" err="1" smtClean="0">
                <a:solidFill>
                  <a:srgbClr val="0070C0"/>
                </a:solidFill>
              </a:rPr>
              <a:t>Noncommon</a:t>
            </a:r>
            <a:r>
              <a:rPr lang="en-US" altLang="en-US" sz="2800" dirty="0" smtClean="0">
                <a:solidFill>
                  <a:srgbClr val="0070C0"/>
                </a:solidFill>
              </a:rPr>
              <a:t> carriage</a:t>
            </a:r>
            <a:endParaRPr lang="en-US" altLang="en-US" sz="2800" dirty="0">
              <a:solidFill>
                <a:srgbClr val="0070C0"/>
              </a:solidFill>
            </a:endParaRPr>
          </a:p>
          <a:p>
            <a:pPr lvl="1" eaLnBrk="1" hangingPunct="1"/>
            <a:r>
              <a:rPr lang="en-US" altLang="en-US" sz="2400" dirty="0" smtClean="0">
                <a:solidFill>
                  <a:schemeClr val="tx2"/>
                </a:solidFill>
              </a:rPr>
              <a:t>Aircraft operation for compensation or hire that does not involve a holding out of others</a:t>
            </a:r>
          </a:p>
        </p:txBody>
      </p:sp>
    </p:spTree>
    <p:extLst>
      <p:ext uri="{BB962C8B-B14F-4D97-AF65-F5344CB8AC3E}">
        <p14:creationId xmlns:p14="http://schemas.microsoft.com/office/powerpoint/2010/main" val="1829593835"/>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lvl="0" eaLnBrk="1" hangingPunct="1"/>
            <a:r>
              <a:rPr lang="en-US" altLang="en-US" sz="2800" dirty="0" smtClean="0">
                <a:solidFill>
                  <a:srgbClr val="0070C0"/>
                </a:solidFill>
              </a:rPr>
              <a:t>On-demand operation</a:t>
            </a:r>
            <a:endParaRPr lang="en-US" altLang="en-US" sz="2800" dirty="0">
              <a:solidFill>
                <a:srgbClr val="0070C0"/>
              </a:solidFill>
            </a:endParaRPr>
          </a:p>
          <a:p>
            <a:pPr lvl="1" eaLnBrk="1" hangingPunct="1"/>
            <a:r>
              <a:rPr lang="en-US" altLang="en-US" sz="2400" dirty="0" smtClean="0">
                <a:solidFill>
                  <a:schemeClr val="tx2"/>
                </a:solidFill>
              </a:rPr>
              <a:t>Any operation for compensation or hire that</a:t>
            </a:r>
          </a:p>
          <a:p>
            <a:pPr lvl="2" eaLnBrk="1" hangingPunct="1"/>
            <a:r>
              <a:rPr lang="en-US" altLang="en-US" sz="2000" dirty="0" smtClean="0">
                <a:solidFill>
                  <a:srgbClr val="00B050"/>
                </a:solidFill>
              </a:rPr>
              <a:t>Passenger-carrying operations conducted as a public charter with departure time, departure location, and arrival location negotiated with the customer or a representative</a:t>
            </a:r>
            <a:endParaRPr lang="en-US" altLang="en-US" dirty="0">
              <a:solidFill>
                <a:srgbClr val="00B050"/>
              </a:solidFill>
            </a:endParaRPr>
          </a:p>
          <a:p>
            <a:pPr lvl="2" eaLnBrk="1" hangingPunct="1"/>
            <a:r>
              <a:rPr lang="en-US" altLang="en-US" sz="2000" dirty="0" smtClean="0">
                <a:solidFill>
                  <a:srgbClr val="00B050"/>
                </a:solidFill>
              </a:rPr>
              <a:t>Scheduled passenger-carrying operations conducted with a frequency of less than five round trips per week on at least one route between two or more points according to the published flight schedules</a:t>
            </a:r>
          </a:p>
          <a:p>
            <a:pPr lvl="2" eaLnBrk="1" hangingPunct="1"/>
            <a:r>
              <a:rPr lang="en-US" altLang="en-US" sz="2000" dirty="0" smtClean="0">
                <a:solidFill>
                  <a:srgbClr val="00B050"/>
                </a:solidFill>
              </a:rPr>
              <a:t>All-cargo operations conducted with airplanes having a payload capacity of 7,500 or less</a:t>
            </a:r>
          </a:p>
        </p:txBody>
      </p:sp>
    </p:spTree>
    <p:extLst>
      <p:ext uri="{BB962C8B-B14F-4D97-AF65-F5344CB8AC3E}">
        <p14:creationId xmlns:p14="http://schemas.microsoft.com/office/powerpoint/2010/main" val="344608920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lvl="0" eaLnBrk="1" hangingPunct="1"/>
            <a:r>
              <a:rPr lang="en-US" altLang="en-US" sz="2800" dirty="0" smtClean="0">
                <a:solidFill>
                  <a:srgbClr val="0070C0"/>
                </a:solidFill>
              </a:rPr>
              <a:t>Passenger-carrying operation</a:t>
            </a:r>
            <a:endParaRPr lang="en-US" altLang="en-US" sz="2800" dirty="0">
              <a:solidFill>
                <a:srgbClr val="0070C0"/>
              </a:solidFill>
            </a:endParaRPr>
          </a:p>
          <a:p>
            <a:pPr lvl="1" eaLnBrk="1" hangingPunct="1"/>
            <a:r>
              <a:rPr lang="en-US" altLang="en-US" sz="2400" dirty="0" smtClean="0">
                <a:solidFill>
                  <a:schemeClr val="tx2"/>
                </a:solidFill>
              </a:rPr>
              <a:t>Any aircraft operation carrying any person</a:t>
            </a:r>
          </a:p>
          <a:p>
            <a:pPr lvl="1" eaLnBrk="1" hangingPunct="1"/>
            <a:r>
              <a:rPr lang="en-US" altLang="en-US" sz="2400" dirty="0" smtClean="0">
                <a:solidFill>
                  <a:schemeClr val="tx2"/>
                </a:solidFill>
              </a:rPr>
              <a:t>Can carry cargo or mail in addition to passengers</a:t>
            </a:r>
          </a:p>
          <a:p>
            <a:pPr lvl="0" eaLnBrk="1" hangingPunct="1"/>
            <a:r>
              <a:rPr lang="en-US" altLang="en-US" sz="2800" dirty="0" smtClean="0">
                <a:solidFill>
                  <a:srgbClr val="0070C0"/>
                </a:solidFill>
              </a:rPr>
              <a:t>Principal base of operations</a:t>
            </a:r>
            <a:endParaRPr lang="en-US" altLang="en-US" sz="2800" dirty="0">
              <a:solidFill>
                <a:srgbClr val="0070C0"/>
              </a:solidFill>
            </a:endParaRPr>
          </a:p>
          <a:p>
            <a:pPr lvl="1" eaLnBrk="1" hangingPunct="1"/>
            <a:r>
              <a:rPr lang="en-US" altLang="en-US" sz="2400" dirty="0" smtClean="0">
                <a:solidFill>
                  <a:schemeClr val="tx2"/>
                </a:solidFill>
              </a:rPr>
              <a:t>Primary operating location of a certificate holder</a:t>
            </a:r>
            <a:endParaRPr lang="en-US" altLang="en-US" sz="2400" dirty="0">
              <a:solidFill>
                <a:schemeClr val="tx2"/>
              </a:solidFill>
            </a:endParaRPr>
          </a:p>
          <a:p>
            <a:pPr lvl="0" eaLnBrk="1" hangingPunct="1"/>
            <a:r>
              <a:rPr lang="en-US" altLang="en-US" sz="2800" dirty="0" smtClean="0">
                <a:solidFill>
                  <a:srgbClr val="0070C0"/>
                </a:solidFill>
              </a:rPr>
              <a:t>Provisional airport</a:t>
            </a:r>
            <a:endParaRPr lang="en-US" altLang="en-US" sz="2800" dirty="0">
              <a:solidFill>
                <a:srgbClr val="0070C0"/>
              </a:solidFill>
            </a:endParaRPr>
          </a:p>
          <a:p>
            <a:pPr lvl="1" eaLnBrk="1" hangingPunct="1"/>
            <a:r>
              <a:rPr lang="en-US" altLang="en-US" sz="2400" dirty="0" smtClean="0">
                <a:solidFill>
                  <a:schemeClr val="tx2"/>
                </a:solidFill>
              </a:rPr>
              <a:t>Airport approved by Administrator for use by a certificate holder for the purpose of providing service to a community when the regular airport is not available</a:t>
            </a:r>
            <a:endParaRPr lang="en-US" altLang="en-US" sz="2400" dirty="0">
              <a:solidFill>
                <a:schemeClr val="tx2"/>
              </a:solidFill>
            </a:endParaRPr>
          </a:p>
          <a:p>
            <a:pPr lvl="1" eaLnBrk="1" hangingPunct="1"/>
            <a:endParaRPr lang="en-US" altLang="en-US" sz="2400" dirty="0">
              <a:solidFill>
                <a:srgbClr val="686B5D"/>
              </a:solidFill>
            </a:endParaRPr>
          </a:p>
        </p:txBody>
      </p:sp>
    </p:spTree>
    <p:extLst>
      <p:ext uri="{BB962C8B-B14F-4D97-AF65-F5344CB8AC3E}">
        <p14:creationId xmlns:p14="http://schemas.microsoft.com/office/powerpoint/2010/main" val="184680684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lvl="0" eaLnBrk="1" hangingPunct="1"/>
            <a:r>
              <a:rPr lang="en-US" altLang="en-US" sz="2800" dirty="0" smtClean="0">
                <a:solidFill>
                  <a:srgbClr val="0070C0"/>
                </a:solidFill>
              </a:rPr>
              <a:t>Regular airport</a:t>
            </a:r>
            <a:endParaRPr lang="en-US" altLang="en-US" sz="2800" dirty="0">
              <a:solidFill>
                <a:srgbClr val="0070C0"/>
              </a:solidFill>
            </a:endParaRPr>
          </a:p>
          <a:p>
            <a:pPr lvl="1" eaLnBrk="1" hangingPunct="1"/>
            <a:r>
              <a:rPr lang="en-US" altLang="en-US" sz="2400" dirty="0" smtClean="0">
                <a:solidFill>
                  <a:schemeClr val="tx2"/>
                </a:solidFill>
              </a:rPr>
              <a:t>Airport used by a certificate holder in scheduled operations and listed in its operations specifications</a:t>
            </a:r>
          </a:p>
          <a:p>
            <a:pPr lvl="0" eaLnBrk="1" hangingPunct="1"/>
            <a:r>
              <a:rPr lang="en-US" altLang="en-US" sz="2800" dirty="0" smtClean="0">
                <a:solidFill>
                  <a:srgbClr val="0070C0"/>
                </a:solidFill>
              </a:rPr>
              <a:t>Scheduled operation</a:t>
            </a:r>
            <a:endParaRPr lang="en-US" altLang="en-US" sz="2800" dirty="0">
              <a:solidFill>
                <a:srgbClr val="0070C0"/>
              </a:solidFill>
            </a:endParaRPr>
          </a:p>
          <a:p>
            <a:pPr lvl="1" eaLnBrk="1" hangingPunct="1"/>
            <a:r>
              <a:rPr lang="en-US" altLang="en-US" sz="2400" dirty="0" smtClean="0">
                <a:solidFill>
                  <a:schemeClr val="tx2"/>
                </a:solidFill>
              </a:rPr>
              <a:t>Common carriage passenger-carrying operation for compensation or hire conducted by an air carrier or commercial operation for which the certificate holder or its representative offers in advance the departure location, departure time, and arrival location</a:t>
            </a:r>
            <a:endParaRPr lang="en-US" altLang="en-US" sz="2400" dirty="0">
              <a:solidFill>
                <a:schemeClr val="tx2"/>
              </a:solidFill>
            </a:endParaRPr>
          </a:p>
        </p:txBody>
      </p:sp>
    </p:spTree>
    <p:extLst>
      <p:ext uri="{BB962C8B-B14F-4D97-AF65-F5344CB8AC3E}">
        <p14:creationId xmlns:p14="http://schemas.microsoft.com/office/powerpoint/2010/main" val="90059224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lvl="0" eaLnBrk="1" hangingPunct="1"/>
            <a:r>
              <a:rPr lang="en-US" altLang="en-US" sz="2800" dirty="0" smtClean="0">
                <a:solidFill>
                  <a:srgbClr val="0070C0"/>
                </a:solidFill>
              </a:rPr>
              <a:t>Supplemental operation</a:t>
            </a:r>
            <a:endParaRPr lang="en-US" altLang="en-US" sz="2800" dirty="0">
              <a:solidFill>
                <a:srgbClr val="0070C0"/>
              </a:solidFill>
            </a:endParaRPr>
          </a:p>
          <a:p>
            <a:pPr lvl="1" eaLnBrk="1" hangingPunct="1"/>
            <a:r>
              <a:rPr lang="en-US" altLang="en-US" sz="2400" dirty="0" smtClean="0">
                <a:solidFill>
                  <a:schemeClr val="tx2"/>
                </a:solidFill>
              </a:rPr>
              <a:t>Any common carriage operation for compensation or hire conducted with listed airplane and listed type of operation</a:t>
            </a:r>
          </a:p>
          <a:p>
            <a:pPr lvl="2" eaLnBrk="1" hangingPunct="1"/>
            <a:r>
              <a:rPr lang="en-US" altLang="en-US" sz="2000" dirty="0" smtClean="0">
                <a:solidFill>
                  <a:srgbClr val="00B050"/>
                </a:solidFill>
              </a:rPr>
              <a:t>Airplanes</a:t>
            </a:r>
          </a:p>
          <a:p>
            <a:pPr lvl="3" eaLnBrk="1" hangingPunct="1"/>
            <a:r>
              <a:rPr lang="en-US" altLang="en-US" sz="1600" dirty="0" smtClean="0">
                <a:solidFill>
                  <a:srgbClr val="7030A0"/>
                </a:solidFill>
              </a:rPr>
              <a:t>Passenger-seat configuration &gt; 30 seats</a:t>
            </a:r>
          </a:p>
          <a:p>
            <a:pPr lvl="3" eaLnBrk="1" hangingPunct="1"/>
            <a:r>
              <a:rPr lang="en-US" altLang="en-US" sz="1600" dirty="0" smtClean="0">
                <a:solidFill>
                  <a:srgbClr val="7030A0"/>
                </a:solidFill>
              </a:rPr>
              <a:t>Payload capacity &gt; 7,500 pounds</a:t>
            </a:r>
          </a:p>
          <a:p>
            <a:pPr lvl="3" eaLnBrk="1" hangingPunct="1"/>
            <a:r>
              <a:rPr lang="en-US" altLang="en-US" sz="1600" dirty="0" smtClean="0">
                <a:solidFill>
                  <a:srgbClr val="7030A0"/>
                </a:solidFill>
              </a:rPr>
              <a:t>Propeller-powered with passenger-seat configuration &gt;1 and &lt;31 seats and used in domestic or flag operations</a:t>
            </a:r>
          </a:p>
          <a:p>
            <a:pPr lvl="2" eaLnBrk="1" hangingPunct="1"/>
            <a:r>
              <a:rPr lang="en-US" altLang="en-US" sz="2000" dirty="0" smtClean="0">
                <a:solidFill>
                  <a:srgbClr val="00B050"/>
                </a:solidFill>
              </a:rPr>
              <a:t>Type of operation</a:t>
            </a:r>
            <a:endParaRPr lang="en-US" altLang="en-US" sz="2000" dirty="0">
              <a:solidFill>
                <a:srgbClr val="00B050"/>
              </a:solidFill>
            </a:endParaRPr>
          </a:p>
          <a:p>
            <a:pPr lvl="3" eaLnBrk="1" hangingPunct="1"/>
            <a:r>
              <a:rPr lang="en-US" altLang="en-US" sz="1600" dirty="0" smtClean="0">
                <a:solidFill>
                  <a:srgbClr val="7030A0"/>
                </a:solidFill>
              </a:rPr>
              <a:t>Departure time, departure location, and arrival location are specifically negotiated with the customer or representative</a:t>
            </a:r>
            <a:endParaRPr lang="en-US" altLang="en-US" sz="1600" dirty="0">
              <a:solidFill>
                <a:srgbClr val="7030A0"/>
              </a:solidFill>
            </a:endParaRPr>
          </a:p>
          <a:p>
            <a:pPr lvl="3" eaLnBrk="1" hangingPunct="1"/>
            <a:r>
              <a:rPr lang="en-US" altLang="en-US" sz="1600" dirty="0" smtClean="0">
                <a:solidFill>
                  <a:srgbClr val="7030A0"/>
                </a:solidFill>
              </a:rPr>
              <a:t>All-cargo operation</a:t>
            </a:r>
            <a:endParaRPr lang="en-US" altLang="en-US" sz="1600" dirty="0">
              <a:solidFill>
                <a:srgbClr val="7030A0"/>
              </a:solidFill>
            </a:endParaRPr>
          </a:p>
          <a:p>
            <a:pPr lvl="3" eaLnBrk="1" hangingPunct="1"/>
            <a:r>
              <a:rPr lang="en-US" altLang="en-US" sz="1600" dirty="0" smtClean="0">
                <a:solidFill>
                  <a:srgbClr val="7030A0"/>
                </a:solidFill>
              </a:rPr>
              <a:t>Passenger-carrying public charter operations conducted under part 380 of this chapter</a:t>
            </a:r>
            <a:endParaRPr lang="en-US" altLang="en-US" sz="1600" dirty="0">
              <a:solidFill>
                <a:srgbClr val="7030A0"/>
              </a:solidFill>
            </a:endParaRPr>
          </a:p>
          <a:p>
            <a:pPr lvl="3" eaLnBrk="1" hangingPunct="1"/>
            <a:endParaRPr lang="en-US" altLang="en-US" sz="1600" dirty="0" smtClean="0">
              <a:solidFill>
                <a:srgbClr val="686B5D"/>
              </a:solidFill>
            </a:endParaRPr>
          </a:p>
        </p:txBody>
      </p:sp>
    </p:spTree>
    <p:extLst>
      <p:ext uri="{BB962C8B-B14F-4D97-AF65-F5344CB8AC3E}">
        <p14:creationId xmlns:p14="http://schemas.microsoft.com/office/powerpoint/2010/main" val="341914522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lvl="0" eaLnBrk="1" hangingPunct="1"/>
            <a:r>
              <a:rPr lang="en-US" altLang="en-US" sz="2800" dirty="0" smtClean="0">
                <a:solidFill>
                  <a:srgbClr val="0070C0"/>
                </a:solidFill>
              </a:rPr>
              <a:t>Wet lease</a:t>
            </a:r>
            <a:endParaRPr lang="en-US" altLang="en-US" sz="2800" dirty="0">
              <a:solidFill>
                <a:srgbClr val="0070C0"/>
              </a:solidFill>
            </a:endParaRPr>
          </a:p>
          <a:p>
            <a:pPr lvl="1" eaLnBrk="1" hangingPunct="1"/>
            <a:r>
              <a:rPr lang="en-US" altLang="en-US" sz="2400" dirty="0" smtClean="0">
                <a:solidFill>
                  <a:schemeClr val="tx2"/>
                </a:solidFill>
              </a:rPr>
              <a:t>Any leasing arrangement whereby a person agrees to provide an entire aircraft and at least one crewmember (not including code-sharing arrangement)</a:t>
            </a:r>
          </a:p>
          <a:p>
            <a:pPr lvl="0" eaLnBrk="1" hangingPunct="1"/>
            <a:r>
              <a:rPr lang="en-US" altLang="en-US" sz="2800" dirty="0" smtClean="0">
                <a:solidFill>
                  <a:srgbClr val="0070C0"/>
                </a:solidFill>
              </a:rPr>
              <a:t>Years in service</a:t>
            </a:r>
            <a:endParaRPr lang="en-US" altLang="en-US" sz="2800" dirty="0">
              <a:solidFill>
                <a:srgbClr val="0070C0"/>
              </a:solidFill>
            </a:endParaRPr>
          </a:p>
          <a:p>
            <a:pPr lvl="1" eaLnBrk="1" hangingPunct="1"/>
            <a:r>
              <a:rPr lang="en-US" altLang="en-US" sz="2400" dirty="0" smtClean="0">
                <a:solidFill>
                  <a:schemeClr val="tx2"/>
                </a:solidFill>
              </a:rPr>
              <a:t>Calendar time elapsed since an aircraft was issued its first U.S or first foreign airworthiness certificate</a:t>
            </a:r>
            <a:endParaRPr lang="en-US" altLang="en-US" sz="2400" dirty="0">
              <a:solidFill>
                <a:schemeClr val="tx2"/>
              </a:solidFill>
            </a:endParaRPr>
          </a:p>
          <a:p>
            <a:pPr lvl="3" eaLnBrk="1" hangingPunct="1"/>
            <a:endParaRPr lang="en-US" altLang="en-US" sz="1600" dirty="0" smtClean="0">
              <a:solidFill>
                <a:srgbClr val="686B5D"/>
              </a:solidFill>
            </a:endParaRPr>
          </a:p>
        </p:txBody>
      </p:sp>
    </p:spTree>
    <p:extLst>
      <p:ext uri="{BB962C8B-B14F-4D97-AF65-F5344CB8AC3E}">
        <p14:creationId xmlns:p14="http://schemas.microsoft.com/office/powerpoint/2010/main" val="393636752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All-cargo operations</a:t>
            </a:r>
          </a:p>
          <a:p>
            <a:pPr lvl="1" eaLnBrk="1" hangingPunct="1"/>
            <a:r>
              <a:rPr lang="en-US" altLang="en-US" sz="2400" dirty="0" smtClean="0">
                <a:solidFill>
                  <a:schemeClr val="tx2"/>
                </a:solidFill>
              </a:rPr>
              <a:t>Operation for compensation or hire that is other than a passenger-carrying operation</a:t>
            </a:r>
          </a:p>
          <a:p>
            <a:pPr eaLnBrk="1" hangingPunct="1"/>
            <a:r>
              <a:rPr lang="en-US" altLang="en-US" sz="2800" dirty="0" smtClean="0">
                <a:solidFill>
                  <a:srgbClr val="0070C0"/>
                </a:solidFill>
              </a:rPr>
              <a:t>Certificate-holding district office</a:t>
            </a:r>
          </a:p>
          <a:p>
            <a:pPr lvl="1" eaLnBrk="1" hangingPunct="1"/>
            <a:r>
              <a:rPr lang="en-US" altLang="en-US" sz="2400" dirty="0" smtClean="0">
                <a:solidFill>
                  <a:schemeClr val="tx2"/>
                </a:solidFill>
              </a:rPr>
              <a:t>FSDO with responsibility for administering the certificate</a:t>
            </a:r>
          </a:p>
          <a:p>
            <a:pPr lvl="1" eaLnBrk="1" hangingPunct="1"/>
            <a:r>
              <a:rPr lang="en-US" altLang="en-US" sz="2400" dirty="0" smtClean="0">
                <a:solidFill>
                  <a:schemeClr val="tx2"/>
                </a:solidFill>
              </a:rPr>
              <a:t>Overall inspection of certificate holder’s operations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Commuter operation</a:t>
            </a:r>
          </a:p>
          <a:p>
            <a:pPr lvl="1" eaLnBrk="1" hangingPunct="1"/>
            <a:r>
              <a:rPr lang="en-US" altLang="en-US" sz="2400" dirty="0" smtClean="0">
                <a:solidFill>
                  <a:schemeClr val="tx2"/>
                </a:solidFill>
              </a:rPr>
              <a:t>Any scheduled operation conducted by any person operating one of the following types of aircraft with a frequency of operations of at least five trips per week  on at least one route between two or more points according to the published flight schedules</a:t>
            </a:r>
          </a:p>
          <a:p>
            <a:pPr lvl="2" eaLnBrk="1" hangingPunct="1"/>
            <a:r>
              <a:rPr lang="en-US" altLang="en-US" sz="2000" dirty="0" smtClean="0">
                <a:solidFill>
                  <a:srgbClr val="00B050"/>
                </a:solidFill>
              </a:rPr>
              <a:t>Airplanes, other than turbojet-powered airplanes, having a maximum passenger-seat configuration of 9 seats or less and a maximum payload capacity of 7,500 pounds or less</a:t>
            </a:r>
          </a:p>
          <a:p>
            <a:pPr lvl="2" eaLnBrk="1" hangingPunct="1"/>
            <a:r>
              <a:rPr lang="en-US" altLang="en-US" sz="2000" dirty="0" smtClean="0">
                <a:solidFill>
                  <a:srgbClr val="00B050"/>
                </a:solidFill>
              </a:rPr>
              <a:t>Rotorcraft</a:t>
            </a:r>
          </a:p>
        </p:txBody>
      </p:sp>
    </p:spTree>
    <p:extLst>
      <p:ext uri="{BB962C8B-B14F-4D97-AF65-F5344CB8AC3E}">
        <p14:creationId xmlns:p14="http://schemas.microsoft.com/office/powerpoint/2010/main" val="2926762035"/>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Direct air carrier</a:t>
            </a:r>
          </a:p>
          <a:p>
            <a:pPr lvl="1" eaLnBrk="1" hangingPunct="1"/>
            <a:r>
              <a:rPr lang="en-US" altLang="en-US" sz="2400" dirty="0" smtClean="0">
                <a:solidFill>
                  <a:schemeClr val="tx2"/>
                </a:solidFill>
              </a:rPr>
              <a:t>Person who provides or offers to provide air transportation and who has control over the operational functions performed in providing that transportation</a:t>
            </a:r>
          </a:p>
          <a:p>
            <a:pPr eaLnBrk="1" hangingPunct="1"/>
            <a:r>
              <a:rPr lang="en-US" altLang="en-US" sz="2800" dirty="0" smtClean="0">
                <a:solidFill>
                  <a:srgbClr val="0070C0"/>
                </a:solidFill>
              </a:rPr>
              <a:t>DoD commercial air carrier evaluator</a:t>
            </a:r>
            <a:endParaRPr lang="en-US" altLang="en-US" sz="2800" dirty="0">
              <a:solidFill>
                <a:srgbClr val="0070C0"/>
              </a:solidFill>
            </a:endParaRPr>
          </a:p>
          <a:p>
            <a:pPr lvl="1" eaLnBrk="1" hangingPunct="1"/>
            <a:r>
              <a:rPr lang="en-US" altLang="en-US" sz="2400" dirty="0">
                <a:solidFill>
                  <a:schemeClr val="tx2"/>
                </a:solidFill>
              </a:rPr>
              <a:t>Person </a:t>
            </a:r>
            <a:r>
              <a:rPr lang="en-US" altLang="en-US" sz="2400" dirty="0" smtClean="0">
                <a:solidFill>
                  <a:schemeClr val="tx2"/>
                </a:solidFill>
              </a:rPr>
              <a:t>qualified Air Mobility Command, Survey and Analysis Office cockpit evaluator performing the duties as evaluator on an air carrier that is contracted or pursuing a contract wit the DoD</a:t>
            </a:r>
            <a:endParaRPr lang="en-US" altLang="en-US" sz="2400" dirty="0">
              <a:solidFill>
                <a:schemeClr val="tx2"/>
              </a:solidFill>
            </a:endParaRPr>
          </a:p>
          <a:p>
            <a:pPr lvl="1" eaLnBrk="1" hangingPunct="1"/>
            <a:endParaRPr lang="en-US" altLang="en-US" sz="2400" dirty="0" smtClean="0">
              <a:solidFill>
                <a:schemeClr val="bg1"/>
              </a:solidFill>
            </a:endParaRPr>
          </a:p>
        </p:txBody>
      </p:sp>
    </p:spTree>
    <p:extLst>
      <p:ext uri="{BB962C8B-B14F-4D97-AF65-F5344CB8AC3E}">
        <p14:creationId xmlns:p14="http://schemas.microsoft.com/office/powerpoint/2010/main" val="373286238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Domestic operation</a:t>
            </a:r>
          </a:p>
          <a:p>
            <a:pPr lvl="1" eaLnBrk="1" hangingPunct="1"/>
            <a:r>
              <a:rPr lang="en-US" altLang="en-US" sz="2400" dirty="0" smtClean="0">
                <a:solidFill>
                  <a:schemeClr val="tx2"/>
                </a:solidFill>
              </a:rPr>
              <a:t>Any scheduled operation conducted by any person operating any airplane listed in listed locations</a:t>
            </a:r>
          </a:p>
          <a:p>
            <a:pPr lvl="2" eaLnBrk="1" hangingPunct="1"/>
            <a:r>
              <a:rPr lang="en-US" altLang="en-US" sz="2000" dirty="0" smtClean="0">
                <a:solidFill>
                  <a:srgbClr val="00B050"/>
                </a:solidFill>
              </a:rPr>
              <a:t>Airplanes</a:t>
            </a:r>
          </a:p>
          <a:p>
            <a:pPr lvl="3" eaLnBrk="1" hangingPunct="1"/>
            <a:r>
              <a:rPr lang="en-US" altLang="en-US" sz="1600" dirty="0" smtClean="0">
                <a:solidFill>
                  <a:srgbClr val="7030A0"/>
                </a:solidFill>
              </a:rPr>
              <a:t>Turbojet-powered</a:t>
            </a:r>
          </a:p>
          <a:p>
            <a:pPr lvl="3" eaLnBrk="1" hangingPunct="1"/>
            <a:r>
              <a:rPr lang="en-US" altLang="en-US" sz="1600" dirty="0" smtClean="0">
                <a:solidFill>
                  <a:srgbClr val="7030A0"/>
                </a:solidFill>
              </a:rPr>
              <a:t>Airplanes having a passenger-seat configuration of &gt; 9 passenger seats</a:t>
            </a:r>
          </a:p>
          <a:p>
            <a:pPr lvl="3" eaLnBrk="1" hangingPunct="1"/>
            <a:r>
              <a:rPr lang="en-US" altLang="en-US" sz="1600" dirty="0" smtClean="0">
                <a:solidFill>
                  <a:srgbClr val="7030A0"/>
                </a:solidFill>
              </a:rPr>
              <a:t>Airplanes having a payload capacity of &gt; 7,500 pounds</a:t>
            </a:r>
          </a:p>
          <a:p>
            <a:pPr lvl="2" eaLnBrk="1" hangingPunct="1"/>
            <a:r>
              <a:rPr lang="en-US" altLang="en-US" sz="2000" dirty="0" smtClean="0">
                <a:solidFill>
                  <a:srgbClr val="00B050"/>
                </a:solidFill>
              </a:rPr>
              <a:t>Locations</a:t>
            </a:r>
            <a:endParaRPr lang="en-US" altLang="en-US" sz="2000" dirty="0">
              <a:solidFill>
                <a:srgbClr val="00B050"/>
              </a:solidFill>
            </a:endParaRPr>
          </a:p>
          <a:p>
            <a:pPr lvl="3" eaLnBrk="1" hangingPunct="1"/>
            <a:r>
              <a:rPr lang="en-US" altLang="en-US" sz="1600" dirty="0" smtClean="0">
                <a:solidFill>
                  <a:srgbClr val="7030A0"/>
                </a:solidFill>
              </a:rPr>
              <a:t>Between any points within the 48 contiguous states or the District of Columbia</a:t>
            </a:r>
            <a:endParaRPr lang="en-US" altLang="en-US" sz="1600" dirty="0">
              <a:solidFill>
                <a:srgbClr val="7030A0"/>
              </a:solidFill>
            </a:endParaRPr>
          </a:p>
          <a:p>
            <a:pPr lvl="3" eaLnBrk="1" hangingPunct="1"/>
            <a:r>
              <a:rPr lang="en-US" altLang="en-US" sz="1600" dirty="0" smtClean="0">
                <a:solidFill>
                  <a:srgbClr val="7030A0"/>
                </a:solidFill>
              </a:rPr>
              <a:t>Operations solely within the 48 contiguous states or the District of Columbia</a:t>
            </a:r>
            <a:endParaRPr lang="en-US" altLang="en-US" sz="1600" dirty="0">
              <a:solidFill>
                <a:srgbClr val="7030A0"/>
              </a:solidFill>
            </a:endParaRPr>
          </a:p>
          <a:p>
            <a:pPr lvl="3" eaLnBrk="1" hangingPunct="1"/>
            <a:r>
              <a:rPr lang="en-US" altLang="en-US" sz="1600" dirty="0" smtClean="0">
                <a:solidFill>
                  <a:srgbClr val="7030A0"/>
                </a:solidFill>
              </a:rPr>
              <a:t>Operations entirely within any State, territory, or possession of the United States</a:t>
            </a:r>
          </a:p>
          <a:p>
            <a:pPr lvl="3" eaLnBrk="1" hangingPunct="1"/>
            <a:r>
              <a:rPr lang="en-US" altLang="en-US" sz="1600" dirty="0" smtClean="0">
                <a:solidFill>
                  <a:srgbClr val="7030A0"/>
                </a:solidFill>
              </a:rPr>
              <a:t>Operations between any point within the 48 contiguous states and any point located outside the 48 contiguous states, designated by the Administrator</a:t>
            </a:r>
            <a:endParaRPr lang="en-US" altLang="en-US" sz="1600" dirty="0">
              <a:solidFill>
                <a:srgbClr val="7030A0"/>
              </a:solidFill>
            </a:endParaRPr>
          </a:p>
          <a:p>
            <a:pPr lvl="1" eaLnBrk="1" hangingPunct="1"/>
            <a:endParaRPr lang="en-US" altLang="en-US" sz="2400" dirty="0" smtClean="0">
              <a:solidFill>
                <a:schemeClr val="bg1"/>
              </a:solidFill>
            </a:endParaRPr>
          </a:p>
        </p:txBody>
      </p:sp>
    </p:spTree>
    <p:extLst>
      <p:ext uri="{BB962C8B-B14F-4D97-AF65-F5344CB8AC3E}">
        <p14:creationId xmlns:p14="http://schemas.microsoft.com/office/powerpoint/2010/main" val="100102636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Empty Weight</a:t>
            </a:r>
          </a:p>
          <a:p>
            <a:pPr lvl="1" eaLnBrk="1" hangingPunct="1"/>
            <a:r>
              <a:rPr lang="en-US" altLang="en-US" sz="2400" dirty="0" smtClean="0">
                <a:solidFill>
                  <a:schemeClr val="tx2"/>
                </a:solidFill>
              </a:rPr>
              <a:t>Weight of the airframe, engines, propellers, rotors, and fixed equipment</a:t>
            </a:r>
          </a:p>
          <a:p>
            <a:pPr lvl="2" eaLnBrk="1" hangingPunct="1"/>
            <a:r>
              <a:rPr lang="en-US" altLang="en-US" sz="2000" dirty="0" smtClean="0">
                <a:solidFill>
                  <a:srgbClr val="00B050"/>
                </a:solidFill>
              </a:rPr>
              <a:t>Includes</a:t>
            </a:r>
          </a:p>
          <a:p>
            <a:pPr lvl="3" eaLnBrk="1" hangingPunct="1"/>
            <a:r>
              <a:rPr lang="en-US" altLang="en-US" sz="1600" dirty="0" smtClean="0">
                <a:solidFill>
                  <a:srgbClr val="7030A0"/>
                </a:solidFill>
              </a:rPr>
              <a:t>Fixed ballast</a:t>
            </a:r>
          </a:p>
          <a:p>
            <a:pPr lvl="3" eaLnBrk="1" hangingPunct="1"/>
            <a:r>
              <a:rPr lang="en-US" altLang="en-US" sz="1600" dirty="0" smtClean="0">
                <a:solidFill>
                  <a:srgbClr val="7030A0"/>
                </a:solidFill>
              </a:rPr>
              <a:t>Unusable fuel supply</a:t>
            </a:r>
          </a:p>
          <a:p>
            <a:pPr lvl="3" eaLnBrk="1" hangingPunct="1"/>
            <a:r>
              <a:rPr lang="en-US" altLang="en-US" sz="1600" dirty="0" smtClean="0">
                <a:solidFill>
                  <a:srgbClr val="7030A0"/>
                </a:solidFill>
              </a:rPr>
              <a:t>Undrainable oil</a:t>
            </a:r>
          </a:p>
          <a:p>
            <a:pPr lvl="3" eaLnBrk="1" hangingPunct="1"/>
            <a:r>
              <a:rPr lang="en-US" altLang="en-US" sz="1600" dirty="0" smtClean="0">
                <a:solidFill>
                  <a:srgbClr val="7030A0"/>
                </a:solidFill>
              </a:rPr>
              <a:t>Total quantity of engine coolant</a:t>
            </a:r>
          </a:p>
          <a:p>
            <a:pPr lvl="3" eaLnBrk="1" hangingPunct="1"/>
            <a:r>
              <a:rPr lang="en-US" altLang="en-US" sz="1600" dirty="0" smtClean="0">
                <a:solidFill>
                  <a:srgbClr val="7030A0"/>
                </a:solidFill>
              </a:rPr>
              <a:t>Total quantity of hydraulic fluid</a:t>
            </a:r>
          </a:p>
          <a:p>
            <a:pPr lvl="2" eaLnBrk="1" hangingPunct="1"/>
            <a:r>
              <a:rPr lang="en-US" altLang="en-US" sz="2000" dirty="0" smtClean="0">
                <a:solidFill>
                  <a:srgbClr val="00B050"/>
                </a:solidFill>
              </a:rPr>
              <a:t>Excludes</a:t>
            </a:r>
            <a:endParaRPr lang="en-US" altLang="en-US" sz="2000" dirty="0">
              <a:solidFill>
                <a:srgbClr val="00B050"/>
              </a:solidFill>
            </a:endParaRPr>
          </a:p>
          <a:p>
            <a:pPr lvl="3" eaLnBrk="1" hangingPunct="1"/>
            <a:r>
              <a:rPr lang="en-US" altLang="en-US" sz="1600" dirty="0" smtClean="0">
                <a:solidFill>
                  <a:srgbClr val="7030A0"/>
                </a:solidFill>
              </a:rPr>
              <a:t>Crew weight</a:t>
            </a:r>
            <a:endParaRPr lang="en-US" altLang="en-US" sz="1600" dirty="0">
              <a:solidFill>
                <a:srgbClr val="7030A0"/>
              </a:solidFill>
            </a:endParaRPr>
          </a:p>
          <a:p>
            <a:pPr lvl="3" eaLnBrk="1" hangingPunct="1"/>
            <a:r>
              <a:rPr lang="en-US" altLang="en-US" sz="1600" dirty="0" smtClean="0">
                <a:solidFill>
                  <a:srgbClr val="7030A0"/>
                </a:solidFill>
              </a:rPr>
              <a:t>Payload </a:t>
            </a:r>
            <a:endParaRPr lang="en-US" altLang="en-US" sz="1600" dirty="0">
              <a:solidFill>
                <a:srgbClr val="7030A0"/>
              </a:solidFill>
            </a:endParaRPr>
          </a:p>
        </p:txBody>
      </p:sp>
    </p:spTree>
    <p:extLst>
      <p:ext uri="{BB962C8B-B14F-4D97-AF65-F5344CB8AC3E}">
        <p14:creationId xmlns:p14="http://schemas.microsoft.com/office/powerpoint/2010/main" val="201749679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Flag operation</a:t>
            </a:r>
          </a:p>
          <a:p>
            <a:pPr lvl="1" eaLnBrk="1" hangingPunct="1"/>
            <a:r>
              <a:rPr lang="en-US" altLang="en-US" sz="2400" dirty="0">
                <a:solidFill>
                  <a:schemeClr val="tx2"/>
                </a:solidFill>
              </a:rPr>
              <a:t>Any scheduled operation conducted by any person operating any airplane listed in listed locations</a:t>
            </a:r>
          </a:p>
          <a:p>
            <a:pPr lvl="2" eaLnBrk="1" hangingPunct="1"/>
            <a:r>
              <a:rPr lang="en-US" altLang="en-US" sz="2000" dirty="0">
                <a:solidFill>
                  <a:srgbClr val="00B050"/>
                </a:solidFill>
              </a:rPr>
              <a:t>Airplanes</a:t>
            </a:r>
          </a:p>
          <a:p>
            <a:pPr lvl="3" eaLnBrk="1" hangingPunct="1"/>
            <a:r>
              <a:rPr lang="en-US" altLang="en-US" sz="1600" dirty="0">
                <a:solidFill>
                  <a:srgbClr val="7030A0"/>
                </a:solidFill>
              </a:rPr>
              <a:t>Turbojet-powered</a:t>
            </a:r>
          </a:p>
          <a:p>
            <a:pPr lvl="3" eaLnBrk="1" hangingPunct="1"/>
            <a:r>
              <a:rPr lang="en-US" altLang="en-US" sz="1600" dirty="0">
                <a:solidFill>
                  <a:srgbClr val="7030A0"/>
                </a:solidFill>
              </a:rPr>
              <a:t>Airplanes having a passenger-seat configuration of &gt; 9 passenger seats</a:t>
            </a:r>
          </a:p>
          <a:p>
            <a:pPr lvl="3" eaLnBrk="1" hangingPunct="1"/>
            <a:r>
              <a:rPr lang="en-US" altLang="en-US" sz="1600" dirty="0">
                <a:solidFill>
                  <a:srgbClr val="7030A0"/>
                </a:solidFill>
              </a:rPr>
              <a:t>Airplanes having a payload capacity of &gt; 7,500 pounds</a:t>
            </a:r>
          </a:p>
          <a:p>
            <a:pPr lvl="2" eaLnBrk="1" hangingPunct="1"/>
            <a:r>
              <a:rPr lang="en-US" altLang="en-US" sz="2000" dirty="0">
                <a:solidFill>
                  <a:srgbClr val="00B050"/>
                </a:solidFill>
              </a:rPr>
              <a:t>Locations</a:t>
            </a:r>
          </a:p>
          <a:p>
            <a:pPr lvl="3" eaLnBrk="1" hangingPunct="1"/>
            <a:r>
              <a:rPr lang="en-US" altLang="en-US" sz="1600" dirty="0">
                <a:solidFill>
                  <a:srgbClr val="7030A0"/>
                </a:solidFill>
              </a:rPr>
              <a:t>Between any </a:t>
            </a:r>
            <a:r>
              <a:rPr lang="en-US" altLang="en-US" sz="1600" dirty="0" smtClean="0">
                <a:solidFill>
                  <a:srgbClr val="7030A0"/>
                </a:solidFill>
              </a:rPr>
              <a:t>point within Alaska or Hawaii or any territory or possession of the United States and any point outside Alaska or Hawaii or any territory or possession of the United States</a:t>
            </a:r>
            <a:endParaRPr lang="en-US" altLang="en-US" sz="1600" dirty="0">
              <a:solidFill>
                <a:srgbClr val="7030A0"/>
              </a:solidFill>
            </a:endParaRPr>
          </a:p>
          <a:p>
            <a:pPr lvl="3" eaLnBrk="1" hangingPunct="1"/>
            <a:r>
              <a:rPr lang="en-US" altLang="en-US" sz="1600" dirty="0" smtClean="0">
                <a:solidFill>
                  <a:srgbClr val="7030A0"/>
                </a:solidFill>
              </a:rPr>
              <a:t>Between any point within the 48 contiguous states or the District of Columbia and any point outside the 48 contiguous states and the District of Columbia</a:t>
            </a:r>
          </a:p>
          <a:p>
            <a:pPr lvl="3" eaLnBrk="1" hangingPunct="1"/>
            <a:r>
              <a:rPr lang="en-US" altLang="en-US" sz="1600" dirty="0" smtClean="0">
                <a:solidFill>
                  <a:srgbClr val="7030A0"/>
                </a:solidFill>
              </a:rPr>
              <a:t>Between any point outside the U.S. and another point outside the U.S.</a:t>
            </a:r>
            <a:endParaRPr lang="en-US" altLang="en-US" sz="1600" dirty="0">
              <a:solidFill>
                <a:srgbClr val="7030A0"/>
              </a:solidFill>
            </a:endParaRPr>
          </a:p>
        </p:txBody>
      </p:sp>
    </p:spTree>
    <p:extLst>
      <p:ext uri="{BB962C8B-B14F-4D97-AF65-F5344CB8AC3E}">
        <p14:creationId xmlns:p14="http://schemas.microsoft.com/office/powerpoint/2010/main" val="61263039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rgbClr val="0070C0"/>
                </a:solidFill>
              </a:rPr>
              <a:t>Justifiable aircraft equipment</a:t>
            </a:r>
          </a:p>
          <a:p>
            <a:pPr lvl="1" eaLnBrk="1" hangingPunct="1"/>
            <a:r>
              <a:rPr lang="en-US" altLang="en-US" sz="2400" dirty="0" smtClean="0">
                <a:solidFill>
                  <a:schemeClr val="tx2"/>
                </a:solidFill>
              </a:rPr>
              <a:t>Any equipment necessary for the operation of the aircraft</a:t>
            </a:r>
            <a:endParaRPr lang="en-US" altLang="en-US" sz="2400" dirty="0">
              <a:solidFill>
                <a:schemeClr val="tx2"/>
              </a:solidFill>
            </a:endParaRPr>
          </a:p>
          <a:p>
            <a:pPr lvl="2" eaLnBrk="1" hangingPunct="1"/>
            <a:r>
              <a:rPr lang="en-US" altLang="en-US" sz="2000" dirty="0" smtClean="0">
                <a:solidFill>
                  <a:srgbClr val="00B050"/>
                </a:solidFill>
              </a:rPr>
              <a:t>Does not include equipment or ballast specifically installed for the purpose of altering the empty weight of an aircraft to meet the maximum payload capacity</a:t>
            </a:r>
          </a:p>
          <a:p>
            <a:pPr lvl="0" eaLnBrk="1" hangingPunct="1"/>
            <a:r>
              <a:rPr lang="en-US" altLang="en-US" sz="2800" dirty="0" smtClean="0">
                <a:solidFill>
                  <a:srgbClr val="0070C0"/>
                </a:solidFill>
              </a:rPr>
              <a:t>Kind of operation</a:t>
            </a:r>
            <a:endParaRPr lang="en-US" altLang="en-US" sz="2800" dirty="0">
              <a:solidFill>
                <a:srgbClr val="0070C0"/>
              </a:solidFill>
            </a:endParaRPr>
          </a:p>
          <a:p>
            <a:pPr lvl="1" eaLnBrk="1" hangingPunct="1"/>
            <a:r>
              <a:rPr lang="en-US" altLang="en-US" sz="2400" dirty="0" smtClean="0">
                <a:solidFill>
                  <a:schemeClr val="tx2"/>
                </a:solidFill>
              </a:rPr>
              <a:t>One of the various operations a certificate holder is authorized to conduct</a:t>
            </a:r>
          </a:p>
          <a:p>
            <a:pPr lvl="2" eaLnBrk="1" hangingPunct="1"/>
            <a:r>
              <a:rPr lang="en-US" altLang="en-US" sz="2000" dirty="0" smtClean="0">
                <a:solidFill>
                  <a:srgbClr val="00B050"/>
                </a:solidFill>
              </a:rPr>
              <a:t>Flag</a:t>
            </a:r>
          </a:p>
          <a:p>
            <a:pPr lvl="2" eaLnBrk="1" hangingPunct="1"/>
            <a:r>
              <a:rPr lang="en-US" altLang="en-US" sz="2000" dirty="0" smtClean="0">
                <a:solidFill>
                  <a:srgbClr val="00B050"/>
                </a:solidFill>
              </a:rPr>
              <a:t>Domestic</a:t>
            </a:r>
          </a:p>
          <a:p>
            <a:pPr lvl="2" eaLnBrk="1" hangingPunct="1"/>
            <a:r>
              <a:rPr lang="en-US" altLang="en-US" sz="2000" dirty="0" smtClean="0">
                <a:solidFill>
                  <a:srgbClr val="00B050"/>
                </a:solidFill>
              </a:rPr>
              <a:t>Supplemental</a:t>
            </a:r>
          </a:p>
          <a:p>
            <a:pPr lvl="2" eaLnBrk="1" hangingPunct="1"/>
            <a:r>
              <a:rPr lang="en-US" altLang="en-US" sz="2000" dirty="0" smtClean="0">
                <a:solidFill>
                  <a:srgbClr val="00B050"/>
                </a:solidFill>
              </a:rPr>
              <a:t>Commuter</a:t>
            </a:r>
          </a:p>
          <a:p>
            <a:pPr lvl="2" eaLnBrk="1" hangingPunct="1"/>
            <a:r>
              <a:rPr lang="en-US" altLang="en-US" sz="2000" dirty="0" smtClean="0">
                <a:solidFill>
                  <a:srgbClr val="00B050"/>
                </a:solidFill>
              </a:rPr>
              <a:t>On-demand operations</a:t>
            </a:r>
            <a:endParaRPr lang="en-US" altLang="en-US" sz="2000" dirty="0">
              <a:solidFill>
                <a:srgbClr val="00B050"/>
              </a:solidFill>
            </a:endParaRPr>
          </a:p>
          <a:p>
            <a:pPr lvl="2" eaLnBrk="1" hangingPunct="1"/>
            <a:endParaRPr lang="en-US" altLang="en-US" sz="2000" dirty="0">
              <a:solidFill>
                <a:srgbClr val="7030A0"/>
              </a:solidFill>
            </a:endParaRPr>
          </a:p>
        </p:txBody>
      </p:sp>
    </p:spTree>
    <p:extLst>
      <p:ext uri="{BB962C8B-B14F-4D97-AF65-F5344CB8AC3E}">
        <p14:creationId xmlns:p14="http://schemas.microsoft.com/office/powerpoint/2010/main" val="89050931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99">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110.2 Definitions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altLang="en-US" sz="2800" dirty="0" smtClean="0">
                <a:solidFill>
                  <a:schemeClr val="tx2"/>
                </a:solidFill>
              </a:rPr>
              <a:t>Maximum payload capacity</a:t>
            </a:r>
          </a:p>
          <a:p>
            <a:pPr lvl="1" eaLnBrk="1" hangingPunct="1"/>
            <a:r>
              <a:rPr lang="en-US" altLang="en-US" sz="2400" dirty="0" smtClean="0">
                <a:solidFill>
                  <a:schemeClr val="bg1"/>
                </a:solidFill>
              </a:rPr>
              <a:t>Maximum zero fuel weight minus</a:t>
            </a:r>
            <a:endParaRPr lang="en-US" altLang="en-US" sz="2400" dirty="0">
              <a:solidFill>
                <a:schemeClr val="bg1"/>
              </a:solidFill>
            </a:endParaRPr>
          </a:p>
          <a:p>
            <a:pPr lvl="2" eaLnBrk="1" hangingPunct="1"/>
            <a:r>
              <a:rPr lang="en-US" altLang="en-US" sz="2000" dirty="0" smtClean="0">
                <a:solidFill>
                  <a:srgbClr val="00B050"/>
                </a:solidFill>
              </a:rPr>
              <a:t>Empty weight</a:t>
            </a:r>
          </a:p>
          <a:p>
            <a:pPr lvl="2" eaLnBrk="1" hangingPunct="1"/>
            <a:r>
              <a:rPr lang="en-US" altLang="en-US" sz="2000" dirty="0" smtClean="0">
                <a:solidFill>
                  <a:srgbClr val="00B050"/>
                </a:solidFill>
              </a:rPr>
              <a:t>All justifiable aircraft equipment</a:t>
            </a:r>
          </a:p>
          <a:p>
            <a:pPr lvl="2" eaLnBrk="1" hangingPunct="1"/>
            <a:r>
              <a:rPr lang="en-US" altLang="en-US" sz="2000" dirty="0" smtClean="0">
                <a:solidFill>
                  <a:srgbClr val="00B050"/>
                </a:solidFill>
              </a:rPr>
              <a:t>Operating load</a:t>
            </a:r>
          </a:p>
          <a:p>
            <a:pPr lvl="0" eaLnBrk="1" hangingPunct="1"/>
            <a:r>
              <a:rPr lang="en-US" altLang="en-US" sz="2800" dirty="0" smtClean="0">
                <a:solidFill>
                  <a:srgbClr val="0070C0"/>
                </a:solidFill>
              </a:rPr>
              <a:t>Crew weight</a:t>
            </a:r>
            <a:endParaRPr lang="en-US" altLang="en-US" sz="2800" dirty="0">
              <a:solidFill>
                <a:srgbClr val="0070C0"/>
              </a:solidFill>
            </a:endParaRPr>
          </a:p>
          <a:p>
            <a:pPr lvl="1" eaLnBrk="1" hangingPunct="1"/>
            <a:r>
              <a:rPr lang="en-US" altLang="en-US" sz="2400" dirty="0" smtClean="0">
                <a:solidFill>
                  <a:schemeClr val="tx2"/>
                </a:solidFill>
              </a:rPr>
              <a:t>Male </a:t>
            </a:r>
            <a:r>
              <a:rPr lang="en-US" altLang="en-US" sz="2400" dirty="0" err="1" smtClean="0">
                <a:solidFill>
                  <a:schemeClr val="tx2"/>
                </a:solidFill>
              </a:rPr>
              <a:t>flightcrew</a:t>
            </a:r>
            <a:r>
              <a:rPr lang="en-US" altLang="en-US" sz="2400" dirty="0" smtClean="0">
                <a:solidFill>
                  <a:schemeClr val="tx2"/>
                </a:solidFill>
              </a:rPr>
              <a:t> members – 180 pounds</a:t>
            </a:r>
          </a:p>
          <a:p>
            <a:pPr lvl="1" eaLnBrk="1" hangingPunct="1"/>
            <a:r>
              <a:rPr lang="en-US" altLang="en-US" sz="2400" dirty="0" smtClean="0">
                <a:solidFill>
                  <a:schemeClr val="tx2"/>
                </a:solidFill>
              </a:rPr>
              <a:t>Female </a:t>
            </a:r>
            <a:r>
              <a:rPr lang="en-US" altLang="en-US" sz="2400" dirty="0" err="1" smtClean="0">
                <a:solidFill>
                  <a:schemeClr val="tx2"/>
                </a:solidFill>
              </a:rPr>
              <a:t>flightcrew</a:t>
            </a:r>
            <a:r>
              <a:rPr lang="en-US" altLang="en-US" sz="2400" dirty="0" smtClean="0">
                <a:solidFill>
                  <a:schemeClr val="tx2"/>
                </a:solidFill>
              </a:rPr>
              <a:t> members – 140 pounds</a:t>
            </a:r>
          </a:p>
          <a:p>
            <a:pPr lvl="1" eaLnBrk="1" hangingPunct="1"/>
            <a:r>
              <a:rPr lang="en-US" altLang="en-US" sz="2400" dirty="0" smtClean="0">
                <a:solidFill>
                  <a:schemeClr val="tx2"/>
                </a:solidFill>
              </a:rPr>
              <a:t>Male flight attendants – 180 pounds</a:t>
            </a:r>
          </a:p>
          <a:p>
            <a:pPr lvl="1" eaLnBrk="1" hangingPunct="1"/>
            <a:r>
              <a:rPr lang="en-US" altLang="en-US" sz="2400" dirty="0" smtClean="0">
                <a:solidFill>
                  <a:schemeClr val="tx2"/>
                </a:solidFill>
              </a:rPr>
              <a:t>Female flight attendants – 130 pounds</a:t>
            </a:r>
          </a:p>
          <a:p>
            <a:pPr lvl="1" eaLnBrk="1" hangingPunct="1"/>
            <a:r>
              <a:rPr lang="en-US" altLang="en-US" sz="2400" dirty="0" smtClean="0">
                <a:solidFill>
                  <a:schemeClr val="tx2"/>
                </a:solidFill>
              </a:rPr>
              <a:t>Flight attendants not defined by gender – 140 pounds</a:t>
            </a:r>
          </a:p>
        </p:txBody>
      </p:sp>
    </p:spTree>
    <p:extLst>
      <p:ext uri="{BB962C8B-B14F-4D97-AF65-F5344CB8AC3E}">
        <p14:creationId xmlns:p14="http://schemas.microsoft.com/office/powerpoint/2010/main" val="93009155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lancholy abstract design template">
  <a:themeElements>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fontScheme name="Melancholy abstract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elancholy abstrac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lancholy abstrac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lancholy abstrac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lancholy abstrac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lancholy abstrac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lancholy abstrac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lancholy abstrac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lancholy abstrac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lancholy abstrac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lancholy abstract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lancholy abstract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Melancholy abstract design template</Template>
  <TotalTime>6998</TotalTime>
  <Words>8225</Words>
  <Application>Microsoft Office PowerPoint</Application>
  <PresentationFormat>On-screen Show (4:3)</PresentationFormat>
  <Paragraphs>298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Tahoma</vt:lpstr>
      <vt:lpstr>Melancholy abstract design template</vt:lpstr>
      <vt:lpstr>Part 110</vt:lpstr>
      <vt:lpstr>110.2 Definitions</vt:lpstr>
      <vt:lpstr>110.2 Definitions</vt:lpstr>
      <vt:lpstr>110.2 Definitions</vt:lpstr>
      <vt:lpstr>110.2 Definitions</vt:lpstr>
      <vt:lpstr>110.2 Definitions</vt:lpstr>
      <vt:lpstr>110.2 Definitions</vt:lpstr>
      <vt:lpstr>110.2 Definitions</vt:lpstr>
      <vt:lpstr>110.2 Definitions</vt:lpstr>
      <vt:lpstr>110.2 Definitions</vt:lpstr>
      <vt:lpstr>110.2 Definitions</vt:lpstr>
      <vt:lpstr>110.2 Definitions</vt:lpstr>
      <vt:lpstr>110.2 Definitions</vt:lpstr>
      <vt:lpstr>110.2 Definitions</vt:lpstr>
      <vt:lpstr>110.2 Definitions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Atkins</dc:creator>
  <cp:lastModifiedBy>SCHEUCHNER, GERALD A CTR USAF AMC 618 AOC/XOCMT</cp:lastModifiedBy>
  <cp:revision>515</cp:revision>
  <dcterms:created xsi:type="dcterms:W3CDTF">2007-03-18T23:43:45Z</dcterms:created>
  <dcterms:modified xsi:type="dcterms:W3CDTF">2017-06-15T20:34:07Z</dcterms:modified>
</cp:coreProperties>
</file>