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1"/>
  </p:notesMasterIdLst>
  <p:handoutMasterIdLst>
    <p:handoutMasterId r:id="rId82"/>
  </p:handoutMasterIdLst>
  <p:sldIdLst>
    <p:sldId id="256" r:id="rId2"/>
    <p:sldId id="257" r:id="rId3"/>
    <p:sldId id="350" r:id="rId4"/>
    <p:sldId id="329" r:id="rId5"/>
    <p:sldId id="279" r:id="rId6"/>
    <p:sldId id="351" r:id="rId7"/>
    <p:sldId id="330" r:id="rId8"/>
    <p:sldId id="280" r:id="rId9"/>
    <p:sldId id="281" r:id="rId10"/>
    <p:sldId id="331" r:id="rId11"/>
    <p:sldId id="282" r:id="rId12"/>
    <p:sldId id="283" r:id="rId13"/>
    <p:sldId id="352" r:id="rId14"/>
    <p:sldId id="284" r:id="rId15"/>
    <p:sldId id="285" r:id="rId16"/>
    <p:sldId id="286" r:id="rId17"/>
    <p:sldId id="287" r:id="rId18"/>
    <p:sldId id="288" r:id="rId19"/>
    <p:sldId id="289" r:id="rId20"/>
    <p:sldId id="332" r:id="rId21"/>
    <p:sldId id="290" r:id="rId22"/>
    <p:sldId id="291" r:id="rId23"/>
    <p:sldId id="333" r:id="rId24"/>
    <p:sldId id="334" r:id="rId25"/>
    <p:sldId id="293" r:id="rId26"/>
    <p:sldId id="258"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53" r:id="rId41"/>
    <p:sldId id="307" r:id="rId42"/>
    <p:sldId id="354" r:id="rId43"/>
    <p:sldId id="308" r:id="rId44"/>
    <p:sldId id="355" r:id="rId45"/>
    <p:sldId id="309" r:id="rId46"/>
    <p:sldId id="310" r:id="rId47"/>
    <p:sldId id="311" r:id="rId48"/>
    <p:sldId id="313" r:id="rId49"/>
    <p:sldId id="312" r:id="rId50"/>
    <p:sldId id="314" r:id="rId51"/>
    <p:sldId id="315" r:id="rId52"/>
    <p:sldId id="316" r:id="rId53"/>
    <p:sldId id="317" r:id="rId54"/>
    <p:sldId id="318" r:id="rId55"/>
    <p:sldId id="319" r:id="rId56"/>
    <p:sldId id="320" r:id="rId57"/>
    <p:sldId id="321" r:id="rId58"/>
    <p:sldId id="322" r:id="rId59"/>
    <p:sldId id="356" r:id="rId60"/>
    <p:sldId id="323" r:id="rId61"/>
    <p:sldId id="324" r:id="rId62"/>
    <p:sldId id="325" r:id="rId63"/>
    <p:sldId id="327" r:id="rId64"/>
    <p:sldId id="336" r:id="rId65"/>
    <p:sldId id="337" r:id="rId66"/>
    <p:sldId id="338" r:id="rId67"/>
    <p:sldId id="339" r:id="rId68"/>
    <p:sldId id="340" r:id="rId69"/>
    <p:sldId id="341" r:id="rId70"/>
    <p:sldId id="342" r:id="rId71"/>
    <p:sldId id="343" r:id="rId72"/>
    <p:sldId id="344" r:id="rId73"/>
    <p:sldId id="345" r:id="rId74"/>
    <p:sldId id="346" r:id="rId75"/>
    <p:sldId id="347" r:id="rId76"/>
    <p:sldId id="348" r:id="rId77"/>
    <p:sldId id="335" r:id="rId78"/>
    <p:sldId id="328" r:id="rId79"/>
    <p:sldId id="349" r:id="rId8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6" autoAdjust="0"/>
    <p:restoredTop sz="86403" autoAdjust="0"/>
  </p:normalViewPr>
  <p:slideViewPr>
    <p:cSldViewPr>
      <p:cViewPr varScale="1">
        <p:scale>
          <a:sx n="100" d="100"/>
          <a:sy n="100" d="100"/>
        </p:scale>
        <p:origin x="-5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648" y="142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3174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3174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3174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5824B110-8C50-4B45-8EE1-84236E363A84}" type="slidenum">
              <a:rPr lang="en-US"/>
              <a:pPr>
                <a:defRPr/>
              </a:pPr>
              <a:t>‹#›</a:t>
            </a:fld>
            <a:endParaRPr lang="en-US"/>
          </a:p>
        </p:txBody>
      </p:sp>
    </p:spTree>
    <p:extLst>
      <p:ext uri="{BB962C8B-B14F-4D97-AF65-F5344CB8AC3E}">
        <p14:creationId xmlns:p14="http://schemas.microsoft.com/office/powerpoint/2010/main" val="1986898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1741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614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1741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887784E8-2B56-4E00-BDFA-04FC640208E4}" type="slidenum">
              <a:rPr lang="en-US"/>
              <a:pPr>
                <a:defRPr/>
              </a:pPr>
              <a:t>‹#›</a:t>
            </a:fld>
            <a:endParaRPr lang="en-US"/>
          </a:p>
        </p:txBody>
      </p:sp>
    </p:spTree>
    <p:extLst>
      <p:ext uri="{BB962C8B-B14F-4D97-AF65-F5344CB8AC3E}">
        <p14:creationId xmlns:p14="http://schemas.microsoft.com/office/powerpoint/2010/main" val="2150459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9671AD-19E1-473F-861D-5390CA73B8EB}" type="slidenum">
              <a:rPr lang="en-US" smtClean="0"/>
              <a:pPr/>
              <a:t>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E49CBE-A0CD-47FF-82CB-0CB470F9AD41}" type="slidenum">
              <a:rPr lang="en-US" smtClean="0"/>
              <a:pPr/>
              <a:t>10</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92897F-100D-4332-BC51-FA9565649B06}" type="slidenum">
              <a:rPr lang="en-US" smtClean="0"/>
              <a:pPr/>
              <a:t>11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CEF9F7-604D-483E-9F12-7E39B665EA76}" type="slidenum">
              <a:rPr lang="en-US" smtClean="0"/>
              <a:pPr/>
              <a:t>12</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CEF9F7-604D-483E-9F12-7E39B665EA76}" type="slidenum">
              <a:rPr lang="en-US" smtClean="0"/>
              <a:pPr/>
              <a:t>13</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9F9B17-7152-4CAE-B1B9-17FE6DAC612D}" type="slidenum">
              <a:rPr lang="en-US" smtClean="0"/>
              <a:pPr/>
              <a:t>14</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F28809-BEA8-4A20-87D6-40E31A0E046A}" type="slidenum">
              <a:rPr lang="en-US" smtClean="0"/>
              <a:pPr/>
              <a:t>15</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76C9E0-0B81-4EBD-9D91-261E80887F00}" type="slidenum">
              <a:rPr lang="en-US" smtClean="0"/>
              <a:pPr/>
              <a:t>16</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CB5F94-3DCE-4D15-A3C1-1C8604459C40}" type="slidenum">
              <a:rPr lang="en-US" smtClean="0"/>
              <a:pPr/>
              <a:t>17</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0617814-913C-486D-8B0F-B443DA878EC4}" type="slidenum">
              <a:rPr lang="en-US" smtClean="0"/>
              <a:pPr/>
              <a:t>18</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26C5E1-3C37-4980-911E-678DBA8A5942}" type="slidenum">
              <a:rPr lang="en-US" smtClean="0"/>
              <a:pPr/>
              <a:t>19</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C70E03-D361-4AD7-A412-325A4C328C12}" type="slidenum">
              <a:rPr lang="en-US" smtClean="0"/>
              <a:pPr/>
              <a:t>2</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8528AA-DE6C-40A4-92CF-4518F71550FD}" type="slidenum">
              <a:rPr lang="en-US" smtClean="0"/>
              <a:pPr/>
              <a:t>20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D95275-3A6D-4BCA-BC59-9085570DBE37}" type="slidenum">
              <a:rPr lang="en-US" smtClean="0"/>
              <a:pPr/>
              <a:t>21</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03792B8-AD84-4460-B538-C4212657C7F6}" type="slidenum">
              <a:rPr lang="en-US" smtClean="0"/>
              <a:pPr/>
              <a:t>22</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27868F-AE5C-4E2B-AB80-73927538E100}" type="slidenum">
              <a:rPr lang="en-US" smtClean="0"/>
              <a:pPr/>
              <a:t>23</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BF30B8-2DFE-4E61-96C9-92CDAEDFCAFC}" type="slidenum">
              <a:rPr lang="en-US" smtClean="0"/>
              <a:pPr/>
              <a:t>24</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112981-0CB0-4C6D-AF23-438C95674303}" type="slidenum">
              <a:rPr lang="en-US" smtClean="0"/>
              <a:pPr/>
              <a:t>25</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F5CE98-045C-4C83-961F-CD7E8D7FF07A}" type="slidenum">
              <a:rPr lang="en-US" smtClean="0"/>
              <a:pPr/>
              <a:t>26</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956282-D360-4BBA-8EC0-3C77CC352EBD}" type="slidenum">
              <a:rPr lang="en-US" smtClean="0"/>
              <a:pPr/>
              <a:t>27</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6FE827-554A-446A-9908-D27F2F7D141B}" type="slidenum">
              <a:rPr lang="en-US" smtClean="0"/>
              <a:pPr/>
              <a:t>28</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B95F9A-E9F9-4F7F-8694-1EF8668DDDDB}" type="slidenum">
              <a:rPr lang="en-US" smtClean="0"/>
              <a:pPr/>
              <a:t>29</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C70E03-D361-4AD7-A412-325A4C328C12}" type="slidenum">
              <a:rPr lang="en-US" smtClean="0"/>
              <a:pPr/>
              <a:t>3</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103709-B9E7-4AC5-8B45-AA93BB861CD6}" type="slidenum">
              <a:rPr lang="en-US" smtClean="0"/>
              <a:pPr/>
              <a:t>30</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03866B0-A5CC-4FB7-927D-11DF9158110E}" type="slidenum">
              <a:rPr lang="en-US" smtClean="0"/>
              <a:pPr/>
              <a:t>31</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C19071-9D0C-40BA-9EF5-220FB1EC8340}" type="slidenum">
              <a:rPr lang="en-US" smtClean="0"/>
              <a:pPr/>
              <a:t>32</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287667-4E4C-44C4-814D-58A835A9C8F7}" type="slidenum">
              <a:rPr lang="en-US" smtClean="0"/>
              <a:pPr/>
              <a:t>33</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8E464A-15E2-4D40-BDC4-3EE13AA47F7E}" type="slidenum">
              <a:rPr lang="en-US" smtClean="0"/>
              <a:pPr/>
              <a:t>34</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12EE264-894B-4A65-BB58-776F33F4C658}" type="slidenum">
              <a:rPr lang="en-US" smtClean="0"/>
              <a:pPr/>
              <a:t>35</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CD6C8E-D5D4-45FA-BF40-4A96CD09CFB0}" type="slidenum">
              <a:rPr lang="en-US" smtClean="0"/>
              <a:pPr/>
              <a:t>36</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1C3B21-5C1D-451A-A028-72181A2D009D}" type="slidenum">
              <a:rPr lang="en-US" smtClean="0"/>
              <a:pPr/>
              <a:t>37</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74D8F8-9764-4B2E-B813-02A0BCEDA6A1}" type="slidenum">
              <a:rPr lang="en-US" smtClean="0"/>
              <a:pPr/>
              <a:t>38</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BA9A47-4C4C-49D0-8AE6-05D29940DD6D}" type="slidenum">
              <a:rPr lang="en-US" smtClean="0"/>
              <a:pPr/>
              <a:t>39</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687E48-5BAD-4587-9060-0A14D3BE1A58}" type="slidenum">
              <a:rPr lang="en-US" smtClean="0"/>
              <a:pPr/>
              <a:t>4</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BA9A47-4C4C-49D0-8AE6-05D29940DD6D}" type="slidenum">
              <a:rPr lang="en-US" smtClean="0"/>
              <a:pPr/>
              <a:t>40</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1CD82E-E751-4678-8686-54D3C6C22C01}" type="slidenum">
              <a:rPr lang="en-US" smtClean="0"/>
              <a:pPr/>
              <a:t>41</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1CD82E-E751-4678-8686-54D3C6C22C01}" type="slidenum">
              <a:rPr lang="en-US" smtClean="0"/>
              <a:pPr/>
              <a:t>42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CD6B68-44D3-49A9-BBD0-9E5EFADF9152}" type="slidenum">
              <a:rPr lang="en-US" smtClean="0"/>
              <a:pPr/>
              <a:t>43</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1CD82E-E751-4678-8686-54D3C6C22C01}" type="slidenum">
              <a:rPr lang="en-US" smtClean="0"/>
              <a:pPr/>
              <a:t>44</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84F226-FD30-4707-9358-0F8451603739}" type="slidenum">
              <a:rPr lang="en-US" smtClean="0"/>
              <a:pPr/>
              <a:t>45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AEF4788-B988-4551-A2F5-2D31E1EEBE0A}" type="slidenum">
              <a:rPr lang="en-US" smtClean="0"/>
              <a:pPr/>
              <a:t>46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D4E7D32-EC5B-4CEF-BF11-6EA1E782DC7A}" type="slidenum">
              <a:rPr lang="en-US" smtClean="0"/>
              <a:pPr/>
              <a:t>47</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14D233-AE8E-4378-8CCF-F7B68EA7774B}" type="slidenum">
              <a:rPr lang="en-US" smtClean="0"/>
              <a:pPr/>
              <a:t>48</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A28B5F-8D3B-44DE-B426-F1C3AED83268}" type="slidenum">
              <a:rPr lang="en-US" smtClean="0"/>
              <a:pPr/>
              <a:t>49</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F4C974-81BA-4417-AAEC-150C4A634E4B}" type="slidenum">
              <a:rPr lang="en-US" smtClean="0"/>
              <a:pPr/>
              <a:t>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240295-06B3-48FE-98E5-5494EEE417A0}" type="slidenum">
              <a:rPr lang="en-US" smtClean="0"/>
              <a:pPr/>
              <a:t>50</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B10B7F-CD4A-4063-AC6F-69D1704832B7}" type="slidenum">
              <a:rPr lang="en-US" smtClean="0"/>
              <a:pPr/>
              <a:t>51</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9FF61E-092E-4349-B256-C4F7DBEB5595}" type="slidenum">
              <a:rPr lang="en-US" smtClean="0"/>
              <a:pPr/>
              <a:t>52</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0F4148-1366-4E1B-B526-C9CD23B0E20A}" type="slidenum">
              <a:rPr lang="en-US" smtClean="0"/>
              <a:pPr/>
              <a:t>53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3D1B24-F15C-425F-B8B9-DA0291293887}" type="slidenum">
              <a:rPr lang="en-US" smtClean="0"/>
              <a:pPr/>
              <a:t>54</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CDD7B2B-750B-4305-877F-FF57F0B9C3E0}" type="slidenum">
              <a:rPr lang="en-US" smtClean="0"/>
              <a:pPr/>
              <a:t>55</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132D51-9A6A-4859-A661-5B355981DC77}" type="slidenum">
              <a:rPr lang="en-US" smtClean="0"/>
              <a:pPr/>
              <a:t>56</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B9FDFE-A925-4C73-ABC8-413C7FD54A2A}" type="slidenum">
              <a:rPr lang="en-US" smtClean="0"/>
              <a:pPr/>
              <a:t>57</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BBF518-6C9A-47FA-AA2F-4093FACAE892}" type="slidenum">
              <a:rPr lang="en-US" smtClean="0"/>
              <a:pPr/>
              <a:t>58</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BBF518-6C9A-47FA-AA2F-4093FACAE892}" type="slidenum">
              <a:rPr lang="en-US" smtClean="0"/>
              <a:pPr/>
              <a:t>59</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F4C974-81BA-4417-AAEC-150C4A634E4B}" type="slidenum">
              <a:rPr lang="en-US" smtClean="0"/>
              <a:pPr/>
              <a:t>6</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35A80E-3DEA-43B3-948D-46CEA31F15DC}" type="slidenum">
              <a:rPr lang="en-US" smtClean="0"/>
              <a:pPr/>
              <a:t>60</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C2A513-4C4F-4247-95B4-A8C331D72F3D}" type="slidenum">
              <a:rPr lang="en-US" smtClean="0"/>
              <a:pPr/>
              <a:t>61</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62</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51EDAF-5D81-4752-A0E1-2E64AE90005A}" type="slidenum">
              <a:rPr lang="en-US" smtClean="0"/>
              <a:pPr/>
              <a:t>63</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65</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66</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67</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68</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69</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520ADA-47B1-4140-B068-D49BEE77EE41}" type="slidenum">
              <a:rPr lang="en-US" smtClean="0"/>
              <a:pPr/>
              <a:t>7</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70</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71</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72</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73</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75</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4EEB58-DC60-4968-881B-DFF93A947130}" type="slidenum">
              <a:rPr lang="en-US" smtClean="0"/>
              <a:pPr/>
              <a:t>76</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51EDAF-5D81-4752-A0E1-2E64AE90005A}" type="slidenum">
              <a:rPr lang="en-US" smtClean="0"/>
              <a:pPr/>
              <a:t>77</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Introduction</a:t>
            </a:r>
          </a:p>
          <a:p>
            <a:pPr eaLnBrk="1" hangingPunct="1"/>
            <a:r>
              <a:rPr lang="en-US" smtClean="0"/>
              <a:t>World War II involved specialized aircraft produced in large numbers by various combatant nations, and many makes of familiar names domestically became known internationally.</a:t>
            </a:r>
          </a:p>
          <a:p>
            <a:pPr eaLnBrk="1" hangingPunct="1"/>
            <a:endParaRPr lang="en-US" smtClean="0"/>
          </a:p>
          <a:p>
            <a:pPr eaLnBrk="1" hangingPunct="1"/>
            <a:r>
              <a:rPr lang="en-US" smtClean="0"/>
              <a:t>WWI spurred acft production, the acft were not available in the beginning of the war. </a:t>
            </a:r>
          </a:p>
          <a:p>
            <a:pPr eaLnBrk="1" hangingPunct="1"/>
            <a:r>
              <a:rPr lang="en-US" smtClean="0"/>
              <a:t>There were many efforts to prevent war, but the militaristic goals of a few countries pulled other countries into conflict. </a:t>
            </a:r>
          </a:p>
          <a:p>
            <a:pPr eaLnBrk="1" hangingPunct="1"/>
            <a:r>
              <a:rPr lang="en-US" smtClean="0"/>
              <a:t>WWII was worldwide with concentrations of fighting in Europe and the Pacific. </a:t>
            </a:r>
          </a:p>
          <a:p>
            <a:pPr eaLnBrk="1" hangingPunct="1"/>
            <a:endParaRPr lang="en-US" smtClean="0"/>
          </a:p>
          <a:p>
            <a:pPr eaLnBrk="1" hangingPunct="1"/>
            <a:r>
              <a:rPr lang="en-US" smtClean="0"/>
              <a:t>Hitler wanted to acquired more living space which he tried to do by taking starting war with other countries. </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3D13FC-5E52-422D-A63B-84BD8DD39B56}" type="slidenum">
              <a:rPr lang="en-US" smtClean="0"/>
              <a:pPr/>
              <a:t>78</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3D13FC-5E52-422D-A63B-84BD8DD39B56}" type="slidenum">
              <a:rPr lang="en-US" smtClean="0"/>
              <a:pPr/>
              <a:t>79</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7C5D522-0319-4A0E-B423-4388B8DD9484}" type="slidenum">
              <a:rPr lang="en-US" smtClean="0"/>
              <a:pPr/>
              <a:t>8</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2782E0-DF81-48F9-9327-A4B289184533}" type="slidenum">
              <a:rPr lang="en-US" smtClean="0"/>
              <a:pPr/>
              <a:t>9</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233363" y="4260850"/>
            <a:ext cx="6621462" cy="4879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b="1" smtClean="0"/>
              <a:t>Poland Falls</a:t>
            </a:r>
            <a:r>
              <a:rPr lang="en-US" sz="1000" smtClean="0"/>
              <a:t>: The German invasion of Poland began on 1 September 1939, concluded with Poland’s surrender a month later, and demonstrated Germany’s use of aircraft to destroy a country’s air combat capabilities early during an assault — a tactic Germany used repeatedly in its effort to make Europe German by capturing countries one by one.  Blitzkrieg – lightning war, fast moving assaults using infantry and tanks supported by acft. </a:t>
            </a:r>
          </a:p>
          <a:p>
            <a:pPr eaLnBrk="1" hangingPunct="1">
              <a:lnSpc>
                <a:spcPct val="90000"/>
              </a:lnSpc>
            </a:pPr>
            <a:r>
              <a:rPr lang="en-US" sz="1000" b="1" smtClean="0"/>
              <a:t>The Phony War</a:t>
            </a:r>
            <a:r>
              <a:rPr lang="en-US" sz="1000" smtClean="0"/>
              <a:t>: The winter of 1939-1940 provided a lull in the fighting and grounded many aircraft.</a:t>
            </a:r>
          </a:p>
          <a:p>
            <a:pPr eaLnBrk="1" hangingPunct="1">
              <a:lnSpc>
                <a:spcPct val="90000"/>
              </a:lnSpc>
            </a:pPr>
            <a:r>
              <a:rPr lang="en-US" sz="1000" b="1" smtClean="0"/>
              <a:t>Winter War</a:t>
            </a:r>
            <a:r>
              <a:rPr lang="en-US" sz="1000" smtClean="0"/>
              <a:t>: The Soviet invasion of Finland and the subsequent Winter War between two neighbors of vastly different sizes demonstrated that attrition of a combatant’s resources, not absolute numbers of wins and losses, could determine the outcome of combat.  WX restricted aerial operations.  The Polish army was not prepared to fight. </a:t>
            </a:r>
          </a:p>
          <a:p>
            <a:pPr eaLnBrk="1" hangingPunct="1">
              <a:lnSpc>
                <a:spcPct val="90000"/>
              </a:lnSpc>
            </a:pPr>
            <a:r>
              <a:rPr lang="en-US" sz="1000" b="1" smtClean="0"/>
              <a:t>The Battle for France</a:t>
            </a:r>
            <a:r>
              <a:rPr lang="en-US" sz="1000" smtClean="0"/>
              <a:t>: Belgium and Holland were in Germany’s way around the northwestern end of France’s fortified Maginot Line, so the </a:t>
            </a:r>
            <a:r>
              <a:rPr lang="en-US" sz="1000" b="1" smtClean="0"/>
              <a:t>German </a:t>
            </a:r>
            <a:r>
              <a:rPr lang="en-US" sz="1000" b="1" i="1" smtClean="0"/>
              <a:t>Luftwaffe </a:t>
            </a:r>
            <a:r>
              <a:rPr lang="en-US" sz="1000" b="1" smtClean="0"/>
              <a:t>(Air Force)</a:t>
            </a:r>
            <a:r>
              <a:rPr lang="en-US" sz="1000" smtClean="0"/>
              <a:t> bombed Belgium and Dutch as well as French airfields and planes on the ground and German pilots fought particularly French and British aircraft in the air.</a:t>
            </a:r>
          </a:p>
          <a:p>
            <a:pPr eaLnBrk="1" hangingPunct="1">
              <a:lnSpc>
                <a:spcPct val="90000"/>
              </a:lnSpc>
            </a:pPr>
            <a:r>
              <a:rPr lang="en-US" sz="1000" b="1" smtClean="0"/>
              <a:t>Dunkirk</a:t>
            </a:r>
            <a:r>
              <a:rPr lang="en-US" sz="1000" smtClean="0"/>
              <a:t>: Pushed to the sea (the English Channel) by advancing German forces, the British Expeditionary Force and France’s Northern Army evacuated 300,000 men from Dunkirk to the safety of England across the channel — under the aerial protection of British Spitfires and other fighter planes.  Germany won the battle over Dunkirk in terms of fighter stats.  Germany flew 2,000 sorties and lost 37 acft, British flew 1,764 sorties &amp; lost 106 acft. </a:t>
            </a:r>
            <a:endParaRPr lang="en-US" sz="1000" b="1" smtClean="0"/>
          </a:p>
          <a:p>
            <a:pPr eaLnBrk="1" hangingPunct="1">
              <a:lnSpc>
                <a:spcPct val="90000"/>
              </a:lnSpc>
            </a:pPr>
            <a:r>
              <a:rPr lang="en-US" sz="1000" b="1" smtClean="0"/>
              <a:t>Mediterranean Region</a:t>
            </a:r>
            <a:r>
              <a:rPr lang="en-US" sz="1000" smtClean="0"/>
              <a:t>: Concurrent with the Battle for France, Germany launched a major paratroop attack against Crete, and Italy joined Germany in the fighting to conquer enemy lands in the Mediterranean region.</a:t>
            </a:r>
          </a:p>
          <a:p>
            <a:pPr eaLnBrk="1" hangingPunct="1">
              <a:lnSpc>
                <a:spcPct val="90000"/>
              </a:lnSpc>
            </a:pPr>
            <a:r>
              <a:rPr lang="en-US" sz="1000" b="1" smtClean="0"/>
              <a:t>French Governments</a:t>
            </a:r>
            <a:r>
              <a:rPr lang="en-US" sz="1000" smtClean="0"/>
              <a:t>: After the fall of France in June 1942, the French government became scattered governments: There was German-ruled “occupied France,” and south of that was authoritarian “Vichy France,” and throughout France there was a “resistance” movement, also south of the Mediterranean Sea were “Free French” colonies in Africa led by General Charles de Gualle who was in exile in Great Britain.</a:t>
            </a:r>
          </a:p>
          <a:p>
            <a:pPr eaLnBrk="1" hangingPunct="1">
              <a:lnSpc>
                <a:spcPct val="90000"/>
              </a:lnSpc>
            </a:pPr>
            <a:r>
              <a:rPr lang="en-US" sz="1000" b="1" smtClean="0"/>
              <a:t>Battle of Britain</a:t>
            </a:r>
            <a:r>
              <a:rPr lang="en-US" sz="1000" smtClean="0"/>
              <a:t>: The Battle of Britain was an air battle preliminary to a German invasion that never happened because the Royal Air Force escaped destruction on the ground and fought an effective defensive battle against </a:t>
            </a:r>
            <a:r>
              <a:rPr lang="en-US" sz="1000" i="1" smtClean="0"/>
              <a:t>Luftwaffe</a:t>
            </a:r>
            <a:r>
              <a:rPr lang="en-US" sz="1000" smtClean="0"/>
              <a:t> bombers, fighters, and </a:t>
            </a:r>
            <a:r>
              <a:rPr lang="en-US" sz="1000" i="1" smtClean="0"/>
              <a:t>blitz</a:t>
            </a:r>
            <a:r>
              <a:rPr lang="en-US" sz="1000" smtClean="0"/>
              <a:t> tactics.  </a:t>
            </a:r>
            <a:r>
              <a:rPr lang="en-US" sz="1000" b="1" smtClean="0"/>
              <a:t>Britain had radar</a:t>
            </a:r>
            <a:r>
              <a:rPr lang="en-US" sz="1000" smtClean="0"/>
              <a:t> to guide airplanes from the ground.  </a:t>
            </a:r>
          </a:p>
          <a:p>
            <a:pPr eaLnBrk="1" hangingPunct="1">
              <a:lnSpc>
                <a:spcPct val="90000"/>
              </a:lnSpc>
            </a:pPr>
            <a:r>
              <a:rPr lang="en-US" sz="1000" b="1" smtClean="0"/>
              <a:t>Battle of the Atlantic</a:t>
            </a:r>
            <a:r>
              <a:rPr lang="en-US" sz="1000" smtClean="0"/>
              <a:t>: The maritime battle of the Atlantic employed aircraft in reconnaissance, fighter, torpedo bomber, and other roles.</a:t>
            </a:r>
          </a:p>
          <a:p>
            <a:pPr eaLnBrk="1" hangingPunct="1">
              <a:lnSpc>
                <a:spcPct val="90000"/>
              </a:lnSpc>
            </a:pPr>
            <a:r>
              <a:rPr lang="en-US" sz="1000" smtClean="0"/>
              <a:t>Sortie – one mission by a single military plane. </a:t>
            </a:r>
          </a:p>
          <a:p>
            <a:pPr eaLnBrk="1" hangingPunct="1">
              <a:lnSpc>
                <a:spcPct val="90000"/>
              </a:lnSpc>
            </a:pPr>
            <a:r>
              <a:rPr lang="en-US" sz="1000" smtClean="0"/>
              <a:t>The German Luftwaffe was one of the most  powerful, doctrinally advanced, and battle experienced air forces in the world when WWII started.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3581400"/>
            <a:ext cx="9144000" cy="781050"/>
          </a:xfrm>
        </p:spPr>
        <p:txBody>
          <a:bodyPr/>
          <a:lstStyle>
            <a:lvl1pPr algn="ctr">
              <a:defRPr sz="4400" b="0"/>
            </a:lvl1pPr>
          </a:lstStyle>
          <a:p>
            <a:r>
              <a:rPr lang="en-US"/>
              <a:t>Click to edit Master title style</a:t>
            </a:r>
          </a:p>
        </p:txBody>
      </p:sp>
      <p:sp>
        <p:nvSpPr>
          <p:cNvPr id="8195" name="Rectangle 3"/>
          <p:cNvSpPr>
            <a:spLocks noGrp="1" noChangeArrowheads="1"/>
          </p:cNvSpPr>
          <p:nvPr>
            <p:ph type="subTitle" idx="1"/>
          </p:nvPr>
        </p:nvSpPr>
        <p:spPr>
          <a:xfrm>
            <a:off x="0" y="4546600"/>
            <a:ext cx="9144000" cy="7874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0" y="6613525"/>
            <a:ext cx="2133600" cy="168275"/>
          </a:xfrm>
        </p:spPr>
        <p:txBody>
          <a:bodyPr/>
          <a:lstStyle>
            <a:lvl1pPr>
              <a:defRPr>
                <a:latin typeface="+mn-lt"/>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mn-lt"/>
              </a:defRPr>
            </a:lvl1pPr>
          </a:lstStyle>
          <a:p>
            <a:pPr>
              <a:defRPr/>
            </a:pPr>
            <a:endParaRPr lang="en-US"/>
          </a:p>
        </p:txBody>
      </p:sp>
      <p:sp>
        <p:nvSpPr>
          <p:cNvPr id="6" name="Rectangle 6"/>
          <p:cNvSpPr>
            <a:spLocks noGrp="1" noChangeArrowheads="1"/>
          </p:cNvSpPr>
          <p:nvPr>
            <p:ph type="sldNum" sz="quarter" idx="12"/>
          </p:nvPr>
        </p:nvSpPr>
        <p:spPr>
          <a:xfrm>
            <a:off x="7010400" y="6613525"/>
            <a:ext cx="2133600" cy="168275"/>
          </a:xfrm>
        </p:spPr>
        <p:txBody>
          <a:bodyPr/>
          <a:lstStyle>
            <a:lvl1pPr>
              <a:defRPr>
                <a:latin typeface="+mn-lt"/>
              </a:defRPr>
            </a:lvl1pPr>
          </a:lstStyle>
          <a:p>
            <a:pPr>
              <a:defRPr/>
            </a:pPr>
            <a:fld id="{B51AB6AD-8782-4916-B78F-9DB2165895D9}" type="slidenum">
              <a:rPr lang="en-US"/>
              <a:pPr>
                <a:defRPr/>
              </a:pPr>
              <a:t>‹#›</a:t>
            </a:fld>
            <a:endParaRPr lang="en-US"/>
          </a:p>
        </p:txBody>
      </p:sp>
    </p:spTree>
    <p:extLst>
      <p:ext uri="{BB962C8B-B14F-4D97-AF65-F5344CB8AC3E}">
        <p14:creationId xmlns:p14="http://schemas.microsoft.com/office/powerpoint/2010/main" val="1601044256"/>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E6D9B2-0264-4703-B084-4BFC2C9A80FB}" type="slidenum">
              <a:rPr lang="en-US"/>
              <a:pPr>
                <a:defRPr/>
              </a:pPr>
              <a:t>‹#›</a:t>
            </a:fld>
            <a:endParaRPr lang="en-US"/>
          </a:p>
        </p:txBody>
      </p:sp>
    </p:spTree>
    <p:extLst>
      <p:ext uri="{BB962C8B-B14F-4D97-AF65-F5344CB8AC3E}">
        <p14:creationId xmlns:p14="http://schemas.microsoft.com/office/powerpoint/2010/main" val="393918883"/>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15050" y="0"/>
            <a:ext cx="196215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57340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00F066-7CF4-46C2-8942-857F51B62BC1}" type="slidenum">
              <a:rPr lang="en-US"/>
              <a:pPr>
                <a:defRPr/>
              </a:pPr>
              <a:t>‹#›</a:t>
            </a:fld>
            <a:endParaRPr lang="en-US"/>
          </a:p>
        </p:txBody>
      </p:sp>
    </p:spTree>
    <p:extLst>
      <p:ext uri="{BB962C8B-B14F-4D97-AF65-F5344CB8AC3E}">
        <p14:creationId xmlns:p14="http://schemas.microsoft.com/office/powerpoint/2010/main" val="914119984"/>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07F551-E2A3-4025-87AF-08F37D4E8613}" type="slidenum">
              <a:rPr lang="en-US"/>
              <a:pPr>
                <a:defRPr/>
              </a:pPr>
              <a:t>‹#›</a:t>
            </a:fld>
            <a:endParaRPr lang="en-US"/>
          </a:p>
        </p:txBody>
      </p:sp>
    </p:spTree>
    <p:extLst>
      <p:ext uri="{BB962C8B-B14F-4D97-AF65-F5344CB8AC3E}">
        <p14:creationId xmlns:p14="http://schemas.microsoft.com/office/powerpoint/2010/main" val="2980940059"/>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A07FE4-B98B-456D-9763-99BAE9CF9869}" type="slidenum">
              <a:rPr lang="en-US"/>
              <a:pPr>
                <a:defRPr/>
              </a:pPr>
              <a:t>‹#›</a:t>
            </a:fld>
            <a:endParaRPr lang="en-US"/>
          </a:p>
        </p:txBody>
      </p:sp>
    </p:spTree>
    <p:extLst>
      <p:ext uri="{BB962C8B-B14F-4D97-AF65-F5344CB8AC3E}">
        <p14:creationId xmlns:p14="http://schemas.microsoft.com/office/powerpoint/2010/main" val="3969211212"/>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29100" y="685800"/>
            <a:ext cx="3848100" cy="586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A4FB86-9D17-4098-9EC5-CE2B496B2BE0}" type="slidenum">
              <a:rPr lang="en-US"/>
              <a:pPr>
                <a:defRPr/>
              </a:pPr>
              <a:t>‹#›</a:t>
            </a:fld>
            <a:endParaRPr lang="en-US"/>
          </a:p>
        </p:txBody>
      </p:sp>
    </p:spTree>
    <p:extLst>
      <p:ext uri="{BB962C8B-B14F-4D97-AF65-F5344CB8AC3E}">
        <p14:creationId xmlns:p14="http://schemas.microsoft.com/office/powerpoint/2010/main" val="590742886"/>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8E6260B-3813-483B-9FC4-BB41F4DDE5D3}" type="slidenum">
              <a:rPr lang="en-US"/>
              <a:pPr>
                <a:defRPr/>
              </a:pPr>
              <a:t>‹#›</a:t>
            </a:fld>
            <a:endParaRPr lang="en-US"/>
          </a:p>
        </p:txBody>
      </p:sp>
    </p:spTree>
    <p:extLst>
      <p:ext uri="{BB962C8B-B14F-4D97-AF65-F5344CB8AC3E}">
        <p14:creationId xmlns:p14="http://schemas.microsoft.com/office/powerpoint/2010/main" val="2342511431"/>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77E497-47D5-48B1-996D-17EF10C45E33}" type="slidenum">
              <a:rPr lang="en-US"/>
              <a:pPr>
                <a:defRPr/>
              </a:pPr>
              <a:t>‹#›</a:t>
            </a:fld>
            <a:endParaRPr lang="en-US"/>
          </a:p>
        </p:txBody>
      </p:sp>
    </p:spTree>
    <p:extLst>
      <p:ext uri="{BB962C8B-B14F-4D97-AF65-F5344CB8AC3E}">
        <p14:creationId xmlns:p14="http://schemas.microsoft.com/office/powerpoint/2010/main" val="2705930439"/>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15C6BF-6992-45D7-BCA5-AB8578F578B0}" type="slidenum">
              <a:rPr lang="en-US"/>
              <a:pPr>
                <a:defRPr/>
              </a:pPr>
              <a:t>‹#›</a:t>
            </a:fld>
            <a:endParaRPr lang="en-US"/>
          </a:p>
        </p:txBody>
      </p:sp>
    </p:spTree>
    <p:extLst>
      <p:ext uri="{BB962C8B-B14F-4D97-AF65-F5344CB8AC3E}">
        <p14:creationId xmlns:p14="http://schemas.microsoft.com/office/powerpoint/2010/main" val="2341391467"/>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8EDDFD-1BBE-441E-A375-A47EE58122A0}" type="slidenum">
              <a:rPr lang="en-US"/>
              <a:pPr>
                <a:defRPr/>
              </a:pPr>
              <a:t>‹#›</a:t>
            </a:fld>
            <a:endParaRPr lang="en-US"/>
          </a:p>
        </p:txBody>
      </p:sp>
    </p:spTree>
    <p:extLst>
      <p:ext uri="{BB962C8B-B14F-4D97-AF65-F5344CB8AC3E}">
        <p14:creationId xmlns:p14="http://schemas.microsoft.com/office/powerpoint/2010/main" val="179213806"/>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364ABE-0290-4E34-902C-634DA90B4B0B}" type="slidenum">
              <a:rPr lang="en-US"/>
              <a:pPr>
                <a:defRPr/>
              </a:pPr>
              <a:t>‹#›</a:t>
            </a:fld>
            <a:endParaRPr lang="en-US"/>
          </a:p>
        </p:txBody>
      </p:sp>
    </p:spTree>
    <p:extLst>
      <p:ext uri="{BB962C8B-B14F-4D97-AF65-F5344CB8AC3E}">
        <p14:creationId xmlns:p14="http://schemas.microsoft.com/office/powerpoint/2010/main" val="2760057171"/>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7848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685800"/>
            <a:ext cx="78486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0" y="6584950"/>
            <a:ext cx="2133600" cy="196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Tahoma" pitchFamily="34" charset="0"/>
              </a:defRPr>
            </a:lvl1pPr>
          </a:lstStyle>
          <a:p>
            <a:pPr>
              <a:defRPr/>
            </a:pPr>
            <a:endParaRPr lang="en-US"/>
          </a:p>
        </p:txBody>
      </p:sp>
      <p:sp>
        <p:nvSpPr>
          <p:cNvPr id="7173" name="Rectangle 5"/>
          <p:cNvSpPr>
            <a:spLocks noGrp="1" noChangeArrowheads="1"/>
          </p:cNvSpPr>
          <p:nvPr>
            <p:ph type="ftr" sz="quarter" idx="3"/>
          </p:nvPr>
        </p:nvSpPr>
        <p:spPr bwMode="auto">
          <a:xfrm>
            <a:off x="3124200" y="6613525"/>
            <a:ext cx="2895600" cy="168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Tahoma" pitchFamily="34" charset="0"/>
              </a:defRPr>
            </a:lvl1pPr>
          </a:lstStyle>
          <a:p>
            <a:pPr>
              <a:defRPr/>
            </a:pPr>
            <a:endParaRPr lang="en-US"/>
          </a:p>
        </p:txBody>
      </p:sp>
      <p:sp>
        <p:nvSpPr>
          <p:cNvPr id="7174" name="Rectangle 6"/>
          <p:cNvSpPr>
            <a:spLocks noGrp="1" noChangeArrowheads="1"/>
          </p:cNvSpPr>
          <p:nvPr>
            <p:ph type="sldNum" sz="quarter" idx="4"/>
          </p:nvPr>
        </p:nvSpPr>
        <p:spPr bwMode="auto">
          <a:xfrm>
            <a:off x="7010400" y="6613525"/>
            <a:ext cx="2133600" cy="136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Tahoma" pitchFamily="34" charset="0"/>
              </a:defRPr>
            </a:lvl1pPr>
          </a:lstStyle>
          <a:p>
            <a:pPr>
              <a:defRPr/>
            </a:pPr>
            <a:fld id="{8EBB5622-DF7B-4300-8147-9F247F7D1CD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010"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transition spd="med">
    <p:fade thruBlk="1"/>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Black" pitchFamily="34" charset="0"/>
        </a:defRPr>
      </a:lvl2pPr>
      <a:lvl3pPr algn="l" rtl="0" eaLnBrk="0" fontAlgn="base" hangingPunct="0">
        <a:spcBef>
          <a:spcPct val="0"/>
        </a:spcBef>
        <a:spcAft>
          <a:spcPct val="0"/>
        </a:spcAft>
        <a:defRPr sz="3600" b="1">
          <a:solidFill>
            <a:schemeClr val="tx2"/>
          </a:solidFill>
          <a:latin typeface="Arial Black" pitchFamily="34" charset="0"/>
        </a:defRPr>
      </a:lvl3pPr>
      <a:lvl4pPr algn="l" rtl="0" eaLnBrk="0" fontAlgn="base" hangingPunct="0">
        <a:spcBef>
          <a:spcPct val="0"/>
        </a:spcBef>
        <a:spcAft>
          <a:spcPct val="0"/>
        </a:spcAft>
        <a:defRPr sz="3600" b="1">
          <a:solidFill>
            <a:schemeClr val="tx2"/>
          </a:solidFill>
          <a:latin typeface="Arial Black" pitchFamily="34" charset="0"/>
        </a:defRPr>
      </a:lvl4pPr>
      <a:lvl5pPr algn="l" rtl="0" eaLnBrk="0" fontAlgn="base" hangingPunct="0">
        <a:spcBef>
          <a:spcPct val="0"/>
        </a:spcBef>
        <a:spcAft>
          <a:spcPct val="0"/>
        </a:spcAft>
        <a:defRPr sz="3600" b="1">
          <a:solidFill>
            <a:schemeClr val="tx2"/>
          </a:solidFill>
          <a:latin typeface="Arial Black" pitchFamily="34" charset="0"/>
        </a:defRPr>
      </a:lvl5pPr>
      <a:lvl6pPr marL="457200" algn="l" rtl="0" fontAlgn="base">
        <a:spcBef>
          <a:spcPct val="0"/>
        </a:spcBef>
        <a:spcAft>
          <a:spcPct val="0"/>
        </a:spcAft>
        <a:defRPr sz="3600" b="1">
          <a:solidFill>
            <a:schemeClr val="tx2"/>
          </a:solidFill>
          <a:latin typeface="Arial Black" pitchFamily="34" charset="0"/>
        </a:defRPr>
      </a:lvl6pPr>
      <a:lvl7pPr marL="914400" algn="l" rtl="0" fontAlgn="base">
        <a:spcBef>
          <a:spcPct val="0"/>
        </a:spcBef>
        <a:spcAft>
          <a:spcPct val="0"/>
        </a:spcAft>
        <a:defRPr sz="3600" b="1">
          <a:solidFill>
            <a:schemeClr val="tx2"/>
          </a:solidFill>
          <a:latin typeface="Arial Black" pitchFamily="34" charset="0"/>
        </a:defRPr>
      </a:lvl7pPr>
      <a:lvl8pPr marL="1371600" algn="l" rtl="0" fontAlgn="base">
        <a:spcBef>
          <a:spcPct val="0"/>
        </a:spcBef>
        <a:spcAft>
          <a:spcPct val="0"/>
        </a:spcAft>
        <a:defRPr sz="3600" b="1">
          <a:solidFill>
            <a:schemeClr val="tx2"/>
          </a:solidFill>
          <a:latin typeface="Arial Black" pitchFamily="34" charset="0"/>
        </a:defRPr>
      </a:lvl8pPr>
      <a:lvl9pPr marL="1828800" algn="l" rtl="0" fontAlgn="base">
        <a:spcBef>
          <a:spcPct val="0"/>
        </a:spcBef>
        <a:spcAft>
          <a:spcPct val="0"/>
        </a:spcAft>
        <a:defRPr sz="3600" b="1">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3075"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A</a:t>
            </a:r>
          </a:p>
          <a:p>
            <a:pPr eaLnBrk="1" hangingPunct="1"/>
            <a:r>
              <a:rPr lang="en-US" smtClean="0">
                <a:solidFill>
                  <a:schemeClr val="bg1"/>
                </a:solidFill>
              </a:rPr>
              <a:t>General</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.63 Recordkeeping Requirements</a:t>
            </a:r>
          </a:p>
        </p:txBody>
      </p:sp>
      <p:sp>
        <p:nvSpPr>
          <p:cNvPr id="7171"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Load manifest</a:t>
            </a:r>
          </a:p>
          <a:p>
            <a:pPr lvl="1" eaLnBrk="1" hangingPunct="1"/>
            <a:r>
              <a:rPr lang="en-US" sz="2400" smtClean="0">
                <a:solidFill>
                  <a:schemeClr val="bg1"/>
                </a:solidFill>
              </a:rPr>
              <a:t>Number of passengers</a:t>
            </a:r>
          </a:p>
          <a:p>
            <a:pPr lvl="1" eaLnBrk="1" hangingPunct="1"/>
            <a:r>
              <a:rPr lang="en-US" sz="2400" smtClean="0">
                <a:solidFill>
                  <a:schemeClr val="bg1"/>
                </a:solidFill>
              </a:rPr>
              <a:t>Total weight of loaded aircraft</a:t>
            </a:r>
          </a:p>
          <a:p>
            <a:pPr lvl="1" eaLnBrk="1" hangingPunct="1"/>
            <a:r>
              <a:rPr lang="en-US" sz="2400" smtClean="0">
                <a:solidFill>
                  <a:schemeClr val="bg1"/>
                </a:solidFill>
              </a:rPr>
              <a:t>Max allowable takeoff weight for that flight</a:t>
            </a:r>
          </a:p>
          <a:p>
            <a:pPr lvl="1" eaLnBrk="1" hangingPunct="1"/>
            <a:r>
              <a:rPr lang="en-US" sz="2400" smtClean="0">
                <a:solidFill>
                  <a:schemeClr val="bg1"/>
                </a:solidFill>
              </a:rPr>
              <a:t>Center of gravity (CG) limits</a:t>
            </a:r>
          </a:p>
          <a:p>
            <a:pPr lvl="1" eaLnBrk="1" hangingPunct="1"/>
            <a:r>
              <a:rPr lang="en-US" sz="2400" smtClean="0">
                <a:solidFill>
                  <a:schemeClr val="bg1"/>
                </a:solidFill>
              </a:rPr>
              <a:t>CG of loaded aircraft</a:t>
            </a:r>
          </a:p>
          <a:p>
            <a:pPr lvl="1" eaLnBrk="1" hangingPunct="1"/>
            <a:r>
              <a:rPr lang="en-US" sz="2400" smtClean="0">
                <a:solidFill>
                  <a:schemeClr val="bg1"/>
                </a:solidFill>
              </a:rPr>
              <a:t>Registration number of aircraft or flight number</a:t>
            </a:r>
          </a:p>
          <a:p>
            <a:pPr lvl="1" eaLnBrk="1" hangingPunct="1"/>
            <a:r>
              <a:rPr lang="en-US" sz="2400" smtClean="0">
                <a:solidFill>
                  <a:schemeClr val="bg1"/>
                </a:solidFill>
              </a:rPr>
              <a:t>Origin and destination</a:t>
            </a:r>
          </a:p>
          <a:p>
            <a:pPr lvl="1" eaLnBrk="1" hangingPunct="1"/>
            <a:r>
              <a:rPr lang="en-US" sz="2400" smtClean="0">
                <a:solidFill>
                  <a:schemeClr val="bg1"/>
                </a:solidFill>
              </a:rPr>
              <a:t>ID of crew members and position assignments </a:t>
            </a:r>
          </a:p>
          <a:p>
            <a:pPr eaLnBrk="1" hangingPunct="1"/>
            <a:r>
              <a:rPr lang="en-US" sz="2800" smtClean="0">
                <a:solidFill>
                  <a:srgbClr val="0070C0"/>
                </a:solidFill>
              </a:rPr>
              <a:t>Copies of completed load manifests kept for 30 days at its principal operations base or another location used by it and approved by Administrator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linds(horizontal)">
                                      <p:cBhvr>
                                        <p:cTn id="7" dur="500"/>
                                        <p:tgtEl>
                                          <p:spTgt spid="717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Effect transition="in" filter="blinds(horizontal)">
                                      <p:cBhvr>
                                        <p:cTn id="17" dur="500"/>
                                        <p:tgtEl>
                                          <p:spTgt spid="717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2" dur="500"/>
                                        <p:tgtEl>
                                          <p:spTgt spid="71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animEffect transition="in" filter="blinds(horizontal)">
                                      <p:cBhvr>
                                        <p:cTn id="27" dur="500"/>
                                        <p:tgtEl>
                                          <p:spTgt spid="71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7171">
                                            <p:txEl>
                                              <p:pRg st="6" end="6"/>
                                            </p:txEl>
                                          </p:spTgt>
                                        </p:tgtEl>
                                        <p:attrNameLst>
                                          <p:attrName>style.visibility</p:attrName>
                                        </p:attrNameLst>
                                      </p:cBhvr>
                                      <p:to>
                                        <p:strVal val="visible"/>
                                      </p:to>
                                    </p:set>
                                    <p:animEffect transition="in" filter="blinds(horizontal)">
                                      <p:cBhvr>
                                        <p:cTn id="32" dur="500"/>
                                        <p:tgtEl>
                                          <p:spTgt spid="717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animEffect transition="in" filter="blinds(horizontal)">
                                      <p:cBhvr>
                                        <p:cTn id="37" dur="500"/>
                                        <p:tgtEl>
                                          <p:spTgt spid="717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7171">
                                            <p:txEl>
                                              <p:pRg st="8" end="8"/>
                                            </p:txEl>
                                          </p:spTgt>
                                        </p:tgtEl>
                                        <p:attrNameLst>
                                          <p:attrName>style.visibility</p:attrName>
                                        </p:attrNameLst>
                                      </p:cBhvr>
                                      <p:to>
                                        <p:strVal val="visible"/>
                                      </p:to>
                                    </p:set>
                                    <p:animEffect transition="in" filter="blinds(horizontal)">
                                      <p:cBhvr>
                                        <p:cTn id="42" dur="500"/>
                                        <p:tgtEl>
                                          <p:spTgt spid="717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7171">
                                            <p:txEl>
                                              <p:pRg st="9" end="9"/>
                                            </p:txEl>
                                          </p:spTgt>
                                        </p:tgtEl>
                                        <p:attrNameLst>
                                          <p:attrName>style.visibility</p:attrName>
                                        </p:attrNameLst>
                                      </p:cBhvr>
                                      <p:to>
                                        <p:strVal val="visible"/>
                                      </p:to>
                                    </p:set>
                                    <p:animEffect transition="in" filter="blinds(horizontal)">
                                      <p:cBhvr>
                                        <p:cTn id="47" dur="5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135.65 Mechanical Irregularities</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PIC will enter irregularities that come to his attention during flight time.</a:t>
            </a:r>
          </a:p>
          <a:p>
            <a:pPr eaLnBrk="1" hangingPunct="1">
              <a:defRPr/>
            </a:pPr>
            <a:r>
              <a:rPr lang="en-US" sz="2800" dirty="0" smtClean="0">
                <a:solidFill>
                  <a:srgbClr val="0070C0"/>
                </a:solidFill>
              </a:rPr>
              <a:t>Before each flight, PIC will determine status of each irregularity in maintenance log from preceding flight.</a:t>
            </a:r>
          </a:p>
          <a:p>
            <a:pPr eaLnBrk="1" hangingPunct="1">
              <a:buFontTx/>
              <a:buNone/>
              <a:defRPr/>
            </a:pPr>
            <a:r>
              <a:rPr lang="en-US" dirty="0" smtClean="0">
                <a:solidFill>
                  <a:schemeClr val="bg1">
                    <a:lumMod val="50000"/>
                  </a:schemeClr>
                </a:solidFill>
                <a:latin typeface="+mj-lt"/>
              </a:rPr>
              <a:t>135.77 Operational Control</a:t>
            </a:r>
          </a:p>
          <a:p>
            <a:pPr eaLnBrk="1" hangingPunct="1">
              <a:defRPr/>
            </a:pPr>
            <a:r>
              <a:rPr lang="en-US" sz="2800" dirty="0" smtClean="0">
                <a:solidFill>
                  <a:srgbClr val="0070C0"/>
                </a:solidFill>
              </a:rPr>
              <a:t>Manual shall have name and title of each person authorized to exercise operational control</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7" dur="500"/>
                                        <p:tgtEl>
                                          <p:spTgt spid="4099">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blinds(horizontal)">
                                      <p:cBhvr>
                                        <p:cTn id="20"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135.79 Flight Locating</a:t>
            </a:r>
          </a:p>
        </p:txBody>
      </p:sp>
      <p:sp>
        <p:nvSpPr>
          <p:cNvPr id="921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Procedures to locate each flight</a:t>
            </a:r>
          </a:p>
          <a:p>
            <a:pPr lvl="1" eaLnBrk="1" hangingPunct="1"/>
            <a:r>
              <a:rPr lang="en-US" sz="2400" dirty="0" smtClean="0">
                <a:solidFill>
                  <a:schemeClr val="bg1"/>
                </a:solidFill>
              </a:rPr>
              <a:t>Information on VFR flight plan</a:t>
            </a:r>
          </a:p>
          <a:p>
            <a:pPr lvl="1" eaLnBrk="1" hangingPunct="1"/>
            <a:r>
              <a:rPr lang="en-US" sz="2400" dirty="0" smtClean="0">
                <a:solidFill>
                  <a:schemeClr val="bg1"/>
                </a:solidFill>
              </a:rPr>
              <a:t>Timely notification of overdue or missing aircraft</a:t>
            </a:r>
          </a:p>
          <a:p>
            <a:pPr lvl="1" eaLnBrk="1" hangingPunct="1"/>
            <a:r>
              <a:rPr lang="en-US" sz="2400" dirty="0" smtClean="0">
                <a:solidFill>
                  <a:schemeClr val="bg1"/>
                </a:solidFill>
              </a:rPr>
              <a:t>Reestablishing communications after known communication outage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linds(horizontal)">
                                      <p:cBhvr>
                                        <p:cTn id="7" dur="500"/>
                                        <p:tgtEl>
                                          <p:spTgt spid="92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135.85 Carriage of Persons</a:t>
            </a:r>
          </a:p>
        </p:txBody>
      </p:sp>
      <p:sp>
        <p:nvSpPr>
          <p:cNvPr id="921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Following may be carried aboard an aircraft without complying with passenger-carrying requirements</a:t>
            </a:r>
          </a:p>
          <a:p>
            <a:pPr lvl="1" eaLnBrk="1" hangingPunct="1"/>
            <a:r>
              <a:rPr lang="en-US" sz="2400" dirty="0" smtClean="0">
                <a:solidFill>
                  <a:schemeClr val="bg1"/>
                </a:solidFill>
              </a:rPr>
              <a:t>Crewmember/other employee of certificate holder</a:t>
            </a:r>
          </a:p>
          <a:p>
            <a:pPr lvl="1" eaLnBrk="1" hangingPunct="1"/>
            <a:r>
              <a:rPr lang="en-US" sz="2400" dirty="0" smtClean="0">
                <a:solidFill>
                  <a:schemeClr val="bg1"/>
                </a:solidFill>
              </a:rPr>
              <a:t>Person necessary for safe handling of animals</a:t>
            </a:r>
          </a:p>
          <a:p>
            <a:pPr lvl="1" eaLnBrk="1" hangingPunct="1"/>
            <a:r>
              <a:rPr lang="en-US" sz="2400" dirty="0" smtClean="0">
                <a:solidFill>
                  <a:schemeClr val="bg1"/>
                </a:solidFill>
              </a:rPr>
              <a:t>Person necessary for safe handling of hazardous materials</a:t>
            </a:r>
          </a:p>
          <a:p>
            <a:pPr lvl="1" eaLnBrk="1" hangingPunct="1"/>
            <a:r>
              <a:rPr lang="en-US" sz="2400" dirty="0" smtClean="0">
                <a:solidFill>
                  <a:schemeClr val="bg1"/>
                </a:solidFill>
              </a:rPr>
              <a:t>Person performing duty as security or honor guard accompanying shipment of the U.S. government</a:t>
            </a:r>
          </a:p>
          <a:p>
            <a:pPr lvl="1" eaLnBrk="1" hangingPunct="1"/>
            <a:r>
              <a:rPr lang="en-US" sz="2400" dirty="0" smtClean="0">
                <a:solidFill>
                  <a:schemeClr val="bg1"/>
                </a:solidFill>
              </a:rPr>
              <a:t>Military courier/military route supervisor carried by military cargo contract</a:t>
            </a:r>
          </a:p>
        </p:txBody>
      </p:sp>
    </p:spTree>
    <p:extLst>
      <p:ext uri="{BB962C8B-B14F-4D97-AF65-F5344CB8AC3E}">
        <p14:creationId xmlns:p14="http://schemas.microsoft.com/office/powerpoint/2010/main" val="334350772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blinds(horizontal)">
                                      <p:cBhvr>
                                        <p:cTn id="7" dur="500"/>
                                        <p:tgtEl>
                                          <p:spTgt spid="92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7" dur="500"/>
                                        <p:tgtEl>
                                          <p:spTgt spid="921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2" dur="500"/>
                                        <p:tgtEl>
                                          <p:spTgt spid="92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7"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135.85 Carriage of Persons</a:t>
            </a:r>
          </a:p>
        </p:txBody>
      </p:sp>
      <p:sp>
        <p:nvSpPr>
          <p:cNvPr id="10243" name="Rectangle 3"/>
          <p:cNvSpPr>
            <a:spLocks noGrp="1" noChangeArrowheads="1"/>
          </p:cNvSpPr>
          <p:nvPr>
            <p:ph type="body" idx="1"/>
          </p:nvPr>
        </p:nvSpPr>
        <p:spPr>
          <a:xfrm>
            <a:off x="228600" y="685800"/>
            <a:ext cx="8077200" cy="5867400"/>
          </a:xfrm>
        </p:spPr>
        <p:txBody>
          <a:bodyPr/>
          <a:lstStyle/>
          <a:p>
            <a:pPr lvl="1" eaLnBrk="1" hangingPunct="1"/>
            <a:r>
              <a:rPr lang="en-US" sz="2400" smtClean="0">
                <a:solidFill>
                  <a:schemeClr val="bg1"/>
                </a:solidFill>
              </a:rPr>
              <a:t>Authorized representative of Administrator conducting an en route inspection</a:t>
            </a:r>
          </a:p>
          <a:p>
            <a:pPr lvl="1" eaLnBrk="1" hangingPunct="1"/>
            <a:r>
              <a:rPr lang="en-US" sz="2400" smtClean="0">
                <a:solidFill>
                  <a:schemeClr val="bg1"/>
                </a:solidFill>
              </a:rPr>
              <a:t>Person authorized by Administrator who is performing duty connected with a cargo operation</a:t>
            </a:r>
          </a:p>
          <a:p>
            <a:pPr lvl="1" eaLnBrk="1" hangingPunct="1"/>
            <a:r>
              <a:rPr lang="en-US" sz="2400" smtClean="0">
                <a:solidFill>
                  <a:schemeClr val="bg1"/>
                </a:solidFill>
              </a:rPr>
              <a:t>DoD commercial air carrier evaluator conducting en route evaluation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135.87 Carriage of Cargo</a:t>
            </a:r>
          </a:p>
        </p:txBody>
      </p:sp>
      <p:sp>
        <p:nvSpPr>
          <p:cNvPr id="11267"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No person may carry cargo, including carry-on baggage, in or on any aircraft unless</a:t>
            </a:r>
          </a:p>
          <a:p>
            <a:pPr lvl="1" eaLnBrk="1" hangingPunct="1"/>
            <a:r>
              <a:rPr lang="en-US" sz="2400" dirty="0" smtClean="0">
                <a:solidFill>
                  <a:schemeClr val="bg1"/>
                </a:solidFill>
              </a:rPr>
              <a:t>Carried in approved cargo rack, bin, or compartment installed in or on the aircraft</a:t>
            </a:r>
          </a:p>
          <a:p>
            <a:pPr lvl="1" eaLnBrk="1" hangingPunct="1"/>
            <a:r>
              <a:rPr lang="en-US" sz="2400" dirty="0" smtClean="0">
                <a:solidFill>
                  <a:schemeClr val="bg1"/>
                </a:solidFill>
              </a:rPr>
              <a:t>Secured by approved means</a:t>
            </a:r>
          </a:p>
          <a:p>
            <a:pPr lvl="1" eaLnBrk="1" hangingPunct="1"/>
            <a:r>
              <a:rPr lang="en-US" sz="2400" dirty="0" smtClean="0">
                <a:solidFill>
                  <a:schemeClr val="bg1"/>
                </a:solidFill>
              </a:rPr>
              <a:t>Carried:</a:t>
            </a:r>
          </a:p>
          <a:p>
            <a:pPr lvl="2" eaLnBrk="1" hangingPunct="1"/>
            <a:r>
              <a:rPr lang="en-US" sz="2000" dirty="0" smtClean="0">
                <a:solidFill>
                  <a:srgbClr val="7030A0"/>
                </a:solidFill>
              </a:rPr>
              <a:t>Properly secured by safety belt or tie-down to prevent movement during air turbulence.</a:t>
            </a:r>
          </a:p>
          <a:p>
            <a:pPr lvl="2" eaLnBrk="1" hangingPunct="1"/>
            <a:r>
              <a:rPr lang="en-US" sz="2000" dirty="0" smtClean="0">
                <a:solidFill>
                  <a:srgbClr val="7030A0"/>
                </a:solidFill>
              </a:rPr>
              <a:t>Packaged or covered to avoid possible injury to </a:t>
            </a:r>
            <a:r>
              <a:rPr lang="en-US" sz="2000" dirty="0" err="1" smtClean="0">
                <a:solidFill>
                  <a:srgbClr val="7030A0"/>
                </a:solidFill>
              </a:rPr>
              <a:t>pax</a:t>
            </a:r>
            <a:endParaRPr lang="en-US" sz="2000" dirty="0" smtClean="0">
              <a:solidFill>
                <a:srgbClr val="7030A0"/>
              </a:solidFill>
            </a:endParaRPr>
          </a:p>
          <a:p>
            <a:pPr lvl="2" eaLnBrk="1" hangingPunct="1"/>
            <a:r>
              <a:rPr lang="en-US" sz="2000" dirty="0" smtClean="0">
                <a:solidFill>
                  <a:srgbClr val="7030A0"/>
                </a:solidFill>
              </a:rPr>
              <a:t>Does not exceed load limits for seats/floors</a:t>
            </a:r>
          </a:p>
          <a:p>
            <a:pPr lvl="2" eaLnBrk="1" hangingPunct="1"/>
            <a:r>
              <a:rPr lang="en-US" sz="2000" dirty="0" smtClean="0">
                <a:solidFill>
                  <a:srgbClr val="7030A0"/>
                </a:solidFill>
              </a:rPr>
              <a:t>Not carried directly above seat occupants</a:t>
            </a:r>
          </a:p>
          <a:p>
            <a:pPr lvl="2" eaLnBrk="1" hangingPunct="1"/>
            <a:r>
              <a:rPr lang="en-US" sz="2000" dirty="0" smtClean="0">
                <a:solidFill>
                  <a:srgbClr val="7030A0"/>
                </a:solidFill>
              </a:rPr>
              <a:t>Does not obstruct emergency equipment</a:t>
            </a:r>
          </a:p>
          <a:p>
            <a:pPr lvl="2" eaLnBrk="1" hangingPunct="1"/>
            <a:r>
              <a:rPr lang="en-US" sz="2000" dirty="0" smtClean="0">
                <a:solidFill>
                  <a:srgbClr val="7030A0"/>
                </a:solidFill>
              </a:rPr>
              <a:t>Stowed in compliance for takeoff/landing</a:t>
            </a:r>
          </a:p>
          <a:p>
            <a:pPr lvl="1" eaLnBrk="1" hangingPunct="1"/>
            <a:endParaRPr lang="en-US" sz="2400" dirty="0" smtClean="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7" dur="500"/>
                                        <p:tgtEl>
                                          <p:spTgt spid="112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2" dur="500"/>
                                        <p:tgtEl>
                                          <p:spTgt spid="1126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17" dur="500"/>
                                        <p:tgtEl>
                                          <p:spTgt spid="11267">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0" dur="500"/>
                                        <p:tgtEl>
                                          <p:spTgt spid="11267">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25" dur="500"/>
                                        <p:tgtEl>
                                          <p:spTgt spid="11267">
                                            <p:txEl>
                                              <p:pRg st="5" end="5"/>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0" dur="500"/>
                                        <p:tgtEl>
                                          <p:spTgt spid="11267">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animEffect transition="in" filter="blinds(horizontal)">
                                      <p:cBhvr>
                                        <p:cTn id="35" dur="500"/>
                                        <p:tgtEl>
                                          <p:spTgt spid="11267">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1267">
                                            <p:txEl>
                                              <p:pRg st="8" end="8"/>
                                            </p:txEl>
                                          </p:spTgt>
                                        </p:tgtEl>
                                        <p:attrNameLst>
                                          <p:attrName>style.visibility</p:attrName>
                                        </p:attrNameLst>
                                      </p:cBhvr>
                                      <p:to>
                                        <p:strVal val="visible"/>
                                      </p:to>
                                    </p:set>
                                    <p:animEffect transition="in" filter="blinds(horizontal)">
                                      <p:cBhvr>
                                        <p:cTn id="40" dur="500"/>
                                        <p:tgtEl>
                                          <p:spTgt spid="11267">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1267">
                                            <p:txEl>
                                              <p:pRg st="9" end="9"/>
                                            </p:txEl>
                                          </p:spTgt>
                                        </p:tgtEl>
                                        <p:attrNameLst>
                                          <p:attrName>style.visibility</p:attrName>
                                        </p:attrNameLst>
                                      </p:cBhvr>
                                      <p:to>
                                        <p:strVal val="visible"/>
                                      </p:to>
                                    </p:set>
                                    <p:animEffect transition="in" filter="blinds(horizontal)">
                                      <p:cBhvr>
                                        <p:cTn id="45" dur="500"/>
                                        <p:tgtEl>
                                          <p:spTgt spid="112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135.89 Pilot oxygen Requirements</a:t>
            </a:r>
          </a:p>
        </p:txBody>
      </p:sp>
      <p:sp>
        <p:nvSpPr>
          <p:cNvPr id="1229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Pressurized Aircraft</a:t>
            </a:r>
          </a:p>
          <a:p>
            <a:pPr lvl="1" eaLnBrk="1" hangingPunct="1"/>
            <a:r>
              <a:rPr lang="en-US" sz="2400" dirty="0" smtClean="0">
                <a:solidFill>
                  <a:schemeClr val="tx2"/>
                </a:solidFill>
              </a:rPr>
              <a:t>Cabin altitude pressure is more than 10,000 feet MSL, pilots will use oxygen continuously if:</a:t>
            </a:r>
          </a:p>
          <a:p>
            <a:pPr lvl="2" eaLnBrk="1" hangingPunct="1"/>
            <a:r>
              <a:rPr lang="en-US" sz="2000" dirty="0" smtClean="0">
                <a:solidFill>
                  <a:srgbClr val="7030A0"/>
                </a:solidFill>
              </a:rPr>
              <a:t>Altitude is between 10,000 and 12,000 feet and duration is more than 30 minutes</a:t>
            </a:r>
          </a:p>
          <a:p>
            <a:pPr lvl="2" eaLnBrk="1" hangingPunct="1"/>
            <a:r>
              <a:rPr lang="en-US" sz="2000" dirty="0" smtClean="0">
                <a:solidFill>
                  <a:srgbClr val="7030A0"/>
                </a:solidFill>
              </a:rPr>
              <a:t>Above 12,000 feet MSL</a:t>
            </a:r>
          </a:p>
          <a:p>
            <a:pPr lvl="1" eaLnBrk="1" hangingPunct="1"/>
            <a:r>
              <a:rPr lang="en-US" sz="2400" dirty="0" smtClean="0">
                <a:solidFill>
                  <a:schemeClr val="tx2"/>
                </a:solidFill>
              </a:rPr>
              <a:t>25,000 feet through 35,000 feet MSL</a:t>
            </a:r>
          </a:p>
          <a:p>
            <a:pPr lvl="2" eaLnBrk="1" hangingPunct="1"/>
            <a:r>
              <a:rPr lang="en-US" sz="2000" dirty="0" smtClean="0">
                <a:solidFill>
                  <a:srgbClr val="7030A0"/>
                </a:solidFill>
              </a:rPr>
              <a:t>Each pilot has an approved quick-donning oxygen mask, if not this then</a:t>
            </a:r>
          </a:p>
          <a:p>
            <a:pPr lvl="3" eaLnBrk="1" hangingPunct="1"/>
            <a:r>
              <a:rPr lang="en-US" sz="1600" dirty="0" smtClean="0">
                <a:solidFill>
                  <a:srgbClr val="00B050"/>
                </a:solidFill>
              </a:rPr>
              <a:t>One pilot wears oxygen mask supplies oxygen at all times or </a:t>
            </a:r>
          </a:p>
          <a:p>
            <a:pPr lvl="3" eaLnBrk="1" hangingPunct="1"/>
            <a:r>
              <a:rPr lang="en-US" sz="1600" dirty="0" smtClean="0">
                <a:solidFill>
                  <a:srgbClr val="00B050"/>
                </a:solidFill>
              </a:rPr>
              <a:t>Automatically supplies oxygen when cabin pressure altitude exceeds 12,000 MSL</a:t>
            </a:r>
          </a:p>
          <a:p>
            <a:pPr lvl="1" eaLnBrk="1" hangingPunct="1"/>
            <a:r>
              <a:rPr lang="en-US" sz="2400" dirty="0" smtClean="0">
                <a:solidFill>
                  <a:schemeClr val="tx2"/>
                </a:solidFill>
              </a:rPr>
              <a:t>One pilot shall ware oxygen mask</a:t>
            </a:r>
          </a:p>
          <a:p>
            <a:pPr lvl="2" eaLnBrk="1" hangingPunct="1"/>
            <a:r>
              <a:rPr lang="en-US" sz="2000" dirty="0" smtClean="0">
                <a:solidFill>
                  <a:srgbClr val="7030A0"/>
                </a:solidFill>
              </a:rPr>
              <a:t>Above 35,000 feet MSL</a:t>
            </a:r>
          </a:p>
          <a:p>
            <a:pPr lvl="2" eaLnBrk="1" hangingPunct="1"/>
            <a:r>
              <a:rPr lang="en-US" sz="2000" dirty="0" smtClean="0">
                <a:solidFill>
                  <a:srgbClr val="7030A0"/>
                </a:solidFill>
              </a:rPr>
              <a:t>One pilot leave pilot duty station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1">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135.91 Oxygen for medical use</a:t>
            </a:r>
          </a:p>
        </p:txBody>
      </p:sp>
      <p:sp>
        <p:nvSpPr>
          <p:cNvPr id="1331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Oxygen equipment</a:t>
            </a:r>
          </a:p>
          <a:p>
            <a:pPr lvl="1" eaLnBrk="1" hangingPunct="1"/>
            <a:r>
              <a:rPr lang="en-US" sz="2400" dirty="0" smtClean="0">
                <a:solidFill>
                  <a:schemeClr val="bg1"/>
                </a:solidFill>
              </a:rPr>
              <a:t>Appropriately secured</a:t>
            </a:r>
          </a:p>
          <a:p>
            <a:pPr lvl="1" eaLnBrk="1" hangingPunct="1"/>
            <a:r>
              <a:rPr lang="en-US" sz="2400" dirty="0" smtClean="0">
                <a:solidFill>
                  <a:schemeClr val="bg1"/>
                </a:solidFill>
              </a:rPr>
              <a:t>Free of flammable contaminants on exterior surfaces</a:t>
            </a:r>
          </a:p>
          <a:p>
            <a:pPr lvl="1" eaLnBrk="1" hangingPunct="1"/>
            <a:r>
              <a:rPr lang="en-US" sz="2400" dirty="0" smtClean="0">
                <a:solidFill>
                  <a:schemeClr val="bg1"/>
                </a:solidFill>
              </a:rPr>
              <a:t>PIC must be advised equipment is on board and when intended for use</a:t>
            </a:r>
          </a:p>
          <a:p>
            <a:pPr lvl="1" eaLnBrk="1" hangingPunct="1"/>
            <a:r>
              <a:rPr lang="en-US" sz="2400" dirty="0" smtClean="0">
                <a:solidFill>
                  <a:schemeClr val="bg1"/>
                </a:solidFill>
              </a:rPr>
              <a:t>Must stow and not restrict access to or use of any required emergency equipment or emergency exit</a:t>
            </a:r>
          </a:p>
          <a:p>
            <a:pPr lvl="1" eaLnBrk="1" hangingPunct="1"/>
            <a:r>
              <a:rPr lang="en-US" sz="2400" dirty="0" smtClean="0">
                <a:solidFill>
                  <a:schemeClr val="bg1"/>
                </a:solidFill>
              </a:rPr>
              <a:t>Only person trained in use of medical oxygen equipment may connect or disconnect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7" dur="500"/>
                                        <p:tgtEl>
                                          <p:spTgt spid="133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17" dur="500"/>
                                        <p:tgtEl>
                                          <p:spTgt spid="133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2" dur="500"/>
                                        <p:tgtEl>
                                          <p:spTgt spid="133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7"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135.93 Autopilot:  Min Altitudes</a:t>
            </a:r>
          </a:p>
        </p:txBody>
      </p:sp>
      <p:sp>
        <p:nvSpPr>
          <p:cNvPr id="1741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May not use when</a:t>
            </a:r>
          </a:p>
          <a:p>
            <a:pPr lvl="1" eaLnBrk="1" hangingPunct="1"/>
            <a:r>
              <a:rPr lang="en-US" sz="2400" dirty="0" smtClean="0">
                <a:solidFill>
                  <a:schemeClr val="bg1"/>
                </a:solidFill>
              </a:rPr>
              <a:t>Takeoff/initial climb</a:t>
            </a:r>
          </a:p>
          <a:p>
            <a:pPr lvl="2" eaLnBrk="1" hangingPunct="1"/>
            <a:r>
              <a:rPr lang="en-US" sz="2000" dirty="0">
                <a:solidFill>
                  <a:srgbClr val="7030A0"/>
                </a:solidFill>
              </a:rPr>
              <a:t>B</a:t>
            </a:r>
            <a:r>
              <a:rPr lang="en-US" sz="2000" dirty="0" smtClean="0">
                <a:solidFill>
                  <a:srgbClr val="7030A0"/>
                </a:solidFill>
              </a:rPr>
              <a:t>elow 500 feet</a:t>
            </a:r>
          </a:p>
          <a:p>
            <a:pPr lvl="2" eaLnBrk="1" hangingPunct="1"/>
            <a:r>
              <a:rPr lang="en-US" sz="2000" dirty="0" smtClean="0">
                <a:solidFill>
                  <a:srgbClr val="7030A0"/>
                </a:solidFill>
              </a:rPr>
              <a:t>Less than twice max loss specified</a:t>
            </a:r>
          </a:p>
          <a:p>
            <a:pPr lvl="1" eaLnBrk="1" hangingPunct="1"/>
            <a:r>
              <a:rPr lang="en-US" sz="2400" dirty="0" err="1" smtClean="0">
                <a:solidFill>
                  <a:schemeClr val="bg1"/>
                </a:solidFill>
              </a:rPr>
              <a:t>En</a:t>
            </a:r>
            <a:r>
              <a:rPr lang="en-US" sz="2400" dirty="0" smtClean="0">
                <a:solidFill>
                  <a:schemeClr val="bg1"/>
                </a:solidFill>
              </a:rPr>
              <a:t>-route</a:t>
            </a:r>
            <a:endParaRPr lang="en-US" sz="2400" dirty="0">
              <a:solidFill>
                <a:schemeClr val="bg1"/>
              </a:solidFill>
            </a:endParaRPr>
          </a:p>
          <a:p>
            <a:pPr lvl="2" eaLnBrk="1" hangingPunct="1"/>
            <a:r>
              <a:rPr lang="en-US" sz="2000" dirty="0">
                <a:solidFill>
                  <a:srgbClr val="7030A0"/>
                </a:solidFill>
              </a:rPr>
              <a:t>Below 500 feet</a:t>
            </a:r>
          </a:p>
          <a:p>
            <a:pPr lvl="2" eaLnBrk="1" hangingPunct="1"/>
            <a:r>
              <a:rPr lang="en-US" sz="2000" dirty="0">
                <a:solidFill>
                  <a:srgbClr val="7030A0"/>
                </a:solidFill>
              </a:rPr>
              <a:t>Less than twice max loss specified</a:t>
            </a:r>
          </a:p>
          <a:p>
            <a:pPr lvl="1" eaLnBrk="1" hangingPunct="1"/>
            <a:r>
              <a:rPr lang="en-US" sz="2400" dirty="0" smtClean="0">
                <a:solidFill>
                  <a:srgbClr val="686B5D"/>
                </a:solidFill>
              </a:rPr>
              <a:t>Approach</a:t>
            </a:r>
            <a:endParaRPr lang="en-US" sz="2400" dirty="0">
              <a:solidFill>
                <a:srgbClr val="686B5D"/>
              </a:solidFill>
            </a:endParaRPr>
          </a:p>
          <a:p>
            <a:pPr lvl="2" eaLnBrk="1" hangingPunct="1"/>
            <a:r>
              <a:rPr lang="en-US" sz="2000" dirty="0">
                <a:solidFill>
                  <a:srgbClr val="7030A0"/>
                </a:solidFill>
              </a:rPr>
              <a:t>Below </a:t>
            </a:r>
            <a:r>
              <a:rPr lang="en-US" sz="2000" dirty="0" smtClean="0">
                <a:solidFill>
                  <a:srgbClr val="7030A0"/>
                </a:solidFill>
              </a:rPr>
              <a:t>50 </a:t>
            </a:r>
            <a:r>
              <a:rPr lang="en-US" sz="2000" dirty="0">
                <a:solidFill>
                  <a:srgbClr val="7030A0"/>
                </a:solidFill>
              </a:rPr>
              <a:t>feet</a:t>
            </a:r>
          </a:p>
          <a:p>
            <a:pPr lvl="2" eaLnBrk="1" hangingPunct="1"/>
            <a:r>
              <a:rPr lang="en-US" sz="2000" dirty="0">
                <a:solidFill>
                  <a:srgbClr val="7030A0"/>
                </a:solidFill>
              </a:rPr>
              <a:t>Less than twice max loss </a:t>
            </a:r>
            <a:r>
              <a:rPr lang="en-US" sz="2000" dirty="0" smtClean="0">
                <a:solidFill>
                  <a:srgbClr val="7030A0"/>
                </a:solidFill>
              </a:rPr>
              <a:t>specified</a:t>
            </a:r>
          </a:p>
          <a:p>
            <a:pPr lvl="1" eaLnBrk="1" hangingPunct="1"/>
            <a:r>
              <a:rPr lang="en-US" sz="2400" dirty="0" smtClean="0">
                <a:solidFill>
                  <a:srgbClr val="686B5D"/>
                </a:solidFill>
              </a:rPr>
              <a:t>Go Around</a:t>
            </a:r>
            <a:endParaRPr lang="en-US" sz="2400" dirty="0">
              <a:solidFill>
                <a:srgbClr val="686B5D"/>
              </a:solidFill>
            </a:endParaRPr>
          </a:p>
          <a:p>
            <a:pPr lvl="2" eaLnBrk="1" hangingPunct="1"/>
            <a:r>
              <a:rPr lang="en-US" sz="2000" dirty="0" smtClean="0">
                <a:solidFill>
                  <a:srgbClr val="7030A0"/>
                </a:solidFill>
              </a:rPr>
              <a:t>Below the minimum engagement altitude</a:t>
            </a:r>
            <a:endParaRPr lang="en-US" sz="2000" dirty="0">
              <a:solidFill>
                <a:srgbClr val="7030A0"/>
              </a:solidFill>
            </a:endParaRP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135.99 Composition of Crew</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Must have second in command when</a:t>
            </a:r>
          </a:p>
          <a:p>
            <a:pPr lvl="1" eaLnBrk="1" hangingPunct="1">
              <a:defRPr/>
            </a:pPr>
            <a:r>
              <a:rPr lang="en-US" sz="2400" dirty="0" smtClean="0">
                <a:solidFill>
                  <a:schemeClr val="bg1"/>
                </a:solidFill>
              </a:rPr>
              <a:t>Aircraft has passenger seating configuration, excluding any pilot seat, of ten seats or more</a:t>
            </a:r>
          </a:p>
          <a:p>
            <a:pPr lvl="2" eaLnBrk="1" hangingPunct="1">
              <a:buFontTx/>
              <a:buNone/>
              <a:defRPr/>
            </a:pPr>
            <a:endParaRPr lang="en-US" sz="2000" dirty="0" smtClean="0">
              <a:solidFill>
                <a:srgbClr val="7030A0"/>
              </a:solidFill>
            </a:endParaRPr>
          </a:p>
          <a:p>
            <a:pPr eaLnBrk="1" hangingPunct="1">
              <a:buFontTx/>
              <a:buNone/>
              <a:defRPr/>
            </a:pPr>
            <a:r>
              <a:rPr lang="en-US" dirty="0" smtClean="0">
                <a:solidFill>
                  <a:schemeClr val="bg1">
                    <a:lumMod val="50000"/>
                  </a:schemeClr>
                </a:solidFill>
                <a:latin typeface="+mj-lt"/>
              </a:rPr>
              <a:t>135.100 Flight Crew Duties</a:t>
            </a:r>
          </a:p>
          <a:p>
            <a:pPr eaLnBrk="1" hangingPunct="1">
              <a:defRPr/>
            </a:pPr>
            <a:r>
              <a:rPr lang="en-US" sz="2800" dirty="0" smtClean="0">
                <a:solidFill>
                  <a:srgbClr val="0070C0"/>
                </a:solidFill>
              </a:rPr>
              <a:t>Critical phases of flight.  No duties except those required for safe flight</a:t>
            </a:r>
          </a:p>
          <a:p>
            <a:pPr lvl="1" eaLnBrk="1" hangingPunct="1">
              <a:defRPr/>
            </a:pPr>
            <a:r>
              <a:rPr lang="en-US" sz="2400" dirty="0" smtClean="0">
                <a:solidFill>
                  <a:schemeClr val="bg1"/>
                </a:solidFill>
              </a:rPr>
              <a:t>All flight/ground operations involving</a:t>
            </a:r>
          </a:p>
          <a:p>
            <a:pPr lvl="2" eaLnBrk="1" hangingPunct="1">
              <a:defRPr/>
            </a:pPr>
            <a:r>
              <a:rPr lang="en-US" sz="2000" dirty="0" smtClean="0">
                <a:solidFill>
                  <a:srgbClr val="7030A0"/>
                </a:solidFill>
              </a:rPr>
              <a:t>Taxi</a:t>
            </a:r>
          </a:p>
          <a:p>
            <a:pPr lvl="2" eaLnBrk="1" hangingPunct="1">
              <a:defRPr/>
            </a:pPr>
            <a:r>
              <a:rPr lang="en-US" sz="2000" dirty="0" smtClean="0">
                <a:solidFill>
                  <a:srgbClr val="7030A0"/>
                </a:solidFill>
              </a:rPr>
              <a:t>Takeoff</a:t>
            </a:r>
          </a:p>
          <a:p>
            <a:pPr lvl="2" eaLnBrk="1" hangingPunct="1">
              <a:defRPr/>
            </a:pPr>
            <a:r>
              <a:rPr lang="en-US" sz="2000" dirty="0" smtClean="0">
                <a:solidFill>
                  <a:srgbClr val="7030A0"/>
                </a:solidFill>
              </a:rPr>
              <a:t>Landing</a:t>
            </a:r>
          </a:p>
          <a:p>
            <a:pPr lvl="2" eaLnBrk="1" hangingPunct="1">
              <a:defRPr/>
            </a:pPr>
            <a:r>
              <a:rPr lang="en-US" sz="2000" dirty="0" smtClean="0">
                <a:solidFill>
                  <a:srgbClr val="7030A0"/>
                </a:solidFill>
              </a:rPr>
              <a:t>Flight operations conducted below 10,000 feet, except cruise altitude</a:t>
            </a:r>
          </a:p>
          <a:p>
            <a:pPr eaLnBrk="1" hangingPunct="1">
              <a:buFontTx/>
              <a:buNone/>
              <a:defRPr/>
            </a:pPr>
            <a:endParaRPr lang="en-US" dirty="0" smtClean="0">
              <a:solidFill>
                <a:srgbClr val="7030A0"/>
              </a:solidFill>
              <a:latin typeface="+mj-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animEffect transition="in" filter="blinds(horizontal)">
                                      <p:cBhvr>
                                        <p:cTn id="15" dur="500"/>
                                        <p:tgtEl>
                                          <p:spTgt spid="409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4099">
                                            <p:txEl>
                                              <p:pRg st="4" end="4"/>
                                            </p:txEl>
                                          </p:spTgt>
                                        </p:tgtEl>
                                        <p:attrNameLst>
                                          <p:attrName>style.visibility</p:attrName>
                                        </p:attrNameLst>
                                      </p:cBhvr>
                                      <p:to>
                                        <p:strVal val="visible"/>
                                      </p:to>
                                    </p:set>
                                    <p:animEffect transition="in" filter="blinds(horizontal)">
                                      <p:cBhvr>
                                        <p:cTn id="18" dur="500"/>
                                        <p:tgtEl>
                                          <p:spTgt spid="4099">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3" dur="500"/>
                                        <p:tgtEl>
                                          <p:spTgt spid="4099">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099">
                                            <p:txEl>
                                              <p:pRg st="6" end="6"/>
                                            </p:txEl>
                                          </p:spTgt>
                                        </p:tgtEl>
                                        <p:attrNameLst>
                                          <p:attrName>style.visibility</p:attrName>
                                        </p:attrNameLst>
                                      </p:cBhvr>
                                      <p:to>
                                        <p:strVal val="visible"/>
                                      </p:to>
                                    </p:set>
                                    <p:animEffect transition="in" filter="blinds(horizontal)">
                                      <p:cBhvr>
                                        <p:cTn id="26" dur="500"/>
                                        <p:tgtEl>
                                          <p:spTgt spid="4099">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animEffect transition="in" filter="blinds(horizontal)">
                                      <p:cBhvr>
                                        <p:cTn id="29" dur="500"/>
                                        <p:tgtEl>
                                          <p:spTgt spid="4099">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099">
                                            <p:txEl>
                                              <p:pRg st="8" end="8"/>
                                            </p:txEl>
                                          </p:spTgt>
                                        </p:tgtEl>
                                        <p:attrNameLst>
                                          <p:attrName>style.visibility</p:attrName>
                                        </p:attrNameLst>
                                      </p:cBhvr>
                                      <p:to>
                                        <p:strVal val="visible"/>
                                      </p:to>
                                    </p:set>
                                    <p:animEffect transition="in" filter="blinds(horizontal)">
                                      <p:cBhvr>
                                        <p:cTn id="32" dur="500"/>
                                        <p:tgtEl>
                                          <p:spTgt spid="409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4099">
                                            <p:txEl>
                                              <p:pRg st="9" end="9"/>
                                            </p:txEl>
                                          </p:spTgt>
                                        </p:tgtEl>
                                        <p:attrNameLst>
                                          <p:attrName>style.visibility</p:attrName>
                                        </p:attrNameLst>
                                      </p:cBhvr>
                                      <p:to>
                                        <p:strVal val="visible"/>
                                      </p:to>
                                    </p:set>
                                    <p:animEffect transition="in" filter="blinds(horizontal)">
                                      <p:cBhvr>
                                        <p:cTn id="37"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 Applicability</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Commuter or on-demand</a:t>
            </a:r>
          </a:p>
          <a:p>
            <a:pPr lvl="1" eaLnBrk="1" hangingPunct="1"/>
            <a:r>
              <a:rPr lang="en-US" sz="2400" dirty="0" smtClean="0">
                <a:solidFill>
                  <a:schemeClr val="bg1"/>
                </a:solidFill>
              </a:rPr>
              <a:t>Air carrier certificate</a:t>
            </a:r>
          </a:p>
          <a:p>
            <a:pPr lvl="1" eaLnBrk="1" hangingPunct="1"/>
            <a:r>
              <a:rPr lang="en-US" sz="2400" dirty="0" smtClean="0">
                <a:solidFill>
                  <a:schemeClr val="bg1"/>
                </a:solidFill>
              </a:rPr>
              <a:t>Operating certificate</a:t>
            </a:r>
          </a:p>
          <a:p>
            <a:pPr eaLnBrk="1" hangingPunct="1"/>
            <a:r>
              <a:rPr lang="en-US" sz="2800" dirty="0" smtClean="0">
                <a:solidFill>
                  <a:srgbClr val="0070C0"/>
                </a:solidFill>
              </a:rPr>
              <a:t>Each person employed by certificate holder</a:t>
            </a:r>
          </a:p>
          <a:p>
            <a:pPr eaLnBrk="1" hangingPunct="1"/>
            <a:r>
              <a:rPr lang="en-US" sz="2800" dirty="0" smtClean="0">
                <a:solidFill>
                  <a:srgbClr val="0070C0"/>
                </a:solidFill>
              </a:rPr>
              <a:t>Transportation of mail under USPS contract</a:t>
            </a:r>
          </a:p>
          <a:p>
            <a:pPr eaLnBrk="1" hangingPunct="1"/>
            <a:r>
              <a:rPr lang="en-US" sz="2800" dirty="0" smtClean="0">
                <a:solidFill>
                  <a:srgbClr val="0070C0"/>
                </a:solidFill>
              </a:rPr>
              <a:t>Nonstop commercial air tour flights</a:t>
            </a:r>
          </a:p>
          <a:p>
            <a:pPr eaLnBrk="1" hangingPunct="1"/>
            <a:r>
              <a:rPr lang="en-US" sz="2800" dirty="0" smtClean="0">
                <a:solidFill>
                  <a:srgbClr val="0070C0"/>
                </a:solidFill>
              </a:rPr>
              <a:t>Commercial air tours</a:t>
            </a:r>
          </a:p>
          <a:p>
            <a:pPr eaLnBrk="1" hangingPunct="1"/>
            <a:r>
              <a:rPr lang="en-US" sz="2800" dirty="0" smtClean="0">
                <a:solidFill>
                  <a:srgbClr val="0070C0"/>
                </a:solidFill>
              </a:rPr>
              <a:t>Helicopter air ambulance operations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135.101 SIC under IFR</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Must have second in command when</a:t>
            </a:r>
          </a:p>
          <a:p>
            <a:pPr lvl="1" eaLnBrk="1" hangingPunct="1">
              <a:defRPr/>
            </a:pPr>
            <a:r>
              <a:rPr lang="en-US" sz="2400" dirty="0" smtClean="0">
                <a:solidFill>
                  <a:schemeClr val="bg1"/>
                </a:solidFill>
              </a:rPr>
              <a:t>Carrying passengers under IFR</a:t>
            </a:r>
          </a:p>
          <a:p>
            <a:pPr lvl="2" eaLnBrk="1" hangingPunct="1">
              <a:buFontTx/>
              <a:buNone/>
              <a:defRPr/>
            </a:pPr>
            <a:endParaRPr lang="en-US" sz="2000" dirty="0" smtClean="0">
              <a:solidFill>
                <a:srgbClr val="7030A0"/>
              </a:solidFill>
            </a:endParaRPr>
          </a:p>
          <a:p>
            <a:pPr eaLnBrk="1" hangingPunct="1">
              <a:buFontTx/>
              <a:buNone/>
              <a:defRPr/>
            </a:pPr>
            <a:endParaRPr lang="en-US" dirty="0" smtClean="0">
              <a:solidFill>
                <a:srgbClr val="7030A0"/>
              </a:solidFill>
              <a:latin typeface="+mj-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135.105 SIC Exception</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May have an operative approved autopilot system</a:t>
            </a:r>
          </a:p>
          <a:p>
            <a:pPr lvl="1" eaLnBrk="1" hangingPunct="1">
              <a:defRPr/>
            </a:pPr>
            <a:r>
              <a:rPr lang="en-US" sz="2400" dirty="0" smtClean="0">
                <a:solidFill>
                  <a:schemeClr val="bg1"/>
                </a:solidFill>
              </a:rPr>
              <a:t>Autopilot capable of operating aircraft controls to maintain flight and maneuver about the three axes</a:t>
            </a:r>
          </a:p>
          <a:p>
            <a:pPr lvl="1" eaLnBrk="1" hangingPunct="1">
              <a:defRPr/>
            </a:pPr>
            <a:r>
              <a:rPr lang="en-US" sz="2400" dirty="0" smtClean="0">
                <a:solidFill>
                  <a:schemeClr val="bg1"/>
                </a:solidFill>
              </a:rPr>
              <a:t>Operations of autopilot can be conducted safely</a:t>
            </a:r>
          </a:p>
          <a:p>
            <a:pPr lvl="2" eaLnBrk="1" hangingPunct="1">
              <a:buFontTx/>
              <a:buNone/>
              <a:defRPr/>
            </a:pPr>
            <a:endParaRPr lang="en-US" sz="2000" dirty="0" smtClean="0">
              <a:solidFill>
                <a:srgbClr val="7030A0"/>
              </a:solidFill>
            </a:endParaRPr>
          </a:p>
          <a:p>
            <a:pPr eaLnBrk="1" hangingPunct="1">
              <a:buFontTx/>
              <a:buNone/>
              <a:defRPr/>
            </a:pPr>
            <a:r>
              <a:rPr lang="en-US" dirty="0" smtClean="0">
                <a:solidFill>
                  <a:schemeClr val="bg1">
                    <a:lumMod val="50000"/>
                  </a:schemeClr>
                </a:solidFill>
                <a:latin typeface="+mj-lt"/>
              </a:rPr>
              <a:t>135.107 </a:t>
            </a:r>
            <a:r>
              <a:rPr lang="en-US" sz="2800" dirty="0" smtClean="0">
                <a:solidFill>
                  <a:schemeClr val="bg1">
                    <a:lumMod val="50000"/>
                  </a:schemeClr>
                </a:solidFill>
                <a:latin typeface="+mj-lt"/>
              </a:rPr>
              <a:t>Flight Attendant Requirement</a:t>
            </a:r>
          </a:p>
          <a:p>
            <a:pPr eaLnBrk="1" hangingPunct="1">
              <a:buFont typeface="Arial" pitchFamily="34" charset="0"/>
              <a:buChar char="•"/>
              <a:defRPr/>
            </a:pPr>
            <a:r>
              <a:rPr lang="en-US" sz="2800" dirty="0" smtClean="0">
                <a:solidFill>
                  <a:srgbClr val="0070C0"/>
                </a:solidFill>
              </a:rPr>
              <a:t>Required if </a:t>
            </a:r>
          </a:p>
          <a:p>
            <a:pPr lvl="1" eaLnBrk="1" hangingPunct="1">
              <a:buFont typeface="Arial" pitchFamily="34" charset="0"/>
              <a:buChar char="•"/>
              <a:defRPr/>
            </a:pPr>
            <a:r>
              <a:rPr lang="en-US" sz="2400" dirty="0" smtClean="0">
                <a:solidFill>
                  <a:schemeClr val="bg2">
                    <a:lumMod val="75000"/>
                  </a:schemeClr>
                </a:solidFill>
              </a:rPr>
              <a:t>Aircraft passenger seating configuration of more than 19</a:t>
            </a:r>
          </a:p>
          <a:p>
            <a:pPr lvl="1" eaLnBrk="1" hangingPunct="1">
              <a:buFont typeface="Arial" pitchFamily="34" charset="0"/>
              <a:buChar char="•"/>
              <a:defRPr/>
            </a:pPr>
            <a:r>
              <a:rPr lang="en-US" sz="2400" dirty="0" smtClean="0">
                <a:solidFill>
                  <a:schemeClr val="bg2">
                    <a:lumMod val="75000"/>
                  </a:schemeClr>
                </a:solidFill>
              </a:rPr>
              <a:t>Does not include any pilot seat</a:t>
            </a:r>
          </a:p>
          <a:p>
            <a:pPr eaLnBrk="1" hangingPunct="1">
              <a:buFontTx/>
              <a:buNone/>
              <a:defRPr/>
            </a:pPr>
            <a:endParaRPr lang="en-US" sz="2800" dirty="0" smtClean="0">
              <a:solidFill>
                <a:srgbClr val="7030A0"/>
              </a:solidFill>
              <a:latin typeface="+mj-lt"/>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2" dur="500"/>
                                        <p:tgtEl>
                                          <p:spTgt spid="4099">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5" dur="500"/>
                                        <p:tgtEl>
                                          <p:spTgt spid="409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0" dur="500"/>
                                        <p:tgtEl>
                                          <p:spTgt spid="4099">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animEffect transition="in" filter="blinds(horizontal)">
                                      <p:cBhvr>
                                        <p:cTn id="23" dur="500"/>
                                        <p:tgtEl>
                                          <p:spTgt spid="4099">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4099">
                                            <p:txEl>
                                              <p:pRg st="6" end="6"/>
                                            </p:txEl>
                                          </p:spTgt>
                                        </p:tgtEl>
                                        <p:attrNameLst>
                                          <p:attrName>style.visibility</p:attrName>
                                        </p:attrNameLst>
                                      </p:cBhvr>
                                      <p:to>
                                        <p:strVal val="visible"/>
                                      </p:to>
                                    </p:set>
                                    <p:animEffect transition="in" filter="blinds(horizontal)">
                                      <p:cBhvr>
                                        <p:cTn id="28" dur="500"/>
                                        <p:tgtEl>
                                          <p:spTgt spid="4099">
                                            <p:txEl>
                                              <p:pRg st="6" end="6"/>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099">
                                            <p:txEl>
                                              <p:pRg st="7" end="7"/>
                                            </p:txEl>
                                          </p:spTgt>
                                        </p:tgtEl>
                                        <p:attrNameLst>
                                          <p:attrName>style.visibility</p:attrName>
                                        </p:attrNameLst>
                                      </p:cBhvr>
                                      <p:to>
                                        <p:strVal val="visible"/>
                                      </p:to>
                                    </p:set>
                                    <p:animEffect transition="in" filter="blinds(horizontal)">
                                      <p:cBhvr>
                                        <p:cTn id="31"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135.117 Passenger Briefing</a:t>
            </a:r>
          </a:p>
        </p:txBody>
      </p:sp>
      <p:sp>
        <p:nvSpPr>
          <p:cNvPr id="2048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Orally briefed on</a:t>
            </a:r>
          </a:p>
          <a:p>
            <a:pPr lvl="1" eaLnBrk="1" hangingPunct="1"/>
            <a:r>
              <a:rPr lang="en-US" sz="2400" dirty="0" smtClean="0">
                <a:solidFill>
                  <a:schemeClr val="bg1"/>
                </a:solidFill>
              </a:rPr>
              <a:t>Smoking is prohibited</a:t>
            </a:r>
          </a:p>
          <a:p>
            <a:pPr lvl="1" eaLnBrk="1" hangingPunct="1"/>
            <a:r>
              <a:rPr lang="en-US" sz="2400" dirty="0" smtClean="0">
                <a:solidFill>
                  <a:schemeClr val="bg1"/>
                </a:solidFill>
              </a:rPr>
              <a:t>Use of safety belts</a:t>
            </a:r>
          </a:p>
          <a:p>
            <a:pPr lvl="1" eaLnBrk="1" hangingPunct="1"/>
            <a:r>
              <a:rPr lang="en-US" sz="2400" dirty="0" smtClean="0">
                <a:solidFill>
                  <a:schemeClr val="bg1"/>
                </a:solidFill>
              </a:rPr>
              <a:t>Placement of seat backs</a:t>
            </a:r>
          </a:p>
          <a:p>
            <a:pPr lvl="1" eaLnBrk="1" hangingPunct="1"/>
            <a:r>
              <a:rPr lang="en-US" sz="2400" dirty="0" smtClean="0">
                <a:solidFill>
                  <a:schemeClr val="bg1"/>
                </a:solidFill>
              </a:rPr>
              <a:t>Location and means for opening passenger entry door and emergency exits</a:t>
            </a:r>
          </a:p>
          <a:p>
            <a:pPr lvl="1" eaLnBrk="1" hangingPunct="1"/>
            <a:r>
              <a:rPr lang="en-US" sz="2400" dirty="0" smtClean="0">
                <a:solidFill>
                  <a:schemeClr val="bg1"/>
                </a:solidFill>
              </a:rPr>
              <a:t>Location of survival equipment</a:t>
            </a:r>
          </a:p>
          <a:p>
            <a:pPr lvl="1" eaLnBrk="1" hangingPunct="1"/>
            <a:r>
              <a:rPr lang="en-US" sz="2400" dirty="0" smtClean="0">
                <a:solidFill>
                  <a:schemeClr val="bg1"/>
                </a:solidFill>
              </a:rPr>
              <a:t>Extended overwater operation, ditching procedures and flotation equipment</a:t>
            </a:r>
          </a:p>
          <a:p>
            <a:pPr lvl="1" eaLnBrk="1" hangingPunct="1"/>
            <a:r>
              <a:rPr lang="en-US" sz="2400" dirty="0" smtClean="0">
                <a:solidFill>
                  <a:schemeClr val="bg1"/>
                </a:solidFill>
              </a:rPr>
              <a:t>Normal/emergency oxygen use above 12,000 </a:t>
            </a:r>
            <a:r>
              <a:rPr lang="en-US" sz="2400" dirty="0" err="1" smtClean="0">
                <a:solidFill>
                  <a:schemeClr val="bg1"/>
                </a:solidFill>
              </a:rPr>
              <a:t>ft</a:t>
            </a:r>
            <a:endParaRPr lang="en-US" sz="2400" dirty="0" smtClean="0">
              <a:solidFill>
                <a:schemeClr val="bg1"/>
              </a:solidFill>
            </a:endParaRPr>
          </a:p>
          <a:p>
            <a:pPr lvl="1" eaLnBrk="1" hangingPunct="1"/>
            <a:r>
              <a:rPr lang="en-US" sz="2400" dirty="0" smtClean="0">
                <a:solidFill>
                  <a:schemeClr val="bg1"/>
                </a:solidFill>
              </a:rPr>
              <a:t>Location/operation of fire extinguishers</a:t>
            </a:r>
            <a:endParaRPr lang="en-US" sz="2000" dirty="0"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7" dur="500"/>
                                        <p:tgtEl>
                                          <p:spTgt spid="2048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17" dur="500"/>
                                        <p:tgtEl>
                                          <p:spTgt spid="20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7" dur="500"/>
                                        <p:tgtEl>
                                          <p:spTgt spid="204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32" dur="500"/>
                                        <p:tgtEl>
                                          <p:spTgt spid="2048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0483">
                                            <p:txEl>
                                              <p:pRg st="7" end="7"/>
                                            </p:txEl>
                                          </p:spTgt>
                                        </p:tgtEl>
                                        <p:attrNameLst>
                                          <p:attrName>style.visibility</p:attrName>
                                        </p:attrNameLst>
                                      </p:cBhvr>
                                      <p:to>
                                        <p:strVal val="visible"/>
                                      </p:to>
                                    </p:set>
                                    <p:animEffect transition="in" filter="blinds(horizontal)">
                                      <p:cBhvr>
                                        <p:cTn id="37" dur="500"/>
                                        <p:tgtEl>
                                          <p:spTgt spid="2048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20483">
                                            <p:txEl>
                                              <p:pRg st="8" end="8"/>
                                            </p:txEl>
                                          </p:spTgt>
                                        </p:tgtEl>
                                        <p:attrNameLst>
                                          <p:attrName>style.visibility</p:attrName>
                                        </p:attrNameLst>
                                      </p:cBhvr>
                                      <p:to>
                                        <p:strVal val="visible"/>
                                      </p:to>
                                    </p:set>
                                    <p:animEffect transition="in" filter="blinds(horizontal)">
                                      <p:cBhvr>
                                        <p:cTn id="42"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135.119 Carriage of Weapons</a:t>
            </a:r>
          </a:p>
        </p:txBody>
      </p:sp>
      <p:sp>
        <p:nvSpPr>
          <p:cNvPr id="20483"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Deadly/dangerous weapon prohibited unless authorized to carry arms</a:t>
            </a:r>
          </a:p>
          <a:p>
            <a:pPr lvl="1" eaLnBrk="1" hangingPunct="1">
              <a:defRPr/>
            </a:pPr>
            <a:r>
              <a:rPr lang="en-US" sz="2400" dirty="0" smtClean="0">
                <a:solidFill>
                  <a:schemeClr val="bg1"/>
                </a:solidFill>
              </a:rPr>
              <a:t>Officials/Employees </a:t>
            </a:r>
          </a:p>
          <a:p>
            <a:pPr lvl="2" eaLnBrk="1" hangingPunct="1">
              <a:defRPr/>
            </a:pPr>
            <a:r>
              <a:rPr lang="en-US" sz="2000" dirty="0" smtClean="0">
                <a:solidFill>
                  <a:srgbClr val="7030A0"/>
                </a:solidFill>
              </a:rPr>
              <a:t>State</a:t>
            </a:r>
          </a:p>
          <a:p>
            <a:pPr lvl="2" eaLnBrk="1" hangingPunct="1">
              <a:defRPr/>
            </a:pPr>
            <a:r>
              <a:rPr lang="en-US" sz="2000" dirty="0" smtClean="0">
                <a:solidFill>
                  <a:srgbClr val="7030A0"/>
                </a:solidFill>
              </a:rPr>
              <a:t>United States</a:t>
            </a:r>
          </a:p>
          <a:p>
            <a:pPr lvl="1" eaLnBrk="1" hangingPunct="1">
              <a:defRPr/>
            </a:pPr>
            <a:r>
              <a:rPr lang="en-US" sz="2400" dirty="0" smtClean="0">
                <a:solidFill>
                  <a:schemeClr val="bg1"/>
                </a:solidFill>
              </a:rPr>
              <a:t>Crewmembers</a:t>
            </a:r>
          </a:p>
          <a:p>
            <a:pPr lvl="1" eaLnBrk="1" hangingPunct="1">
              <a:defRPr/>
            </a:pPr>
            <a:r>
              <a:rPr lang="en-US" sz="2400" dirty="0" smtClean="0">
                <a:solidFill>
                  <a:schemeClr val="bg1"/>
                </a:solidFill>
              </a:rPr>
              <a:t>Other persons authorized</a:t>
            </a:r>
          </a:p>
          <a:p>
            <a:pPr lvl="1" eaLnBrk="1" hangingPunct="1">
              <a:buFontTx/>
              <a:buNone/>
              <a:defRPr/>
            </a:pPr>
            <a:r>
              <a:rPr lang="en-US" sz="3200" dirty="0" smtClean="0">
                <a:solidFill>
                  <a:schemeClr val="bg1">
                    <a:lumMod val="50000"/>
                  </a:schemeClr>
                </a:solidFill>
              </a:rPr>
              <a:t>135.120 Crewmember Interference</a:t>
            </a:r>
          </a:p>
          <a:p>
            <a:pPr marL="457200" lvl="1" indent="0" eaLnBrk="1" hangingPunct="1">
              <a:buFontTx/>
              <a:buNone/>
              <a:defRPr/>
            </a:pPr>
            <a:r>
              <a:rPr lang="en-US" dirty="0" smtClean="0">
                <a:solidFill>
                  <a:srgbClr val="0070C0"/>
                </a:solidFill>
              </a:rPr>
              <a:t>No person may assault, threaten, intimidate, or interfere with a crewmember</a:t>
            </a:r>
          </a:p>
          <a:p>
            <a:pPr lvl="1" eaLnBrk="1" hangingPunct="1">
              <a:buFontTx/>
              <a:buNone/>
              <a:defRPr/>
            </a:pPr>
            <a:endParaRPr lang="en-US" sz="3200" dirty="0" smtClean="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7" dur="500"/>
                                        <p:tgtEl>
                                          <p:spTgt spid="2048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blinds(horizontal)">
                                      <p:cBhvr>
                                        <p:cTn id="17" dur="500"/>
                                        <p:tgtEl>
                                          <p:spTgt spid="20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blinds(horizontal)">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animEffect transition="in" filter="blinds(horizontal)">
                                      <p:cBhvr>
                                        <p:cTn id="27" dur="500"/>
                                        <p:tgtEl>
                                          <p:spTgt spid="2048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0483">
                                            <p:txEl>
                                              <p:pRg st="6" end="6"/>
                                            </p:txEl>
                                          </p:spTgt>
                                        </p:tgtEl>
                                        <p:attrNameLst>
                                          <p:attrName>style.visibility</p:attrName>
                                        </p:attrNameLst>
                                      </p:cBhvr>
                                      <p:to>
                                        <p:strVal val="visible"/>
                                      </p:to>
                                    </p:set>
                                    <p:animEffect transition="in" filter="blinds(horizontal)">
                                      <p:cBhvr>
                                        <p:cTn id="32" dur="500"/>
                                        <p:tgtEl>
                                          <p:spTgt spid="2048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20483">
                                            <p:txEl>
                                              <p:pRg st="7" end="7"/>
                                            </p:txEl>
                                          </p:spTgt>
                                        </p:tgtEl>
                                        <p:attrNameLst>
                                          <p:attrName>style.visibility</p:attrName>
                                        </p:attrNameLst>
                                      </p:cBhvr>
                                      <p:to>
                                        <p:strVal val="visible"/>
                                      </p:to>
                                    </p:set>
                                    <p:animEffect transition="in" filter="blinds(horizontal)">
                                      <p:cBhvr>
                                        <p:cTn id="37"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135.121 Alcoholic Beverages</a:t>
            </a:r>
          </a:p>
        </p:txBody>
      </p:sp>
      <p:sp>
        <p:nvSpPr>
          <p:cNvPr id="2048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No person may drink alcoholic beverage unless served by certificate holder</a:t>
            </a:r>
          </a:p>
          <a:p>
            <a:pPr eaLnBrk="1" hangingPunct="1"/>
            <a:r>
              <a:rPr lang="en-US" sz="2800" dirty="0" smtClean="0">
                <a:solidFill>
                  <a:srgbClr val="0070C0"/>
                </a:solidFill>
              </a:rPr>
              <a:t>Certificate holder may not serve anyone appearing intoxicated</a:t>
            </a:r>
          </a:p>
          <a:p>
            <a:pPr eaLnBrk="1" hangingPunct="1"/>
            <a:r>
              <a:rPr lang="en-US" sz="2800" dirty="0" smtClean="0">
                <a:solidFill>
                  <a:srgbClr val="0070C0"/>
                </a:solidFill>
              </a:rPr>
              <a:t>Certificate holder may not allow anyone  aboard who appears intoxicated</a:t>
            </a:r>
          </a:p>
          <a:p>
            <a:pPr lvl="1" eaLnBrk="1" hangingPunct="1">
              <a:buFontTx/>
              <a:buNone/>
            </a:pPr>
            <a:endParaRPr lang="en-US" sz="3200" dirty="0" smtClean="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24579" name="Rectangle 3"/>
          <p:cNvSpPr>
            <a:spLocks noGrp="1" noChangeArrowheads="1"/>
          </p:cNvSpPr>
          <p:nvPr>
            <p:ph type="subTitle" idx="1"/>
          </p:nvPr>
        </p:nvSpPr>
        <p:spPr>
          <a:xfrm>
            <a:off x="0" y="1905000"/>
            <a:ext cx="9144000" cy="1219200"/>
          </a:xfrm>
        </p:spPr>
        <p:txBody>
          <a:bodyPr/>
          <a:lstStyle/>
          <a:p>
            <a:pPr eaLnBrk="1" hangingPunct="1"/>
            <a:r>
              <a:rPr lang="en-US" dirty="0" smtClean="0">
                <a:solidFill>
                  <a:schemeClr val="bg1"/>
                </a:solidFill>
              </a:rPr>
              <a:t>Operating Requirements</a:t>
            </a:r>
          </a:p>
          <a:p>
            <a:pPr eaLnBrk="1" hangingPunct="1"/>
            <a:r>
              <a:rPr lang="en-US" dirty="0" smtClean="0">
                <a:solidFill>
                  <a:schemeClr val="bg1"/>
                </a:solidFill>
              </a:rPr>
              <a:t>Commuter and On Demand Operations</a:t>
            </a:r>
          </a:p>
          <a:p>
            <a:pPr eaLnBrk="1" hangingPunct="1"/>
            <a:r>
              <a:rPr lang="en-US" dirty="0" smtClean="0">
                <a:solidFill>
                  <a:schemeClr val="bg1"/>
                </a:solidFill>
              </a:rPr>
              <a:t>Subpart D</a:t>
            </a:r>
          </a:p>
          <a:p>
            <a:pPr eaLnBrk="1" hangingPunct="1"/>
            <a:r>
              <a:rPr lang="en-US" dirty="0" smtClean="0">
                <a:solidFill>
                  <a:schemeClr val="bg1"/>
                </a:solidFill>
              </a:rPr>
              <a:t>VFR/IFR Operating Limitations and Weather Requirements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135.203 VFR: Min Altitudes</a:t>
            </a:r>
          </a:p>
        </p:txBody>
      </p:sp>
      <p:sp>
        <p:nvSpPr>
          <p:cNvPr id="22531"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No person may operate under VFR</a:t>
            </a:r>
          </a:p>
          <a:p>
            <a:pPr lvl="1" eaLnBrk="1" hangingPunct="1"/>
            <a:r>
              <a:rPr lang="en-US" sz="2400" smtClean="0">
                <a:solidFill>
                  <a:schemeClr val="bg1"/>
                </a:solidFill>
              </a:rPr>
              <a:t>Day</a:t>
            </a:r>
          </a:p>
          <a:p>
            <a:pPr lvl="2" eaLnBrk="1" hangingPunct="1"/>
            <a:r>
              <a:rPr lang="en-US" sz="2000" smtClean="0">
                <a:solidFill>
                  <a:srgbClr val="7030A0"/>
                </a:solidFill>
              </a:rPr>
              <a:t>Below 500 above surface or less than 500 feet horizontally from any obstacle</a:t>
            </a:r>
          </a:p>
          <a:p>
            <a:pPr lvl="1" eaLnBrk="1" hangingPunct="1"/>
            <a:r>
              <a:rPr lang="en-US" sz="2400" smtClean="0">
                <a:solidFill>
                  <a:schemeClr val="bg1"/>
                </a:solidFill>
              </a:rPr>
              <a:t>Night</a:t>
            </a:r>
          </a:p>
          <a:p>
            <a:pPr lvl="2" eaLnBrk="1" hangingPunct="1"/>
            <a:r>
              <a:rPr lang="en-US" sz="2000" smtClean="0">
                <a:solidFill>
                  <a:srgbClr val="7030A0"/>
                </a:solidFill>
              </a:rPr>
              <a:t>Less than 1,000 feet above highest obstacle within horizontal distance of 5 NM from intended course</a:t>
            </a:r>
          </a:p>
          <a:p>
            <a:pPr lvl="2" eaLnBrk="1" hangingPunct="1"/>
            <a:r>
              <a:rPr lang="en-US" sz="2000" smtClean="0">
                <a:solidFill>
                  <a:srgbClr val="7030A0"/>
                </a:solidFill>
              </a:rPr>
              <a:t>Mountainous terrain – less than 2,000 feet above highest obstacle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7" dur="500"/>
                                        <p:tgtEl>
                                          <p:spTgt spid="2253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10" dur="500"/>
                                        <p:tgtEl>
                                          <p:spTgt spid="22531">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animEffect transition="in" filter="blinds(horizontal)">
                                      <p:cBhvr>
                                        <p:cTn id="15" dur="500"/>
                                        <p:tgtEl>
                                          <p:spTgt spid="22531">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2531">
                                            <p:txEl>
                                              <p:pRg st="4" end="4"/>
                                            </p:txEl>
                                          </p:spTgt>
                                        </p:tgtEl>
                                        <p:attrNameLst>
                                          <p:attrName>style.visibility</p:attrName>
                                        </p:attrNameLst>
                                      </p:cBhvr>
                                      <p:to>
                                        <p:strVal val="visible"/>
                                      </p:to>
                                    </p:set>
                                    <p:animEffect transition="in" filter="blinds(horizontal)">
                                      <p:cBhvr>
                                        <p:cTn id="18" dur="500"/>
                                        <p:tgtEl>
                                          <p:spTgt spid="22531">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animEffect transition="in" filter="blinds(horizontal)">
                                      <p:cBhvr>
                                        <p:cTn id="21"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135.205 VFR: Visibility </a:t>
            </a:r>
          </a:p>
        </p:txBody>
      </p:sp>
      <p:sp>
        <p:nvSpPr>
          <p:cNvPr id="5123"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No person may operate under VFR</a:t>
            </a:r>
          </a:p>
          <a:p>
            <a:pPr lvl="1" eaLnBrk="1" hangingPunct="1">
              <a:defRPr/>
            </a:pPr>
            <a:r>
              <a:rPr lang="en-US" sz="2400" dirty="0" smtClean="0">
                <a:solidFill>
                  <a:schemeClr val="bg1"/>
                </a:solidFill>
              </a:rPr>
              <a:t>Uncontrolled airspace</a:t>
            </a:r>
          </a:p>
          <a:p>
            <a:pPr lvl="2" eaLnBrk="1" hangingPunct="1">
              <a:defRPr/>
            </a:pPr>
            <a:r>
              <a:rPr lang="en-US" sz="2000" dirty="0" smtClean="0">
                <a:solidFill>
                  <a:srgbClr val="7030A0"/>
                </a:solidFill>
              </a:rPr>
              <a:t>Ceiling less than 1,000 feet unless flight visibility is at least 2 miles</a:t>
            </a:r>
          </a:p>
          <a:p>
            <a:pPr lvl="1" eaLnBrk="1" hangingPunct="1">
              <a:defRPr/>
            </a:pPr>
            <a:r>
              <a:rPr lang="en-US" sz="2400" dirty="0" smtClean="0">
                <a:solidFill>
                  <a:schemeClr val="bg1"/>
                </a:solidFill>
              </a:rPr>
              <a:t>Class G airspace at 1,200 feet or less above surface unless visibility is </a:t>
            </a:r>
          </a:p>
          <a:p>
            <a:pPr lvl="2" eaLnBrk="1" hangingPunct="1">
              <a:defRPr/>
            </a:pPr>
            <a:r>
              <a:rPr lang="en-US" sz="2000" dirty="0" smtClean="0">
                <a:solidFill>
                  <a:srgbClr val="7030A0"/>
                </a:solidFill>
              </a:rPr>
              <a:t>Day – ½ mile</a:t>
            </a:r>
          </a:p>
          <a:p>
            <a:pPr lvl="2" eaLnBrk="1" hangingPunct="1">
              <a:defRPr/>
            </a:pPr>
            <a:r>
              <a:rPr lang="en-US" sz="2000" dirty="0" smtClean="0">
                <a:solidFill>
                  <a:srgbClr val="7030A0"/>
                </a:solidFill>
              </a:rPr>
              <a:t>Night – 1 mile</a:t>
            </a:r>
          </a:p>
          <a:p>
            <a:pPr eaLnBrk="1" hangingPunct="1">
              <a:buFontTx/>
              <a:buNone/>
              <a:defRPr/>
            </a:pPr>
            <a:r>
              <a:rPr lang="en-US" dirty="0" smtClean="0">
                <a:solidFill>
                  <a:schemeClr val="bg1">
                    <a:lumMod val="50000"/>
                  </a:schemeClr>
                </a:solidFill>
              </a:rPr>
              <a:t>135.209 VFR: Fuel Supply </a:t>
            </a:r>
          </a:p>
          <a:p>
            <a:pPr eaLnBrk="1" hangingPunct="1">
              <a:defRPr/>
            </a:pPr>
            <a:r>
              <a:rPr lang="en-US" sz="2800" dirty="0" smtClean="0">
                <a:solidFill>
                  <a:srgbClr val="0070C0"/>
                </a:solidFill>
              </a:rPr>
              <a:t>Consider wind/forecast weather conditions</a:t>
            </a:r>
          </a:p>
          <a:p>
            <a:pPr lvl="1" eaLnBrk="1" hangingPunct="1">
              <a:defRPr/>
            </a:pPr>
            <a:r>
              <a:rPr lang="en-US" sz="2400" dirty="0" smtClean="0">
                <a:solidFill>
                  <a:schemeClr val="bg1"/>
                </a:solidFill>
              </a:rPr>
              <a:t>Enough to fly to first point of intended landing</a:t>
            </a:r>
          </a:p>
          <a:p>
            <a:pPr lvl="2" eaLnBrk="1" hangingPunct="1">
              <a:defRPr/>
            </a:pPr>
            <a:r>
              <a:rPr lang="en-US" sz="2000" dirty="0" smtClean="0">
                <a:solidFill>
                  <a:srgbClr val="7030A0"/>
                </a:solidFill>
              </a:rPr>
              <a:t>Day – fly after that for at least 30 minutes</a:t>
            </a:r>
          </a:p>
          <a:p>
            <a:pPr lvl="2" eaLnBrk="1" hangingPunct="1">
              <a:defRPr/>
            </a:pPr>
            <a:r>
              <a:rPr lang="en-US" sz="2000" dirty="0" smtClean="0">
                <a:solidFill>
                  <a:srgbClr val="7030A0"/>
                </a:solidFill>
              </a:rPr>
              <a:t>Night – fly after that for at least 45 minutes</a:t>
            </a:r>
          </a:p>
          <a:p>
            <a:pPr eaLnBrk="1" hangingPunct="1">
              <a:buFontTx/>
              <a:buNone/>
              <a:defRPr/>
            </a:pPr>
            <a:endParaRPr lang="en-US" dirty="0"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blinds(horizontal)">
                                      <p:cBhvr>
                                        <p:cTn id="7" dur="500"/>
                                        <p:tgtEl>
                                          <p:spTgt spid="512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0" dur="500"/>
                                        <p:tgtEl>
                                          <p:spTgt spid="5123">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5" dur="500"/>
                                        <p:tgtEl>
                                          <p:spTgt spid="512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123">
                                            <p:txEl>
                                              <p:pRg st="4" end="4"/>
                                            </p:txEl>
                                          </p:spTgt>
                                        </p:tgtEl>
                                        <p:attrNameLst>
                                          <p:attrName>style.visibility</p:attrName>
                                        </p:attrNameLst>
                                      </p:cBhvr>
                                      <p:to>
                                        <p:strVal val="visible"/>
                                      </p:to>
                                    </p:set>
                                    <p:animEffect transition="in" filter="blinds(horizontal)">
                                      <p:cBhvr>
                                        <p:cTn id="18" dur="500"/>
                                        <p:tgtEl>
                                          <p:spTgt spid="5123">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animEffect transition="in" filter="blinds(horizontal)">
                                      <p:cBhvr>
                                        <p:cTn id="21" dur="500"/>
                                        <p:tgtEl>
                                          <p:spTgt spid="5123">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5123">
                                            <p:txEl>
                                              <p:pRg st="6" end="6"/>
                                            </p:txEl>
                                          </p:spTgt>
                                        </p:tgtEl>
                                        <p:attrNameLst>
                                          <p:attrName>style.visibility</p:attrName>
                                        </p:attrNameLst>
                                      </p:cBhvr>
                                      <p:to>
                                        <p:strVal val="visible"/>
                                      </p:to>
                                    </p:set>
                                    <p:animEffect transition="in" filter="blinds(horizontal)">
                                      <p:cBhvr>
                                        <p:cTn id="26" dur="500"/>
                                        <p:tgtEl>
                                          <p:spTgt spid="512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animEffect transition="in" filter="blinds(horizontal)">
                                      <p:cBhvr>
                                        <p:cTn id="31" dur="500"/>
                                        <p:tgtEl>
                                          <p:spTgt spid="5123">
                                            <p:txEl>
                                              <p:pRg st="7" end="7"/>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5123">
                                            <p:txEl>
                                              <p:pRg st="8" end="8"/>
                                            </p:txEl>
                                          </p:spTgt>
                                        </p:tgtEl>
                                        <p:attrNameLst>
                                          <p:attrName>style.visibility</p:attrName>
                                        </p:attrNameLst>
                                      </p:cBhvr>
                                      <p:to>
                                        <p:strVal val="visible"/>
                                      </p:to>
                                    </p:set>
                                    <p:animEffect transition="in" filter="blinds(horizontal)">
                                      <p:cBhvr>
                                        <p:cTn id="36" dur="500"/>
                                        <p:tgtEl>
                                          <p:spTgt spid="5123">
                                            <p:txEl>
                                              <p:pRg st="8" end="8"/>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5123">
                                            <p:txEl>
                                              <p:pRg st="9" end="9"/>
                                            </p:txEl>
                                          </p:spTgt>
                                        </p:tgtEl>
                                        <p:attrNameLst>
                                          <p:attrName>style.visibility</p:attrName>
                                        </p:attrNameLst>
                                      </p:cBhvr>
                                      <p:to>
                                        <p:strVal val="visible"/>
                                      </p:to>
                                    </p:set>
                                    <p:animEffect transition="in" filter="blinds(horizontal)">
                                      <p:cBhvr>
                                        <p:cTn id="41" dur="500"/>
                                        <p:tgtEl>
                                          <p:spTgt spid="5123">
                                            <p:txEl>
                                              <p:pRg st="9" end="9"/>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5123">
                                            <p:txEl>
                                              <p:pRg st="10" end="10"/>
                                            </p:txEl>
                                          </p:spTgt>
                                        </p:tgtEl>
                                        <p:attrNameLst>
                                          <p:attrName>style.visibility</p:attrName>
                                        </p:attrNameLst>
                                      </p:cBhvr>
                                      <p:to>
                                        <p:strVal val="visible"/>
                                      </p:to>
                                    </p:set>
                                    <p:animEffect transition="in" filter="blinds(horizontal)">
                                      <p:cBhvr>
                                        <p:cTn id="44" dur="500"/>
                                        <p:tgtEl>
                                          <p:spTgt spid="51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135.217 IFR: Takeoff Limitations</a:t>
            </a:r>
          </a:p>
        </p:txBody>
      </p:sp>
      <p:sp>
        <p:nvSpPr>
          <p:cNvPr id="24579"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No person may takeoff an aircraft under IFR from an airport where weather conditions are at or above takeoff minimums, but are below authorized IFR landing minimums unless</a:t>
            </a:r>
          </a:p>
          <a:p>
            <a:pPr lvl="1" eaLnBrk="1" hangingPunct="1"/>
            <a:r>
              <a:rPr lang="en-US" sz="2400" smtClean="0">
                <a:solidFill>
                  <a:schemeClr val="bg1"/>
                </a:solidFill>
              </a:rPr>
              <a:t>An alternate airport within 1 hour’s flying time (normal cruise) of departure airport</a:t>
            </a:r>
          </a:p>
          <a:p>
            <a:pPr eaLnBrk="1" hangingPunct="1">
              <a:buFontTx/>
              <a:buNone/>
            </a:pPr>
            <a:endParaRPr lang="en-US"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7"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135.219 IFR: Destination WX Minimums</a:t>
            </a:r>
          </a:p>
        </p:txBody>
      </p:sp>
      <p:sp>
        <p:nvSpPr>
          <p:cNvPr id="5123" name="Rectangle 3"/>
          <p:cNvSpPr>
            <a:spLocks noGrp="1" noChangeArrowheads="1"/>
          </p:cNvSpPr>
          <p:nvPr>
            <p:ph type="body" idx="1"/>
          </p:nvPr>
        </p:nvSpPr>
        <p:spPr>
          <a:xfrm>
            <a:off x="228600" y="685800"/>
            <a:ext cx="8077200" cy="5867400"/>
          </a:xfrm>
        </p:spPr>
        <p:txBody>
          <a:bodyPr/>
          <a:lstStyle/>
          <a:p>
            <a:pPr eaLnBrk="1" hangingPunct="1">
              <a:defRPr/>
            </a:pPr>
            <a:r>
              <a:rPr lang="en-US" sz="2800" dirty="0" smtClean="0">
                <a:solidFill>
                  <a:srgbClr val="0070C0"/>
                </a:solidFill>
              </a:rPr>
              <a:t>Weather conditions at ETA at the next airport of intended landing will be at or above authorized IFR landing minimums</a:t>
            </a:r>
          </a:p>
          <a:p>
            <a:pPr eaLnBrk="1" hangingPunct="1">
              <a:buFontTx/>
              <a:buNone/>
              <a:defRPr/>
            </a:pPr>
            <a:endParaRPr lang="en-US" sz="2800" dirty="0" smtClean="0">
              <a:solidFill>
                <a:srgbClr val="0070C0"/>
              </a:solidFill>
            </a:endParaRPr>
          </a:p>
          <a:p>
            <a:pPr eaLnBrk="1" hangingPunct="1">
              <a:buFontTx/>
              <a:buNone/>
              <a:defRPr/>
            </a:pPr>
            <a:r>
              <a:rPr lang="en-US" sz="2800" dirty="0" smtClean="0">
                <a:solidFill>
                  <a:schemeClr val="bg1">
                    <a:lumMod val="50000"/>
                  </a:schemeClr>
                </a:solidFill>
                <a:latin typeface="+mj-lt"/>
              </a:rPr>
              <a:t>135.221 IFR: Alternate WX Minimums</a:t>
            </a:r>
          </a:p>
          <a:p>
            <a:pPr eaLnBrk="1" hangingPunct="1">
              <a:buFont typeface="Arial" pitchFamily="34" charset="0"/>
              <a:buChar char="•"/>
              <a:defRPr/>
            </a:pPr>
            <a:r>
              <a:rPr lang="en-US" sz="2800" dirty="0" smtClean="0">
                <a:solidFill>
                  <a:srgbClr val="0070C0"/>
                </a:solidFill>
              </a:rPr>
              <a:t>Weather conditions will be at or above authorized alternate airport landing minimums at the ETA</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blinds(horizontal)">
                                      <p:cBhvr>
                                        <p:cTn id="12" dur="500"/>
                                        <p:tgtEl>
                                          <p:spTgt spid="51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blinds(horizontal)">
                                      <p:cBhvr>
                                        <p:cTn id="17"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135.4 Rules for on-demand</a:t>
            </a:r>
          </a:p>
        </p:txBody>
      </p:sp>
      <p:sp>
        <p:nvSpPr>
          <p:cNvPr id="409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On-demand operations</a:t>
            </a:r>
          </a:p>
          <a:p>
            <a:pPr lvl="1" eaLnBrk="1" hangingPunct="1"/>
            <a:r>
              <a:rPr lang="en-US" sz="2400" dirty="0" smtClean="0">
                <a:solidFill>
                  <a:schemeClr val="tx2"/>
                </a:solidFill>
              </a:rPr>
              <a:t>Two pilot crew (Flight experience)</a:t>
            </a:r>
          </a:p>
          <a:p>
            <a:pPr lvl="2" eaLnBrk="1" hangingPunct="1"/>
            <a:r>
              <a:rPr lang="en-US" sz="2000" dirty="0" smtClean="0">
                <a:solidFill>
                  <a:srgbClr val="7030A0"/>
                </a:solidFill>
              </a:rPr>
              <a:t>PIC</a:t>
            </a:r>
          </a:p>
          <a:p>
            <a:pPr lvl="3" eaLnBrk="1" hangingPunct="1"/>
            <a:r>
              <a:rPr lang="en-US" sz="1600" dirty="0" smtClean="0">
                <a:solidFill>
                  <a:srgbClr val="00B050"/>
                </a:solidFill>
              </a:rPr>
              <a:t>Minimum of 1,500 hours</a:t>
            </a:r>
          </a:p>
          <a:p>
            <a:pPr lvl="3" eaLnBrk="1" hangingPunct="1"/>
            <a:r>
              <a:rPr lang="en-US" sz="1600" dirty="0" smtClean="0">
                <a:solidFill>
                  <a:srgbClr val="00B050"/>
                </a:solidFill>
              </a:rPr>
              <a:t>Commercial pilot and instrument rating</a:t>
            </a:r>
          </a:p>
          <a:p>
            <a:pPr lvl="3" eaLnBrk="1" hangingPunct="1"/>
            <a:r>
              <a:rPr lang="en-US" sz="1600" dirty="0" smtClean="0">
                <a:solidFill>
                  <a:srgbClr val="00B050"/>
                </a:solidFill>
              </a:rPr>
              <a:t>ATP and applicable type ratings (Multi-engine)</a:t>
            </a:r>
          </a:p>
          <a:p>
            <a:pPr lvl="2" eaLnBrk="1" hangingPunct="1"/>
            <a:r>
              <a:rPr lang="en-US" sz="2000" dirty="0" smtClean="0">
                <a:solidFill>
                  <a:srgbClr val="7030A0"/>
                </a:solidFill>
              </a:rPr>
              <a:t>Second in Command</a:t>
            </a:r>
          </a:p>
          <a:p>
            <a:pPr lvl="3" eaLnBrk="1" hangingPunct="1"/>
            <a:r>
              <a:rPr lang="en-US" sz="1600" dirty="0" smtClean="0">
                <a:solidFill>
                  <a:srgbClr val="00B050"/>
                </a:solidFill>
              </a:rPr>
              <a:t>Minimum of 500 hours</a:t>
            </a:r>
          </a:p>
          <a:p>
            <a:pPr lvl="3" eaLnBrk="1" hangingPunct="1"/>
            <a:r>
              <a:rPr lang="en-US" sz="1600" dirty="0" smtClean="0">
                <a:solidFill>
                  <a:srgbClr val="00B050"/>
                </a:solidFill>
              </a:rPr>
              <a:t>Commercial pilot and instrument rating</a:t>
            </a:r>
          </a:p>
          <a:p>
            <a:pPr lvl="3" eaLnBrk="1" hangingPunct="1"/>
            <a:r>
              <a:rPr lang="en-US" sz="1600" dirty="0" smtClean="0">
                <a:solidFill>
                  <a:srgbClr val="00B050"/>
                </a:solidFill>
              </a:rPr>
              <a:t>Commercial pilot and instrument ratings (Multi-engine)</a:t>
            </a:r>
          </a:p>
          <a:p>
            <a:pPr lvl="2" eaLnBrk="1" hangingPunct="1"/>
            <a:r>
              <a:rPr lang="en-US" sz="2000" dirty="0" smtClean="0">
                <a:solidFill>
                  <a:srgbClr val="7030A0"/>
                </a:solidFill>
              </a:rPr>
              <a:t>SIC has &lt; 100 as SIC</a:t>
            </a:r>
            <a:endParaRPr lang="en-US" sz="2000" dirty="0">
              <a:solidFill>
                <a:srgbClr val="7030A0"/>
              </a:solidFill>
            </a:endParaRPr>
          </a:p>
          <a:p>
            <a:pPr lvl="3" eaLnBrk="1" hangingPunct="1"/>
            <a:r>
              <a:rPr lang="en-US" sz="1600" dirty="0" smtClean="0">
                <a:solidFill>
                  <a:srgbClr val="00B050"/>
                </a:solidFill>
              </a:rPr>
              <a:t>PIC not a qualified check pilot</a:t>
            </a:r>
            <a:endParaRPr lang="en-US" sz="1600" dirty="0">
              <a:solidFill>
                <a:srgbClr val="00B050"/>
              </a:solidFill>
            </a:endParaRPr>
          </a:p>
          <a:p>
            <a:pPr lvl="3" eaLnBrk="1" hangingPunct="1"/>
            <a:r>
              <a:rPr lang="en-US" sz="1600" dirty="0" smtClean="0">
                <a:solidFill>
                  <a:srgbClr val="00B050"/>
                </a:solidFill>
              </a:rPr>
              <a:t>PIC must make all takeoffs and landings when (Page329)</a:t>
            </a:r>
          </a:p>
          <a:p>
            <a:pPr lvl="4" eaLnBrk="1" hangingPunct="1"/>
            <a:endParaRPr lang="en-US" sz="2800" dirty="0" smtClean="0">
              <a:solidFill>
                <a:srgbClr val="0070C0"/>
              </a:solidFill>
            </a:endParaRPr>
          </a:p>
        </p:txBody>
      </p:sp>
    </p:spTree>
    <p:extLst>
      <p:ext uri="{BB962C8B-B14F-4D97-AF65-F5344CB8AC3E}">
        <p14:creationId xmlns:p14="http://schemas.microsoft.com/office/powerpoint/2010/main" val="2999305135"/>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099">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099">
                                            <p:txEl>
                                              <p:pRg st="9" end="9"/>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099">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0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135.223 IFR: Alternate Airport</a:t>
            </a:r>
          </a:p>
        </p:txBody>
      </p:sp>
      <p:sp>
        <p:nvSpPr>
          <p:cNvPr id="26627" name="Rectangle 3"/>
          <p:cNvSpPr>
            <a:spLocks noGrp="1" noChangeArrowheads="1"/>
          </p:cNvSpPr>
          <p:nvPr>
            <p:ph type="body" idx="1"/>
          </p:nvPr>
        </p:nvSpPr>
        <p:spPr>
          <a:xfrm>
            <a:off x="228600" y="685800"/>
            <a:ext cx="8077200" cy="6172200"/>
          </a:xfrm>
        </p:spPr>
        <p:txBody>
          <a:bodyPr/>
          <a:lstStyle/>
          <a:p>
            <a:pPr eaLnBrk="1" hangingPunct="1">
              <a:defRPr/>
            </a:pPr>
            <a:r>
              <a:rPr lang="en-US" sz="2800" dirty="0" smtClean="0">
                <a:solidFill>
                  <a:srgbClr val="0070C0"/>
                </a:solidFill>
              </a:rPr>
              <a:t>Complete flight to first point of intended landing</a:t>
            </a:r>
          </a:p>
          <a:p>
            <a:pPr eaLnBrk="1" hangingPunct="1">
              <a:defRPr/>
            </a:pPr>
            <a:r>
              <a:rPr lang="en-US" sz="2800" dirty="0" smtClean="0">
                <a:solidFill>
                  <a:srgbClr val="0070C0"/>
                </a:solidFill>
              </a:rPr>
              <a:t>Fly from that airport to the alternate airport</a:t>
            </a:r>
          </a:p>
          <a:p>
            <a:pPr lvl="1" eaLnBrk="1" hangingPunct="1">
              <a:defRPr/>
            </a:pPr>
            <a:r>
              <a:rPr lang="en-US" dirty="0" smtClean="0">
                <a:solidFill>
                  <a:schemeClr val="bg2">
                    <a:lumMod val="75000"/>
                  </a:schemeClr>
                </a:solidFill>
              </a:rPr>
              <a:t>Does not apply if</a:t>
            </a:r>
          </a:p>
          <a:p>
            <a:pPr lvl="2" eaLnBrk="1" hangingPunct="1">
              <a:defRPr/>
            </a:pPr>
            <a:r>
              <a:rPr lang="en-US" dirty="0" smtClean="0">
                <a:solidFill>
                  <a:srgbClr val="7030A0"/>
                </a:solidFill>
              </a:rPr>
              <a:t>Ceiling will be at least 1,500 feet above the lowest circling approach MDA, or</a:t>
            </a:r>
          </a:p>
          <a:p>
            <a:pPr lvl="2" eaLnBrk="1" hangingPunct="1">
              <a:defRPr/>
            </a:pPr>
            <a:r>
              <a:rPr lang="en-US" dirty="0" smtClean="0">
                <a:solidFill>
                  <a:srgbClr val="7030A0"/>
                </a:solidFill>
              </a:rPr>
              <a:t>Ceiling at least 1,500 feet above lowest published minimum or 2,000 feet above the airport elevation, whichever is higher, and</a:t>
            </a:r>
          </a:p>
          <a:p>
            <a:pPr lvl="2" eaLnBrk="1" hangingPunct="1">
              <a:defRPr/>
            </a:pPr>
            <a:r>
              <a:rPr lang="en-US" dirty="0" smtClean="0">
                <a:solidFill>
                  <a:srgbClr val="7030A0"/>
                </a:solidFill>
              </a:rPr>
              <a:t>Visibility – At least 3 miles or 2 miles more than lowest visibility minimums, whichever is greater</a:t>
            </a:r>
          </a:p>
          <a:p>
            <a:pPr eaLnBrk="1" hangingPunct="1">
              <a:defRPr/>
            </a:pPr>
            <a:r>
              <a:rPr lang="en-US" sz="2800" dirty="0" smtClean="0">
                <a:solidFill>
                  <a:srgbClr val="0070C0"/>
                </a:solidFill>
              </a:rPr>
              <a:t>Fly after that for 45 minutes at normal cruising speed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6627">
                                            <p:txEl>
                                              <p:pRg st="3" end="3"/>
                                            </p:txEl>
                                          </p:spTgt>
                                        </p:tgtEl>
                                        <p:attrNameLst>
                                          <p:attrName>style.visibility</p:attrName>
                                        </p:attrNameLst>
                                      </p:cBhvr>
                                      <p:to>
                                        <p:strVal val="visible"/>
                                      </p:to>
                                    </p:set>
                                    <p:animEffect transition="in" filter="blinds(horizontal)">
                                      <p:cBhvr>
                                        <p:cTn id="20" dur="500"/>
                                        <p:tgtEl>
                                          <p:spTgt spid="26627">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Effect transition="in" filter="blinds(horizontal)">
                                      <p:cBhvr>
                                        <p:cTn id="25" dur="500"/>
                                        <p:tgtEl>
                                          <p:spTgt spid="2662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6627">
                                            <p:txEl>
                                              <p:pRg st="5" end="5"/>
                                            </p:txEl>
                                          </p:spTgt>
                                        </p:tgtEl>
                                        <p:attrNameLst>
                                          <p:attrName>style.visibility</p:attrName>
                                        </p:attrNameLst>
                                      </p:cBhvr>
                                      <p:to>
                                        <p:strVal val="visible"/>
                                      </p:to>
                                    </p:set>
                                    <p:animEffect transition="in" filter="blinds(horizontal)">
                                      <p:cBhvr>
                                        <p:cTn id="30" dur="500"/>
                                        <p:tgtEl>
                                          <p:spTgt spid="26627">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26627">
                                            <p:txEl>
                                              <p:pRg st="6" end="6"/>
                                            </p:txEl>
                                          </p:spTgt>
                                        </p:tgtEl>
                                        <p:attrNameLst>
                                          <p:attrName>style.visibility</p:attrName>
                                        </p:attrNameLst>
                                      </p:cBhvr>
                                      <p:to>
                                        <p:strVal val="visible"/>
                                      </p:to>
                                    </p:set>
                                    <p:animEffect transition="in" filter="blinds(horizontal)">
                                      <p:cBhvr>
                                        <p:cTn id="35"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135.225 IFR: Takeoff Minimums</a:t>
            </a:r>
          </a:p>
        </p:txBody>
      </p:sp>
      <p:sp>
        <p:nvSpPr>
          <p:cNvPr id="27651"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No pilot may takeoff</a:t>
            </a:r>
          </a:p>
          <a:p>
            <a:pPr lvl="1" eaLnBrk="1" hangingPunct="1"/>
            <a:r>
              <a:rPr lang="en-US" sz="2400" smtClean="0">
                <a:solidFill>
                  <a:schemeClr val="bg1"/>
                </a:solidFill>
              </a:rPr>
              <a:t>Under IFR when the visibility is less than 1 mile</a:t>
            </a:r>
          </a:p>
          <a:p>
            <a:pPr lvl="1" eaLnBrk="1" hangingPunct="1"/>
            <a:r>
              <a:rPr lang="en-US" sz="2400" smtClean="0">
                <a:solidFill>
                  <a:schemeClr val="bg1"/>
                </a:solidFill>
              </a:rPr>
              <a:t>Unless wind direction and velocity at the time of takeoff are such that a straight-in instrument approach can be made to the runway served by the instrument approach</a:t>
            </a:r>
          </a:p>
          <a:p>
            <a:pPr eaLnBrk="1" hangingPunct="1"/>
            <a:r>
              <a:rPr lang="en-US" sz="2800" smtClean="0">
                <a:solidFill>
                  <a:srgbClr val="0070C0"/>
                </a:solidFill>
              </a:rPr>
              <a:t>No pilot may</a:t>
            </a:r>
            <a:endParaRPr lang="en-US" sz="2400" smtClean="0">
              <a:solidFill>
                <a:schemeClr val="bg1"/>
              </a:solidFill>
            </a:endParaRPr>
          </a:p>
          <a:p>
            <a:pPr lvl="1" eaLnBrk="1" hangingPunct="1"/>
            <a:r>
              <a:rPr lang="en-US" sz="2400" smtClean="0">
                <a:solidFill>
                  <a:schemeClr val="bg1"/>
                </a:solidFill>
              </a:rPr>
              <a:t>Make an instrument approach when the visibility is less than ½ mile</a:t>
            </a:r>
          </a:p>
          <a:p>
            <a:pPr lvl="1" eaLnBrk="1" hangingPunct="1"/>
            <a:r>
              <a:rPr lang="en-US" sz="2400" smtClean="0">
                <a:solidFill>
                  <a:schemeClr val="bg1"/>
                </a:solidFill>
              </a:rPr>
              <a:t>Initiate an instrument approach unless weather conditions are at or above authorized IFR landing minimums for that procedure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blinds(horizontal)">
                                      <p:cBhvr>
                                        <p:cTn id="7" dur="500"/>
                                        <p:tgtEl>
                                          <p:spTgt spid="2765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7651">
                                            <p:txEl>
                                              <p:pRg st="2" end="2"/>
                                            </p:txEl>
                                          </p:spTgt>
                                        </p:tgtEl>
                                        <p:attrNameLst>
                                          <p:attrName>style.visibility</p:attrName>
                                        </p:attrNameLst>
                                      </p:cBhvr>
                                      <p:to>
                                        <p:strVal val="visible"/>
                                      </p:to>
                                    </p:set>
                                    <p:animEffect transition="in" filter="blinds(horizontal)">
                                      <p:cBhvr>
                                        <p:cTn id="12" dur="500"/>
                                        <p:tgtEl>
                                          <p:spTgt spid="2765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7651">
                                            <p:txEl>
                                              <p:pRg st="3" end="3"/>
                                            </p:txEl>
                                          </p:spTgt>
                                        </p:tgtEl>
                                        <p:attrNameLst>
                                          <p:attrName>style.visibility</p:attrName>
                                        </p:attrNameLst>
                                      </p:cBhvr>
                                      <p:to>
                                        <p:strVal val="visible"/>
                                      </p:to>
                                    </p:set>
                                    <p:animEffect transition="in" filter="blinds(horizontal)">
                                      <p:cBhvr>
                                        <p:cTn id="17" dur="500"/>
                                        <p:tgtEl>
                                          <p:spTgt spid="2765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7651">
                                            <p:txEl>
                                              <p:pRg st="4" end="4"/>
                                            </p:txEl>
                                          </p:spTgt>
                                        </p:tgtEl>
                                        <p:attrNameLst>
                                          <p:attrName>style.visibility</p:attrName>
                                        </p:attrNameLst>
                                      </p:cBhvr>
                                      <p:to>
                                        <p:strVal val="visible"/>
                                      </p:to>
                                    </p:set>
                                    <p:animEffect transition="in" filter="blinds(horizontal)">
                                      <p:cBhvr>
                                        <p:cTn id="22" dur="500"/>
                                        <p:tgtEl>
                                          <p:spTgt spid="2765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7651">
                                            <p:txEl>
                                              <p:pRg st="5" end="5"/>
                                            </p:txEl>
                                          </p:spTgt>
                                        </p:tgtEl>
                                        <p:attrNameLst>
                                          <p:attrName>style.visibility</p:attrName>
                                        </p:attrNameLst>
                                      </p:cBhvr>
                                      <p:to>
                                        <p:strVal val="visible"/>
                                      </p:to>
                                    </p:set>
                                    <p:animEffect transition="in" filter="blinds(horizontal)">
                                      <p:cBhvr>
                                        <p:cTn id="27" dur="500"/>
                                        <p:tgtEl>
                                          <p:spTgt spid="276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Part 135	</a:t>
            </a:r>
          </a:p>
        </p:txBody>
      </p:sp>
      <p:sp>
        <p:nvSpPr>
          <p:cNvPr id="31747"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E</a:t>
            </a:r>
          </a:p>
          <a:p>
            <a:pPr eaLnBrk="1" hangingPunct="1"/>
            <a:r>
              <a:rPr lang="en-US" smtClean="0">
                <a:solidFill>
                  <a:schemeClr val="bg1"/>
                </a:solidFill>
              </a:rPr>
              <a:t>Flight Crewmember Requirements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135.243 PIC Requirements</a:t>
            </a:r>
          </a:p>
        </p:txBody>
      </p:sp>
      <p:sp>
        <p:nvSpPr>
          <p:cNvPr id="29699"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Aircraft having passenger seat configuration of 10 seats or more</a:t>
            </a:r>
          </a:p>
          <a:p>
            <a:pPr lvl="1" eaLnBrk="1" hangingPunct="1"/>
            <a:r>
              <a:rPr lang="en-US" sz="2400" smtClean="0">
                <a:solidFill>
                  <a:schemeClr val="bg1"/>
                </a:solidFill>
              </a:rPr>
              <a:t>PIC holds an ATP certificate</a:t>
            </a:r>
          </a:p>
          <a:p>
            <a:pPr eaLnBrk="1" hangingPunct="1"/>
            <a:r>
              <a:rPr lang="en-US" sz="2800" smtClean="0">
                <a:solidFill>
                  <a:srgbClr val="0070C0"/>
                </a:solidFill>
              </a:rPr>
              <a:t>Under VFR conditions, PIC has</a:t>
            </a:r>
          </a:p>
          <a:p>
            <a:pPr lvl="1" eaLnBrk="1" hangingPunct="1"/>
            <a:r>
              <a:rPr lang="en-US" smtClean="0">
                <a:solidFill>
                  <a:schemeClr val="bg1"/>
                </a:solidFill>
              </a:rPr>
              <a:t>At least commercial pilot certificate</a:t>
            </a:r>
          </a:p>
          <a:p>
            <a:pPr lvl="1" eaLnBrk="1" hangingPunct="1"/>
            <a:r>
              <a:rPr lang="en-US" smtClean="0">
                <a:solidFill>
                  <a:schemeClr val="bg1"/>
                </a:solidFill>
              </a:rPr>
              <a:t>At least 500 hours as pilot</a:t>
            </a:r>
          </a:p>
          <a:p>
            <a:pPr lvl="2" eaLnBrk="1" hangingPunct="1"/>
            <a:r>
              <a:rPr lang="en-US" smtClean="0">
                <a:solidFill>
                  <a:srgbClr val="7030A0"/>
                </a:solidFill>
              </a:rPr>
              <a:t>Including 100 hours cross-country flight time</a:t>
            </a:r>
          </a:p>
          <a:p>
            <a:pPr lvl="2" eaLnBrk="1" hangingPunct="1"/>
            <a:r>
              <a:rPr lang="en-US" smtClean="0">
                <a:solidFill>
                  <a:srgbClr val="7030A0"/>
                </a:solidFill>
              </a:rPr>
              <a:t>At least 25 hours at night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9699">
                                            <p:txEl>
                                              <p:pRg st="6" end="6"/>
                                            </p:txEl>
                                          </p:spTgt>
                                        </p:tgtEl>
                                        <p:attrNameLst>
                                          <p:attrName>style.visibility</p:attrName>
                                        </p:attrNameLst>
                                      </p:cBhvr>
                                      <p:to>
                                        <p:strVal val="visible"/>
                                      </p:to>
                                    </p:set>
                                    <p:animEffect transition="in" filter="blinds(horizontal)">
                                      <p:cBhvr>
                                        <p:cTn id="35"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135.243 PIC Requirements</a:t>
            </a:r>
          </a:p>
        </p:txBody>
      </p:sp>
      <p:sp>
        <p:nvSpPr>
          <p:cNvPr id="30723"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Under IFR conditions, PIC has</a:t>
            </a:r>
          </a:p>
          <a:p>
            <a:pPr lvl="1" eaLnBrk="1" hangingPunct="1"/>
            <a:r>
              <a:rPr lang="en-US" smtClean="0">
                <a:solidFill>
                  <a:schemeClr val="bg1"/>
                </a:solidFill>
              </a:rPr>
              <a:t>At least commercial pilot certificate</a:t>
            </a:r>
          </a:p>
          <a:p>
            <a:pPr lvl="1" eaLnBrk="1" hangingPunct="1"/>
            <a:r>
              <a:rPr lang="en-US" smtClean="0">
                <a:solidFill>
                  <a:schemeClr val="bg1"/>
                </a:solidFill>
              </a:rPr>
              <a:t>At least 1,200 hours as pilot</a:t>
            </a:r>
          </a:p>
          <a:p>
            <a:pPr lvl="2" eaLnBrk="1" hangingPunct="1"/>
            <a:r>
              <a:rPr lang="en-US" smtClean="0">
                <a:solidFill>
                  <a:srgbClr val="7030A0"/>
                </a:solidFill>
              </a:rPr>
              <a:t>Including 500 hours cross-country flight time</a:t>
            </a:r>
          </a:p>
          <a:p>
            <a:pPr lvl="2" eaLnBrk="1" hangingPunct="1"/>
            <a:r>
              <a:rPr lang="en-US" smtClean="0">
                <a:solidFill>
                  <a:srgbClr val="7030A0"/>
                </a:solidFill>
              </a:rPr>
              <a:t>At least 100 hours at night</a:t>
            </a:r>
          </a:p>
          <a:p>
            <a:pPr lvl="2" eaLnBrk="1" hangingPunct="1"/>
            <a:r>
              <a:rPr lang="en-US" smtClean="0">
                <a:solidFill>
                  <a:srgbClr val="7030A0"/>
                </a:solidFill>
              </a:rPr>
              <a:t>75 hours actual or simulated instrument</a:t>
            </a:r>
          </a:p>
          <a:p>
            <a:pPr lvl="3" eaLnBrk="1" hangingPunct="1"/>
            <a:r>
              <a:rPr lang="en-US" smtClean="0">
                <a:solidFill>
                  <a:srgbClr val="FF0000"/>
                </a:solidFill>
              </a:rPr>
              <a:t>At least 50 hours actual flight</a:t>
            </a:r>
          </a:p>
          <a:p>
            <a:pPr lvl="1" eaLnBrk="1" hangingPunct="1"/>
            <a:r>
              <a:rPr lang="en-US" smtClean="0">
                <a:solidFill>
                  <a:schemeClr val="bg1"/>
                </a:solidFill>
              </a:rPr>
              <a:t>Hold an instrument rating or an ATP</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2" dur="500"/>
                                        <p:tgtEl>
                                          <p:spTgt spid="307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17" dur="500"/>
                                        <p:tgtEl>
                                          <p:spTgt spid="3072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2" dur="500"/>
                                        <p:tgtEl>
                                          <p:spTgt spid="3072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27" dur="500"/>
                                        <p:tgtEl>
                                          <p:spTgt spid="3072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30" dur="500"/>
                                        <p:tgtEl>
                                          <p:spTgt spid="30723">
                                            <p:txEl>
                                              <p:pRg st="6" end="6"/>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35" dur="5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135.244 Operating Experience</a:t>
            </a:r>
          </a:p>
        </p:txBody>
      </p:sp>
      <p:sp>
        <p:nvSpPr>
          <p:cNvPr id="31747"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PIC must have </a:t>
            </a:r>
          </a:p>
          <a:p>
            <a:pPr lvl="1" eaLnBrk="1" hangingPunct="1"/>
            <a:r>
              <a:rPr lang="en-US" smtClean="0">
                <a:solidFill>
                  <a:schemeClr val="bg1"/>
                </a:solidFill>
              </a:rPr>
              <a:t>Single engine – 10 hours</a:t>
            </a:r>
          </a:p>
          <a:p>
            <a:pPr lvl="1" eaLnBrk="1" hangingPunct="1"/>
            <a:r>
              <a:rPr lang="en-US" smtClean="0">
                <a:solidFill>
                  <a:schemeClr val="bg1"/>
                </a:solidFill>
              </a:rPr>
              <a:t>Multiengine (reciprocating)– 15 hours</a:t>
            </a:r>
          </a:p>
          <a:p>
            <a:pPr lvl="1" eaLnBrk="1" hangingPunct="1"/>
            <a:r>
              <a:rPr lang="en-US" smtClean="0">
                <a:solidFill>
                  <a:schemeClr val="bg1"/>
                </a:solidFill>
              </a:rPr>
              <a:t>Multiengine (Turbine)– 20 hours</a:t>
            </a:r>
          </a:p>
          <a:p>
            <a:pPr lvl="1" eaLnBrk="1" hangingPunct="1"/>
            <a:r>
              <a:rPr lang="en-US" smtClean="0">
                <a:solidFill>
                  <a:schemeClr val="bg1"/>
                </a:solidFill>
              </a:rPr>
              <a:t>Multiengine (Turbojet powered)– 25 hours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22" dur="500"/>
                                        <p:tgtEl>
                                          <p:spTgt spid="31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blinds(horizontal)">
                                      <p:cBhvr>
                                        <p:cTn id="2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135.247 PIC Recent Experience</a:t>
            </a:r>
          </a:p>
        </p:txBody>
      </p:sp>
      <p:sp>
        <p:nvSpPr>
          <p:cNvPr id="327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PIC must have within preceding 90 days</a:t>
            </a:r>
          </a:p>
          <a:p>
            <a:pPr lvl="1" eaLnBrk="1" hangingPunct="1"/>
            <a:r>
              <a:rPr lang="en-US" sz="2400" dirty="0" smtClean="0">
                <a:solidFill>
                  <a:schemeClr val="bg1"/>
                </a:solidFill>
              </a:rPr>
              <a:t>3 takeoffs and 3 landings as the sole manipulator</a:t>
            </a:r>
          </a:p>
          <a:p>
            <a:pPr lvl="1" eaLnBrk="1" hangingPunct="1"/>
            <a:r>
              <a:rPr lang="en-US" sz="2400" dirty="0" smtClean="0">
                <a:solidFill>
                  <a:schemeClr val="bg1"/>
                </a:solidFill>
              </a:rPr>
              <a:t>1 hour after sunset and ending 1 hour before sunrise made 3 takeoffs and 3 landings</a:t>
            </a:r>
          </a:p>
          <a:p>
            <a:pPr lvl="1" eaLnBrk="1" hangingPunct="1"/>
            <a:r>
              <a:rPr lang="en-US" sz="2400" dirty="0" smtClean="0">
                <a:solidFill>
                  <a:schemeClr val="bg1"/>
                </a:solidFill>
              </a:rPr>
              <a:t>Hold at least a commercial certificate</a:t>
            </a:r>
          </a:p>
          <a:p>
            <a:pPr lvl="2" eaLnBrk="1" hangingPunct="1"/>
            <a:r>
              <a:rPr lang="en-US" sz="2000" dirty="0" smtClean="0">
                <a:solidFill>
                  <a:srgbClr val="7030A0"/>
                </a:solidFill>
              </a:rPr>
              <a:t>Logged at least 1,500 hours as a pilot</a:t>
            </a:r>
          </a:p>
          <a:p>
            <a:pPr lvl="2" eaLnBrk="1" hangingPunct="1"/>
            <a:r>
              <a:rPr lang="en-US" sz="2000" dirty="0" smtClean="0">
                <a:solidFill>
                  <a:srgbClr val="7030A0"/>
                </a:solidFill>
              </a:rPr>
              <a:t>Accomplish/log at least 15 hours of flight time</a:t>
            </a:r>
          </a:p>
          <a:p>
            <a:pPr lvl="3" eaLnBrk="1" hangingPunct="1"/>
            <a:r>
              <a:rPr lang="en-US" sz="1600" dirty="0" smtClean="0">
                <a:solidFill>
                  <a:srgbClr val="00B050"/>
                </a:solidFill>
              </a:rPr>
              <a:t>In each type of aircraft pilot seeks to operate</a:t>
            </a:r>
          </a:p>
          <a:p>
            <a:pPr lvl="2" eaLnBrk="1" hangingPunct="1"/>
            <a:r>
              <a:rPr lang="en-US" sz="2000" dirty="0" smtClean="0">
                <a:solidFill>
                  <a:srgbClr val="7030A0"/>
                </a:solidFill>
              </a:rPr>
              <a:t>3 takeoffs and 3 landings to a full stop</a:t>
            </a:r>
          </a:p>
          <a:p>
            <a:pPr lvl="2" eaLnBrk="1" hangingPunct="1"/>
            <a:r>
              <a:rPr lang="en-US" sz="2000" dirty="0" smtClean="0">
                <a:solidFill>
                  <a:srgbClr val="7030A0"/>
                </a:solidFill>
              </a:rPr>
              <a:t>Training program</a:t>
            </a:r>
          </a:p>
          <a:p>
            <a:pPr lvl="3" eaLnBrk="1" hangingPunct="1"/>
            <a:r>
              <a:rPr lang="en-US" sz="1600" dirty="0" smtClean="0">
                <a:solidFill>
                  <a:srgbClr val="00B050"/>
                </a:solidFill>
              </a:rPr>
              <a:t>Approved under Part 142</a:t>
            </a:r>
          </a:p>
          <a:p>
            <a:pPr lvl="3" eaLnBrk="1" hangingPunct="1"/>
            <a:r>
              <a:rPr lang="en-US" sz="1600" dirty="0" smtClean="0">
                <a:solidFill>
                  <a:srgbClr val="00B050"/>
                </a:solidFill>
              </a:rPr>
              <a:t>6 takeoffs and 6 landing to a full stop in a flight simulator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linds(horizontal)">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22" dur="500"/>
                                        <p:tgtEl>
                                          <p:spTgt spid="32771">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2771">
                                            <p:txEl>
                                              <p:pRg st="4" end="4"/>
                                            </p:txEl>
                                          </p:spTgt>
                                        </p:tgtEl>
                                        <p:attrNameLst>
                                          <p:attrName>style.visibility</p:attrName>
                                        </p:attrNameLst>
                                      </p:cBhvr>
                                      <p:to>
                                        <p:strVal val="visible"/>
                                      </p:to>
                                    </p:set>
                                    <p:animEffect transition="in" filter="blinds(horizontal)">
                                      <p:cBhvr>
                                        <p:cTn id="25" dur="500"/>
                                        <p:tgtEl>
                                          <p:spTgt spid="32771">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2771">
                                            <p:txEl>
                                              <p:pRg st="5" end="5"/>
                                            </p:txEl>
                                          </p:spTgt>
                                        </p:tgtEl>
                                        <p:attrNameLst>
                                          <p:attrName>style.visibility</p:attrName>
                                        </p:attrNameLst>
                                      </p:cBhvr>
                                      <p:to>
                                        <p:strVal val="visible"/>
                                      </p:to>
                                    </p:set>
                                    <p:animEffect transition="in" filter="blinds(horizontal)">
                                      <p:cBhvr>
                                        <p:cTn id="28" dur="500"/>
                                        <p:tgtEl>
                                          <p:spTgt spid="32771">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2771">
                                            <p:txEl>
                                              <p:pRg st="6" end="6"/>
                                            </p:txEl>
                                          </p:spTgt>
                                        </p:tgtEl>
                                        <p:attrNameLst>
                                          <p:attrName>style.visibility</p:attrName>
                                        </p:attrNameLst>
                                      </p:cBhvr>
                                      <p:to>
                                        <p:strVal val="visible"/>
                                      </p:to>
                                    </p:set>
                                    <p:animEffect transition="in" filter="blinds(horizontal)">
                                      <p:cBhvr>
                                        <p:cTn id="31" dur="500"/>
                                        <p:tgtEl>
                                          <p:spTgt spid="32771">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32771">
                                            <p:txEl>
                                              <p:pRg st="7" end="7"/>
                                            </p:txEl>
                                          </p:spTgt>
                                        </p:tgtEl>
                                        <p:attrNameLst>
                                          <p:attrName>style.visibility</p:attrName>
                                        </p:attrNameLst>
                                      </p:cBhvr>
                                      <p:to>
                                        <p:strVal val="visible"/>
                                      </p:to>
                                    </p:set>
                                    <p:animEffect transition="in" filter="blinds(horizontal)">
                                      <p:cBhvr>
                                        <p:cTn id="34" dur="500"/>
                                        <p:tgtEl>
                                          <p:spTgt spid="32771">
                                            <p:txEl>
                                              <p:pRg st="7" end="7"/>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32771">
                                            <p:txEl>
                                              <p:pRg st="8" end="8"/>
                                            </p:txEl>
                                          </p:spTgt>
                                        </p:tgtEl>
                                        <p:attrNameLst>
                                          <p:attrName>style.visibility</p:attrName>
                                        </p:attrNameLst>
                                      </p:cBhvr>
                                      <p:to>
                                        <p:strVal val="visible"/>
                                      </p:to>
                                    </p:set>
                                    <p:animEffect transition="in" filter="blinds(horizontal)">
                                      <p:cBhvr>
                                        <p:cTn id="37" dur="500"/>
                                        <p:tgtEl>
                                          <p:spTgt spid="32771">
                                            <p:txEl>
                                              <p:pRg st="8" end="8"/>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32771">
                                            <p:txEl>
                                              <p:pRg st="9" end="9"/>
                                            </p:txEl>
                                          </p:spTgt>
                                        </p:tgtEl>
                                        <p:attrNameLst>
                                          <p:attrName>style.visibility</p:attrName>
                                        </p:attrNameLst>
                                      </p:cBhvr>
                                      <p:to>
                                        <p:strVal val="visible"/>
                                      </p:to>
                                    </p:set>
                                    <p:animEffect transition="in" filter="blinds(horizontal)">
                                      <p:cBhvr>
                                        <p:cTn id="40" dur="500"/>
                                        <p:tgtEl>
                                          <p:spTgt spid="32771">
                                            <p:txEl>
                                              <p:pRg st="9" end="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32771">
                                            <p:txEl>
                                              <p:pRg st="10" end="10"/>
                                            </p:txEl>
                                          </p:spTgt>
                                        </p:tgtEl>
                                        <p:attrNameLst>
                                          <p:attrName>style.visibility</p:attrName>
                                        </p:attrNameLst>
                                      </p:cBhvr>
                                      <p:to>
                                        <p:strVal val="visible"/>
                                      </p:to>
                                    </p:set>
                                    <p:animEffect transition="in" filter="blinds(horizontal)">
                                      <p:cBhvr>
                                        <p:cTn id="43" dur="500"/>
                                        <p:tgtEl>
                                          <p:spTgt spid="32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36867"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F</a:t>
            </a:r>
          </a:p>
          <a:p>
            <a:pPr eaLnBrk="1" hangingPunct="1"/>
            <a:r>
              <a:rPr lang="en-US" smtClean="0">
                <a:solidFill>
                  <a:schemeClr val="bg1"/>
                </a:solidFill>
              </a:rPr>
              <a:t>Crewmember Flight Time and Duty Period Limitations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135.263 Rest Requirements</a:t>
            </a:r>
          </a:p>
        </p:txBody>
      </p:sp>
      <p:sp>
        <p:nvSpPr>
          <p:cNvPr id="37891"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No duty during any required rest period</a:t>
            </a:r>
          </a:p>
          <a:p>
            <a:pPr eaLnBrk="1" hangingPunct="1"/>
            <a:r>
              <a:rPr lang="en-US" sz="2800" smtClean="0">
                <a:solidFill>
                  <a:srgbClr val="0070C0"/>
                </a:solidFill>
              </a:rPr>
              <a:t>Time spent in transportation is not considered part of a rest period</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linds(horizontal)">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linds(horizontal)">
                                      <p:cBhvr>
                                        <p:cTn id="12"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135.265 Limitations</a:t>
            </a:r>
          </a:p>
        </p:txBody>
      </p:sp>
      <p:sp>
        <p:nvSpPr>
          <p:cNvPr id="38915"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Total flight time will not exceed</a:t>
            </a:r>
          </a:p>
          <a:p>
            <a:pPr lvl="1" eaLnBrk="1" hangingPunct="1"/>
            <a:r>
              <a:rPr lang="en-US" sz="2400" smtClean="0">
                <a:solidFill>
                  <a:schemeClr val="bg1"/>
                </a:solidFill>
              </a:rPr>
              <a:t>1,200 hours in any calendar year</a:t>
            </a:r>
          </a:p>
          <a:p>
            <a:pPr lvl="1" eaLnBrk="1" hangingPunct="1"/>
            <a:r>
              <a:rPr lang="en-US" sz="2400" smtClean="0">
                <a:solidFill>
                  <a:schemeClr val="bg1"/>
                </a:solidFill>
              </a:rPr>
              <a:t>120 hours in any calendar month</a:t>
            </a:r>
          </a:p>
          <a:p>
            <a:pPr lvl="1" eaLnBrk="1" hangingPunct="1"/>
            <a:r>
              <a:rPr lang="en-US" sz="2400" smtClean="0">
                <a:solidFill>
                  <a:schemeClr val="bg1"/>
                </a:solidFill>
              </a:rPr>
              <a:t>34 hours in any 7 consecutive days</a:t>
            </a:r>
          </a:p>
          <a:p>
            <a:pPr lvl="1" eaLnBrk="1" hangingPunct="1"/>
            <a:r>
              <a:rPr lang="en-US" sz="2400" smtClean="0">
                <a:solidFill>
                  <a:schemeClr val="bg1"/>
                </a:solidFill>
              </a:rPr>
              <a:t>8 hours during any 24 consecutive hours for a flight crew consisting of 1 pilot</a:t>
            </a:r>
          </a:p>
          <a:p>
            <a:pPr lvl="1" eaLnBrk="1" hangingPunct="1"/>
            <a:r>
              <a:rPr lang="en-US" sz="2400" smtClean="0">
                <a:solidFill>
                  <a:schemeClr val="bg1"/>
                </a:solidFill>
              </a:rPr>
              <a:t>8 hours between required rest periods for a flight crew consisting of 2 pilots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7" dur="5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7"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135.21 Manual Requirements</a:t>
            </a:r>
          </a:p>
        </p:txBody>
      </p:sp>
      <p:sp>
        <p:nvSpPr>
          <p:cNvPr id="512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Certificate holder will maintain a current copy and must be used by</a:t>
            </a:r>
          </a:p>
          <a:p>
            <a:pPr lvl="1" eaLnBrk="1" hangingPunct="1"/>
            <a:r>
              <a:rPr lang="en-US" sz="2400" dirty="0" smtClean="0">
                <a:solidFill>
                  <a:schemeClr val="bg1"/>
                </a:solidFill>
              </a:rPr>
              <a:t>Flight personnel</a:t>
            </a:r>
          </a:p>
          <a:p>
            <a:pPr lvl="1" eaLnBrk="1" hangingPunct="1"/>
            <a:r>
              <a:rPr lang="en-US" sz="2400" dirty="0" smtClean="0">
                <a:solidFill>
                  <a:schemeClr val="bg1"/>
                </a:solidFill>
              </a:rPr>
              <a:t>Ground personnel</a:t>
            </a:r>
          </a:p>
          <a:p>
            <a:pPr lvl="1" eaLnBrk="1" hangingPunct="1"/>
            <a:r>
              <a:rPr lang="en-US" sz="2400" dirty="0" smtClean="0">
                <a:solidFill>
                  <a:schemeClr val="bg1"/>
                </a:solidFill>
              </a:rPr>
              <a:t>Maintenance personnel</a:t>
            </a:r>
          </a:p>
          <a:p>
            <a:pPr eaLnBrk="1" hangingPunct="1"/>
            <a:r>
              <a:rPr lang="en-US" sz="2800" dirty="0" smtClean="0">
                <a:solidFill>
                  <a:srgbClr val="0070C0"/>
                </a:solidFill>
              </a:rPr>
              <a:t>One copy:</a:t>
            </a:r>
          </a:p>
          <a:p>
            <a:pPr lvl="1" eaLnBrk="1" hangingPunct="1"/>
            <a:r>
              <a:rPr lang="en-US" sz="2400" dirty="0" smtClean="0">
                <a:solidFill>
                  <a:schemeClr val="tx2"/>
                </a:solidFill>
              </a:rPr>
              <a:t>Principal base of operations</a:t>
            </a:r>
          </a:p>
          <a:p>
            <a:pPr lvl="1" eaLnBrk="1" hangingPunct="1"/>
            <a:r>
              <a:rPr lang="en-US" sz="2400" dirty="0" smtClean="0">
                <a:solidFill>
                  <a:schemeClr val="tx2"/>
                </a:solidFill>
              </a:rPr>
              <a:t>Maintenance/ground operations personnel</a:t>
            </a:r>
          </a:p>
          <a:p>
            <a:pPr lvl="1" eaLnBrk="1" hangingPunct="1"/>
            <a:r>
              <a:rPr lang="en-US" sz="2400" dirty="0" smtClean="0">
                <a:solidFill>
                  <a:schemeClr val="tx2"/>
                </a:solidFill>
              </a:rPr>
              <a:t>Administrator (FSDO)</a:t>
            </a:r>
          </a:p>
          <a:p>
            <a:pPr lvl="1" eaLnBrk="1" hangingPunct="1"/>
            <a:r>
              <a:rPr lang="en-US" sz="2400" dirty="0" smtClean="0">
                <a:solidFill>
                  <a:schemeClr val="tx2"/>
                </a:solidFill>
              </a:rPr>
              <a:t>Appropriate parts on each aircraft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135.265 Limitations</a:t>
            </a:r>
          </a:p>
        </p:txBody>
      </p:sp>
      <p:sp>
        <p:nvSpPr>
          <p:cNvPr id="3891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Scheduling (during 24 hour period)</a:t>
            </a:r>
          </a:p>
          <a:p>
            <a:pPr lvl="1" eaLnBrk="1" hangingPunct="1"/>
            <a:r>
              <a:rPr lang="en-US" sz="2400" dirty="0" smtClean="0">
                <a:solidFill>
                  <a:schemeClr val="bg1"/>
                </a:solidFill>
              </a:rPr>
              <a:t>9 consecutive hours of rest for &lt; 8 hours scheduled flight time </a:t>
            </a:r>
          </a:p>
          <a:p>
            <a:pPr lvl="1" eaLnBrk="1" hangingPunct="1"/>
            <a:r>
              <a:rPr lang="en-US" sz="2400" dirty="0" smtClean="0">
                <a:solidFill>
                  <a:schemeClr val="bg1"/>
                </a:solidFill>
              </a:rPr>
              <a:t>10 consecutive hours of rest for &gt; 8 hours but &lt; 9 hours scheduled flight time</a:t>
            </a:r>
          </a:p>
          <a:p>
            <a:pPr lvl="1" eaLnBrk="1" hangingPunct="1"/>
            <a:r>
              <a:rPr lang="en-US" sz="2400" dirty="0" smtClean="0">
                <a:solidFill>
                  <a:schemeClr val="bg1"/>
                </a:solidFill>
              </a:rPr>
              <a:t>11 </a:t>
            </a:r>
            <a:r>
              <a:rPr lang="en-US" sz="2400" dirty="0">
                <a:solidFill>
                  <a:schemeClr val="bg1"/>
                </a:solidFill>
              </a:rPr>
              <a:t>consecutive hours of rest for &gt; </a:t>
            </a:r>
            <a:r>
              <a:rPr lang="en-US" sz="2400" dirty="0" smtClean="0">
                <a:solidFill>
                  <a:schemeClr val="bg1"/>
                </a:solidFill>
              </a:rPr>
              <a:t>9 hours </a:t>
            </a:r>
            <a:r>
              <a:rPr lang="en-US" sz="2400" dirty="0">
                <a:solidFill>
                  <a:schemeClr val="bg1"/>
                </a:solidFill>
              </a:rPr>
              <a:t>scheduled flight </a:t>
            </a:r>
            <a:r>
              <a:rPr lang="en-US" sz="2400" dirty="0" smtClean="0">
                <a:solidFill>
                  <a:schemeClr val="bg1"/>
                </a:solidFill>
              </a:rPr>
              <a:t>time</a:t>
            </a:r>
            <a:endParaRPr lang="en-US" sz="2400" dirty="0">
              <a:solidFill>
                <a:schemeClr val="bg1"/>
              </a:solidFill>
            </a:endParaRPr>
          </a:p>
        </p:txBody>
      </p:sp>
    </p:spTree>
    <p:extLst>
      <p:ext uri="{BB962C8B-B14F-4D97-AF65-F5344CB8AC3E}">
        <p14:creationId xmlns:p14="http://schemas.microsoft.com/office/powerpoint/2010/main" val="12025584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7" dur="500"/>
                                        <p:tgtEl>
                                          <p:spTgt spid="389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135.267 Limitations</a:t>
            </a:r>
          </a:p>
        </p:txBody>
      </p:sp>
      <p:sp>
        <p:nvSpPr>
          <p:cNvPr id="3993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Unscheduled one- and two- pilot crews</a:t>
            </a:r>
          </a:p>
          <a:p>
            <a:pPr lvl="1" eaLnBrk="1" hangingPunct="1"/>
            <a:r>
              <a:rPr lang="en-US" sz="2400" dirty="0" smtClean="0">
                <a:solidFill>
                  <a:schemeClr val="bg1"/>
                </a:solidFill>
              </a:rPr>
              <a:t>500 hours in any calendar quarter</a:t>
            </a:r>
          </a:p>
          <a:p>
            <a:pPr lvl="1" eaLnBrk="1" hangingPunct="1"/>
            <a:r>
              <a:rPr lang="en-US" sz="2400" dirty="0" smtClean="0">
                <a:solidFill>
                  <a:schemeClr val="bg1"/>
                </a:solidFill>
              </a:rPr>
              <a:t>800 hours in any two consecutive calendar quarters</a:t>
            </a:r>
          </a:p>
          <a:p>
            <a:pPr lvl="1" eaLnBrk="1" hangingPunct="1"/>
            <a:r>
              <a:rPr lang="en-US" sz="2400" dirty="0" smtClean="0">
                <a:solidFill>
                  <a:schemeClr val="bg1"/>
                </a:solidFill>
              </a:rPr>
              <a:t>1,400 hours in any calendar year</a:t>
            </a:r>
          </a:p>
          <a:p>
            <a:pPr eaLnBrk="1" hangingPunct="1"/>
            <a:r>
              <a:rPr lang="en-US" sz="2800" dirty="0" smtClean="0">
                <a:solidFill>
                  <a:srgbClr val="0070C0"/>
                </a:solidFill>
              </a:rPr>
              <a:t>Total flight time (24 consecutive hours)</a:t>
            </a:r>
            <a:endParaRPr lang="en-US" sz="2800" dirty="0">
              <a:solidFill>
                <a:srgbClr val="0070C0"/>
              </a:solidFill>
            </a:endParaRPr>
          </a:p>
          <a:p>
            <a:pPr lvl="1" eaLnBrk="1" hangingPunct="1"/>
            <a:r>
              <a:rPr lang="en-US" sz="2400" dirty="0" smtClean="0">
                <a:solidFill>
                  <a:schemeClr val="bg1"/>
                </a:solidFill>
              </a:rPr>
              <a:t>8 hours for flight crew of one pilot</a:t>
            </a:r>
            <a:endParaRPr lang="en-US" sz="2400" dirty="0">
              <a:solidFill>
                <a:schemeClr val="bg1"/>
              </a:solidFill>
            </a:endParaRPr>
          </a:p>
          <a:p>
            <a:pPr lvl="1" eaLnBrk="1" hangingPunct="1"/>
            <a:r>
              <a:rPr lang="en-US" sz="2400" dirty="0" smtClean="0">
                <a:solidFill>
                  <a:schemeClr val="bg1"/>
                </a:solidFill>
              </a:rPr>
              <a:t>10 hours for flight crew of two pilots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7" dur="500"/>
                                        <p:tgtEl>
                                          <p:spTgt spid="399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2" dur="500"/>
                                        <p:tgtEl>
                                          <p:spTgt spid="39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17" dur="500"/>
                                        <p:tgtEl>
                                          <p:spTgt spid="3993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22" dur="500"/>
                                        <p:tgtEl>
                                          <p:spTgt spid="3993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27" dur="500"/>
                                        <p:tgtEl>
                                          <p:spTgt spid="3993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32"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135.267 Limitations</a:t>
            </a:r>
          </a:p>
        </p:txBody>
      </p:sp>
      <p:sp>
        <p:nvSpPr>
          <p:cNvPr id="3993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Rest Periods</a:t>
            </a:r>
            <a:endParaRPr lang="en-US" sz="2800" dirty="0">
              <a:solidFill>
                <a:srgbClr val="0070C0"/>
              </a:solidFill>
            </a:endParaRPr>
          </a:p>
          <a:p>
            <a:pPr lvl="1" eaLnBrk="1" hangingPunct="1"/>
            <a:r>
              <a:rPr lang="en-US" sz="2400" dirty="0" smtClean="0">
                <a:solidFill>
                  <a:schemeClr val="bg1"/>
                </a:solidFill>
              </a:rPr>
              <a:t>10 consecutive hours preceding planned completion time</a:t>
            </a:r>
            <a:endParaRPr lang="en-US" sz="2400" dirty="0">
              <a:solidFill>
                <a:schemeClr val="bg1"/>
              </a:solidFill>
            </a:endParaRPr>
          </a:p>
          <a:p>
            <a:pPr lvl="1" eaLnBrk="1" hangingPunct="1"/>
            <a:r>
              <a:rPr lang="en-US" sz="2400" dirty="0" smtClean="0">
                <a:solidFill>
                  <a:schemeClr val="bg1"/>
                </a:solidFill>
              </a:rPr>
              <a:t>Exceeding flight time limitations</a:t>
            </a:r>
          </a:p>
          <a:p>
            <a:pPr lvl="2" eaLnBrk="1" hangingPunct="1"/>
            <a:r>
              <a:rPr lang="en-US" sz="2000" dirty="0" smtClean="0">
                <a:solidFill>
                  <a:srgbClr val="7030A0"/>
                </a:solidFill>
              </a:rPr>
              <a:t>11 consecutive hours if flight time limitation exceeded by not more than 30 minutes</a:t>
            </a:r>
          </a:p>
          <a:p>
            <a:pPr lvl="2" eaLnBrk="1" hangingPunct="1"/>
            <a:r>
              <a:rPr lang="en-US" sz="2000" dirty="0" smtClean="0">
                <a:solidFill>
                  <a:srgbClr val="7030A0"/>
                </a:solidFill>
              </a:rPr>
              <a:t>12 </a:t>
            </a:r>
            <a:r>
              <a:rPr lang="en-US" sz="2000" dirty="0">
                <a:solidFill>
                  <a:srgbClr val="7030A0"/>
                </a:solidFill>
              </a:rPr>
              <a:t>consecutive hours if flight time limitation exceeded by </a:t>
            </a:r>
            <a:r>
              <a:rPr lang="en-US" sz="2000" dirty="0" smtClean="0">
                <a:solidFill>
                  <a:srgbClr val="7030A0"/>
                </a:solidFill>
              </a:rPr>
              <a:t>more </a:t>
            </a:r>
            <a:r>
              <a:rPr lang="en-US" sz="2000" dirty="0">
                <a:solidFill>
                  <a:srgbClr val="7030A0"/>
                </a:solidFill>
              </a:rPr>
              <a:t>than 30 </a:t>
            </a:r>
            <a:r>
              <a:rPr lang="en-US" sz="2000" dirty="0" smtClean="0">
                <a:solidFill>
                  <a:srgbClr val="7030A0"/>
                </a:solidFill>
              </a:rPr>
              <a:t>minutes but less than 60 minutes</a:t>
            </a:r>
          </a:p>
          <a:p>
            <a:pPr lvl="2" eaLnBrk="1" hangingPunct="1"/>
            <a:r>
              <a:rPr lang="en-US" sz="2000" dirty="0" smtClean="0">
                <a:solidFill>
                  <a:srgbClr val="7030A0"/>
                </a:solidFill>
              </a:rPr>
              <a:t>16 </a:t>
            </a:r>
            <a:r>
              <a:rPr lang="en-US" sz="2000" dirty="0">
                <a:solidFill>
                  <a:srgbClr val="7030A0"/>
                </a:solidFill>
              </a:rPr>
              <a:t>consecutive hours if flight time limitation exceeded by more than </a:t>
            </a:r>
            <a:r>
              <a:rPr lang="en-US" sz="2000" dirty="0" smtClean="0">
                <a:solidFill>
                  <a:srgbClr val="7030A0"/>
                </a:solidFill>
              </a:rPr>
              <a:t>60 minutes</a:t>
            </a:r>
            <a:endParaRPr lang="en-US" sz="2000" dirty="0">
              <a:solidFill>
                <a:srgbClr val="7030A0"/>
              </a:solidFill>
            </a:endParaRPr>
          </a:p>
          <a:p>
            <a:pPr lvl="1" eaLnBrk="1" hangingPunct="1"/>
            <a:r>
              <a:rPr lang="en-US" sz="2400" dirty="0" smtClean="0">
                <a:solidFill>
                  <a:srgbClr val="686B5D"/>
                </a:solidFill>
              </a:rPr>
              <a:t>Must have at least 13 rest periods of at least 24 hours consecutive hours in each calendar month</a:t>
            </a:r>
          </a:p>
          <a:p>
            <a:pPr marL="457200" lvl="1" indent="0" eaLnBrk="1" hangingPunct="1">
              <a:buNone/>
            </a:pPr>
            <a:endParaRPr lang="en-US" sz="2400" dirty="0">
              <a:solidFill>
                <a:schemeClr val="bg1"/>
              </a:solidFill>
            </a:endParaRPr>
          </a:p>
          <a:p>
            <a:pPr lvl="1" eaLnBrk="1" hangingPunct="1"/>
            <a:endParaRPr lang="en-US" sz="2400" dirty="0" smtClean="0">
              <a:solidFill>
                <a:schemeClr val="bg1"/>
              </a:solidFill>
            </a:endParaRPr>
          </a:p>
        </p:txBody>
      </p:sp>
    </p:spTree>
    <p:extLst>
      <p:ext uri="{BB962C8B-B14F-4D97-AF65-F5344CB8AC3E}">
        <p14:creationId xmlns:p14="http://schemas.microsoft.com/office/powerpoint/2010/main" val="278586955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27" dur="5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32" dur="500"/>
                                        <p:tgtEl>
                                          <p:spTgt spid="399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3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135.269 Limitations</a:t>
            </a:r>
          </a:p>
        </p:txBody>
      </p:sp>
      <p:sp>
        <p:nvSpPr>
          <p:cNvPr id="40963"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Unscheduled three- and four- pilot crews</a:t>
            </a:r>
          </a:p>
          <a:p>
            <a:pPr lvl="1" eaLnBrk="1" hangingPunct="1"/>
            <a:r>
              <a:rPr lang="en-US" sz="2400" smtClean="0">
                <a:solidFill>
                  <a:schemeClr val="bg1"/>
                </a:solidFill>
              </a:rPr>
              <a:t>500 hours in any calendar quarter</a:t>
            </a:r>
          </a:p>
          <a:p>
            <a:pPr lvl="1" eaLnBrk="1" hangingPunct="1"/>
            <a:r>
              <a:rPr lang="en-US" sz="2400" smtClean="0">
                <a:solidFill>
                  <a:schemeClr val="bg1"/>
                </a:solidFill>
              </a:rPr>
              <a:t>800 hours in any two consecutive calendar quarters</a:t>
            </a:r>
          </a:p>
          <a:p>
            <a:pPr lvl="1" eaLnBrk="1" hangingPunct="1"/>
            <a:r>
              <a:rPr lang="en-US" sz="2400" smtClean="0">
                <a:solidFill>
                  <a:schemeClr val="bg1"/>
                </a:solidFill>
              </a:rPr>
              <a:t>1,400 hours in any calendar year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Effect transition="in" filter="blinds(horizontal)">
                                      <p:cBhvr>
                                        <p:cTn id="7" dur="500"/>
                                        <p:tgtEl>
                                          <p:spTgt spid="409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63">
                                            <p:txEl>
                                              <p:pRg st="2" end="2"/>
                                            </p:txEl>
                                          </p:spTgt>
                                        </p:tgtEl>
                                        <p:attrNameLst>
                                          <p:attrName>style.visibility</p:attrName>
                                        </p:attrNameLst>
                                      </p:cBhvr>
                                      <p:to>
                                        <p:strVal val="visible"/>
                                      </p:to>
                                    </p:set>
                                    <p:animEffect transition="in" filter="blinds(horizontal)">
                                      <p:cBhvr>
                                        <p:cTn id="12" dur="500"/>
                                        <p:tgtEl>
                                          <p:spTgt spid="409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0963">
                                            <p:txEl>
                                              <p:pRg st="3" end="3"/>
                                            </p:txEl>
                                          </p:spTgt>
                                        </p:tgtEl>
                                        <p:attrNameLst>
                                          <p:attrName>style.visibility</p:attrName>
                                        </p:attrNameLst>
                                      </p:cBhvr>
                                      <p:to>
                                        <p:strVal val="visible"/>
                                      </p:to>
                                    </p:set>
                                    <p:animEffect transition="in" filter="blinds(horizontal)">
                                      <p:cBhvr>
                                        <p:cTn id="17"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135.269 Limitations</a:t>
            </a:r>
          </a:p>
        </p:txBody>
      </p:sp>
      <p:sp>
        <p:nvSpPr>
          <p:cNvPr id="3993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Flight Assignments</a:t>
            </a:r>
            <a:endParaRPr lang="en-US" sz="2800" dirty="0">
              <a:solidFill>
                <a:srgbClr val="0070C0"/>
              </a:solidFill>
            </a:endParaRPr>
          </a:p>
          <a:p>
            <a:pPr lvl="1" eaLnBrk="1" hangingPunct="1"/>
            <a:r>
              <a:rPr lang="en-US" sz="2400" dirty="0" smtClean="0">
                <a:solidFill>
                  <a:schemeClr val="tx2"/>
                </a:solidFill>
              </a:rPr>
              <a:t>10 consecutive hours of rest preceding assignment</a:t>
            </a:r>
            <a:endParaRPr lang="en-US" sz="2400" dirty="0">
              <a:solidFill>
                <a:schemeClr val="tx2"/>
              </a:solidFill>
            </a:endParaRPr>
          </a:p>
          <a:p>
            <a:pPr lvl="1" eaLnBrk="1" hangingPunct="1"/>
            <a:r>
              <a:rPr lang="en-US" sz="2400" dirty="0" smtClean="0">
                <a:solidFill>
                  <a:schemeClr val="tx2"/>
                </a:solidFill>
              </a:rPr>
              <a:t>Flight deck duty:</a:t>
            </a:r>
          </a:p>
          <a:p>
            <a:pPr lvl="2" eaLnBrk="1" hangingPunct="1"/>
            <a:r>
              <a:rPr lang="en-US" sz="2000" dirty="0" smtClean="0">
                <a:solidFill>
                  <a:srgbClr val="7030A0"/>
                </a:solidFill>
              </a:rPr>
              <a:t>8 hours of duty in any 24 consecutive hours</a:t>
            </a:r>
          </a:p>
          <a:p>
            <a:pPr lvl="3" eaLnBrk="1" hangingPunct="1"/>
            <a:r>
              <a:rPr lang="en-US" sz="1600" dirty="0" smtClean="0">
                <a:solidFill>
                  <a:srgbClr val="00B050"/>
                </a:solidFill>
              </a:rPr>
              <a:t>3 pilot – no more than 18 duty hours or 12 hours aloft</a:t>
            </a:r>
          </a:p>
          <a:p>
            <a:pPr lvl="3" eaLnBrk="1" hangingPunct="1"/>
            <a:r>
              <a:rPr lang="en-US" sz="1600" dirty="0" smtClean="0">
                <a:solidFill>
                  <a:srgbClr val="00B050"/>
                </a:solidFill>
              </a:rPr>
              <a:t>4 </a:t>
            </a:r>
            <a:r>
              <a:rPr lang="en-US" sz="1600" dirty="0">
                <a:solidFill>
                  <a:srgbClr val="00B050"/>
                </a:solidFill>
              </a:rPr>
              <a:t>pilot – no more than </a:t>
            </a:r>
            <a:r>
              <a:rPr lang="en-US" sz="1600" dirty="0" smtClean="0">
                <a:solidFill>
                  <a:srgbClr val="00B050"/>
                </a:solidFill>
              </a:rPr>
              <a:t>20 </a:t>
            </a:r>
            <a:r>
              <a:rPr lang="en-US" sz="1600" dirty="0">
                <a:solidFill>
                  <a:srgbClr val="00B050"/>
                </a:solidFill>
              </a:rPr>
              <a:t>duty </a:t>
            </a:r>
            <a:r>
              <a:rPr lang="en-US" sz="1600" dirty="0" smtClean="0">
                <a:solidFill>
                  <a:srgbClr val="00B050"/>
                </a:solidFill>
              </a:rPr>
              <a:t>hours or 16 hours aloft</a:t>
            </a:r>
            <a:endParaRPr lang="en-US" sz="1600" dirty="0" smtClean="0">
              <a:solidFill>
                <a:srgbClr val="7030A0"/>
              </a:solidFill>
            </a:endParaRPr>
          </a:p>
          <a:p>
            <a:pPr lvl="1" eaLnBrk="1" hangingPunct="1"/>
            <a:r>
              <a:rPr lang="en-US" sz="2400" dirty="0" smtClean="0">
                <a:solidFill>
                  <a:schemeClr val="tx2"/>
                </a:solidFill>
              </a:rPr>
              <a:t>Adequate sleeping facility on aircraft</a:t>
            </a:r>
          </a:p>
          <a:p>
            <a:pPr lvl="1" eaLnBrk="1" hangingPunct="1"/>
            <a:r>
              <a:rPr lang="en-US" sz="2400" dirty="0" smtClean="0">
                <a:solidFill>
                  <a:schemeClr val="tx2"/>
                </a:solidFill>
              </a:rPr>
              <a:t>Rest period of at least 12 hours after assignment</a:t>
            </a:r>
            <a:endParaRPr lang="en-US" sz="2400" dirty="0">
              <a:solidFill>
                <a:schemeClr val="tx2"/>
              </a:solidFill>
            </a:endParaRPr>
          </a:p>
          <a:p>
            <a:pPr marL="457200" lvl="1" indent="0" eaLnBrk="1" hangingPunct="1">
              <a:buNone/>
            </a:pPr>
            <a:endParaRPr lang="en-US" sz="2400" dirty="0">
              <a:solidFill>
                <a:schemeClr val="bg1"/>
              </a:solidFill>
            </a:endParaRPr>
          </a:p>
          <a:p>
            <a:pPr lvl="1" eaLnBrk="1" hangingPunct="1"/>
            <a:endParaRPr lang="en-US" sz="2400" dirty="0" smtClean="0">
              <a:solidFill>
                <a:schemeClr val="bg1"/>
              </a:solidFill>
            </a:endParaRPr>
          </a:p>
        </p:txBody>
      </p:sp>
    </p:spTree>
    <p:extLst>
      <p:ext uri="{BB962C8B-B14F-4D97-AF65-F5344CB8AC3E}">
        <p14:creationId xmlns:p14="http://schemas.microsoft.com/office/powerpoint/2010/main" val="212688748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27" dur="5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32" dur="500"/>
                                        <p:tgtEl>
                                          <p:spTgt spid="399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37" dur="500"/>
                                        <p:tgtEl>
                                          <p:spTgt spid="399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9939">
                                            <p:txEl>
                                              <p:pRg st="7" end="7"/>
                                            </p:txEl>
                                          </p:spTgt>
                                        </p:tgtEl>
                                        <p:attrNameLst>
                                          <p:attrName>style.visibility</p:attrName>
                                        </p:attrNameLst>
                                      </p:cBhvr>
                                      <p:to>
                                        <p:strVal val="visible"/>
                                      </p:to>
                                    </p:set>
                                    <p:animEffect transition="in" filter="blinds(horizontal)">
                                      <p:cBhvr>
                                        <p:cTn id="42" dur="500"/>
                                        <p:tgtEl>
                                          <p:spTgt spid="399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135.273 Duty period limitations</a:t>
            </a:r>
          </a:p>
        </p:txBody>
      </p:sp>
      <p:sp>
        <p:nvSpPr>
          <p:cNvPr id="41987" name="Rectangle 3"/>
          <p:cNvSpPr>
            <a:spLocks noGrp="1" noChangeArrowheads="1"/>
          </p:cNvSpPr>
          <p:nvPr>
            <p:ph type="body" idx="1"/>
          </p:nvPr>
        </p:nvSpPr>
        <p:spPr>
          <a:xfrm>
            <a:off x="228600" y="685800"/>
            <a:ext cx="8077200" cy="5867400"/>
          </a:xfrm>
        </p:spPr>
        <p:txBody>
          <a:bodyPr/>
          <a:lstStyle/>
          <a:p>
            <a:pPr eaLnBrk="1" hangingPunct="1"/>
            <a:r>
              <a:rPr lang="en-US" sz="2800" smtClean="0">
                <a:solidFill>
                  <a:srgbClr val="0070C0"/>
                </a:solidFill>
              </a:rPr>
              <a:t>Calendar day</a:t>
            </a:r>
          </a:p>
          <a:p>
            <a:pPr lvl="1" eaLnBrk="1" hangingPunct="1"/>
            <a:r>
              <a:rPr lang="en-US" sz="2400" smtClean="0">
                <a:solidFill>
                  <a:schemeClr val="bg1"/>
                </a:solidFill>
              </a:rPr>
              <a:t>Period of elapsed time that begins at midnight and ends 24 hours later at the next midnight</a:t>
            </a:r>
          </a:p>
          <a:p>
            <a:pPr eaLnBrk="1" hangingPunct="1"/>
            <a:r>
              <a:rPr lang="en-US" sz="2800" smtClean="0">
                <a:solidFill>
                  <a:srgbClr val="0070C0"/>
                </a:solidFill>
              </a:rPr>
              <a:t>Duty period</a:t>
            </a:r>
          </a:p>
          <a:p>
            <a:pPr lvl="1" eaLnBrk="1" hangingPunct="1"/>
            <a:r>
              <a:rPr lang="en-US" sz="2400" smtClean="0">
                <a:solidFill>
                  <a:schemeClr val="bg1"/>
                </a:solidFill>
              </a:rPr>
              <a:t>Elapsed time between reporting for an assignment involving flight time and release  from that assignment</a:t>
            </a:r>
          </a:p>
          <a:p>
            <a:pPr eaLnBrk="1" hangingPunct="1"/>
            <a:r>
              <a:rPr lang="en-US" sz="2800" smtClean="0">
                <a:solidFill>
                  <a:srgbClr val="0070C0"/>
                </a:solidFill>
              </a:rPr>
              <a:t>Rest period</a:t>
            </a:r>
          </a:p>
          <a:p>
            <a:pPr lvl="1" eaLnBrk="1" hangingPunct="1"/>
            <a:r>
              <a:rPr lang="en-US" sz="2400" smtClean="0">
                <a:solidFill>
                  <a:schemeClr val="bg1"/>
                </a:solidFill>
              </a:rPr>
              <a:t>Period free of all responsibility for work or duty should the occasion arise</a:t>
            </a:r>
          </a:p>
          <a:p>
            <a:pPr lvl="1" eaLnBrk="1" hangingPunct="1"/>
            <a:endParaRPr lang="en-US" sz="2400" smtClean="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7" dur="500"/>
                                        <p:tgtEl>
                                          <p:spTgt spid="4198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2" dur="500"/>
                                        <p:tgtEl>
                                          <p:spTgt spid="41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blinds(horizontal)">
                                      <p:cBhvr>
                                        <p:cTn id="17" dur="500"/>
                                        <p:tgtEl>
                                          <p:spTgt spid="419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blinds(horizontal)">
                                      <p:cBhvr>
                                        <p:cTn id="22" dur="500"/>
                                        <p:tgtEl>
                                          <p:spTgt spid="4198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blinds(horizontal)">
                                      <p:cBhvr>
                                        <p:cTn id="27" dur="5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43011"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G</a:t>
            </a:r>
          </a:p>
          <a:p>
            <a:pPr eaLnBrk="1" hangingPunct="1"/>
            <a:r>
              <a:rPr lang="en-US" smtClean="0">
                <a:solidFill>
                  <a:schemeClr val="bg1"/>
                </a:solidFill>
              </a:rPr>
              <a:t>Crewmember Testing Requirements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135.293 Pilot Testing</a:t>
            </a:r>
          </a:p>
        </p:txBody>
      </p:sp>
      <p:sp>
        <p:nvSpPr>
          <p:cNvPr id="4403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Beginning 12</a:t>
            </a:r>
            <a:r>
              <a:rPr lang="en-US" sz="2800" baseline="30000" dirty="0" smtClean="0">
                <a:solidFill>
                  <a:srgbClr val="0070C0"/>
                </a:solidFill>
              </a:rPr>
              <a:t>th</a:t>
            </a:r>
            <a:r>
              <a:rPr lang="en-US" sz="2800" dirty="0" smtClean="0">
                <a:solidFill>
                  <a:srgbClr val="0070C0"/>
                </a:solidFill>
              </a:rPr>
              <a:t> calendar month before that service</a:t>
            </a:r>
          </a:p>
          <a:p>
            <a:pPr lvl="1" eaLnBrk="1" hangingPunct="1"/>
            <a:r>
              <a:rPr lang="en-US" sz="2400" dirty="0" smtClean="0">
                <a:solidFill>
                  <a:schemeClr val="bg1"/>
                </a:solidFill>
              </a:rPr>
              <a:t>Pilot passed written and oral exam in areas:</a:t>
            </a:r>
          </a:p>
          <a:p>
            <a:pPr lvl="2" eaLnBrk="1" hangingPunct="1"/>
            <a:r>
              <a:rPr lang="en-US" sz="2000" dirty="0" smtClean="0">
                <a:solidFill>
                  <a:srgbClr val="00B050"/>
                </a:solidFill>
              </a:rPr>
              <a:t>Parts 61, 91, and 135 and operations specifications and manual</a:t>
            </a:r>
            <a:endParaRPr lang="en-US" dirty="0" smtClean="0">
              <a:solidFill>
                <a:srgbClr val="00B050"/>
              </a:solidFill>
            </a:endParaRPr>
          </a:p>
          <a:p>
            <a:pPr lvl="2" eaLnBrk="1" hangingPunct="1"/>
            <a:r>
              <a:rPr lang="en-US" sz="2000" dirty="0" smtClean="0">
                <a:solidFill>
                  <a:srgbClr val="00B050"/>
                </a:solidFill>
              </a:rPr>
              <a:t>Aircraft </a:t>
            </a:r>
            <a:r>
              <a:rPr lang="en-US" sz="2000" dirty="0" err="1" smtClean="0">
                <a:solidFill>
                  <a:srgbClr val="00B050"/>
                </a:solidFill>
              </a:rPr>
              <a:t>powerplant</a:t>
            </a:r>
            <a:r>
              <a:rPr lang="en-US" sz="2000" dirty="0" smtClean="0">
                <a:solidFill>
                  <a:srgbClr val="00B050"/>
                </a:solidFill>
              </a:rPr>
              <a:t>, major components &amp; systems, performance &amp; ops limitations, emergency procedures</a:t>
            </a:r>
          </a:p>
          <a:p>
            <a:pPr lvl="2" eaLnBrk="1" hangingPunct="1"/>
            <a:r>
              <a:rPr lang="en-US" sz="2000" dirty="0" smtClean="0">
                <a:solidFill>
                  <a:srgbClr val="00B050"/>
                </a:solidFill>
              </a:rPr>
              <a:t>Compliance with weight and balance limitations</a:t>
            </a:r>
          </a:p>
          <a:p>
            <a:pPr lvl="2" eaLnBrk="1" hangingPunct="1"/>
            <a:r>
              <a:rPr lang="en-US" sz="2000" dirty="0" smtClean="0">
                <a:solidFill>
                  <a:srgbClr val="00B050"/>
                </a:solidFill>
              </a:rPr>
              <a:t>Navigation/use of navigation aids</a:t>
            </a:r>
          </a:p>
          <a:p>
            <a:pPr lvl="2" eaLnBrk="1" hangingPunct="1"/>
            <a:r>
              <a:rPr lang="en-US" sz="2000" dirty="0" smtClean="0">
                <a:solidFill>
                  <a:srgbClr val="00B050"/>
                </a:solidFill>
              </a:rPr>
              <a:t>Air traffic control procedures</a:t>
            </a:r>
          </a:p>
          <a:p>
            <a:pPr lvl="2" eaLnBrk="1" hangingPunct="1"/>
            <a:r>
              <a:rPr lang="en-US" sz="2000" dirty="0" smtClean="0">
                <a:solidFill>
                  <a:srgbClr val="00B050"/>
                </a:solidFill>
              </a:rPr>
              <a:t>Meteorology</a:t>
            </a:r>
          </a:p>
          <a:p>
            <a:pPr lvl="2" eaLnBrk="1" hangingPunct="1"/>
            <a:r>
              <a:rPr lang="en-US" sz="2000" dirty="0" smtClean="0">
                <a:solidFill>
                  <a:srgbClr val="00B050"/>
                </a:solidFill>
              </a:rPr>
              <a:t>New equipment procedures</a:t>
            </a:r>
          </a:p>
          <a:p>
            <a:pPr lvl="2" eaLnBrk="1" hangingPunct="1"/>
            <a:r>
              <a:rPr lang="en-US" sz="2000" dirty="0" smtClean="0">
                <a:solidFill>
                  <a:srgbClr val="00B050"/>
                </a:solidFill>
              </a:rPr>
              <a:t>Recognizing/avoiding severe weather situations</a:t>
            </a:r>
          </a:p>
          <a:p>
            <a:pPr lvl="1" eaLnBrk="1" hangingPunct="1"/>
            <a:r>
              <a:rPr lang="en-US" sz="2400" dirty="0">
                <a:solidFill>
                  <a:srgbClr val="686B5D"/>
                </a:solidFill>
              </a:rPr>
              <a:t>Pilot passed </a:t>
            </a:r>
            <a:r>
              <a:rPr lang="en-US" sz="2400" dirty="0" smtClean="0">
                <a:solidFill>
                  <a:srgbClr val="686B5D"/>
                </a:solidFill>
              </a:rPr>
              <a:t>competency check</a:t>
            </a:r>
            <a:endParaRPr lang="en-US" sz="2400" dirty="0">
              <a:solidFill>
                <a:srgbClr val="686B5D"/>
              </a:solidFill>
            </a:endParaRPr>
          </a:p>
          <a:p>
            <a:pPr lvl="2" eaLnBrk="1" hangingPunct="1"/>
            <a:endParaRPr lang="en-US" sz="2000" dirty="0" smtClean="0">
              <a:solidFill>
                <a:srgbClr val="00B05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p:cTn id="17" dur="500"/>
                                        <p:tgtEl>
                                          <p:spTgt spid="44035">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4035">
                                            <p:txEl>
                                              <p:pRg st="3" end="3"/>
                                            </p:txEl>
                                          </p:spTgt>
                                        </p:tgtEl>
                                        <p:attrNameLst>
                                          <p:attrName>style.visibility</p:attrName>
                                        </p:attrNameLst>
                                      </p:cBhvr>
                                      <p:to>
                                        <p:strVal val="visible"/>
                                      </p:to>
                                    </p:set>
                                    <p:animEffect transition="in" filter="blinds(horizontal)">
                                      <p:cBhvr>
                                        <p:cTn id="20" dur="500"/>
                                        <p:tgtEl>
                                          <p:spTgt spid="44035">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animEffect transition="in" filter="blinds(horizontal)">
                                      <p:cBhvr>
                                        <p:cTn id="23" dur="500"/>
                                        <p:tgtEl>
                                          <p:spTgt spid="44035">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4035">
                                            <p:txEl>
                                              <p:pRg st="5" end="5"/>
                                            </p:txEl>
                                          </p:spTgt>
                                        </p:tgtEl>
                                        <p:attrNameLst>
                                          <p:attrName>style.visibility</p:attrName>
                                        </p:attrNameLst>
                                      </p:cBhvr>
                                      <p:to>
                                        <p:strVal val="visible"/>
                                      </p:to>
                                    </p:set>
                                    <p:animEffect transition="in" filter="blinds(horizontal)">
                                      <p:cBhvr>
                                        <p:cTn id="26" dur="500"/>
                                        <p:tgtEl>
                                          <p:spTgt spid="44035">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4035">
                                            <p:txEl>
                                              <p:pRg st="6" end="6"/>
                                            </p:txEl>
                                          </p:spTgt>
                                        </p:tgtEl>
                                        <p:attrNameLst>
                                          <p:attrName>style.visibility</p:attrName>
                                        </p:attrNameLst>
                                      </p:cBhvr>
                                      <p:to>
                                        <p:strVal val="visible"/>
                                      </p:to>
                                    </p:set>
                                    <p:animEffect transition="in" filter="blinds(horizontal)">
                                      <p:cBhvr>
                                        <p:cTn id="29" dur="500"/>
                                        <p:tgtEl>
                                          <p:spTgt spid="44035">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4035">
                                            <p:txEl>
                                              <p:pRg st="7" end="7"/>
                                            </p:txEl>
                                          </p:spTgt>
                                        </p:tgtEl>
                                        <p:attrNameLst>
                                          <p:attrName>style.visibility</p:attrName>
                                        </p:attrNameLst>
                                      </p:cBhvr>
                                      <p:to>
                                        <p:strVal val="visible"/>
                                      </p:to>
                                    </p:set>
                                    <p:animEffect transition="in" filter="blinds(horizontal)">
                                      <p:cBhvr>
                                        <p:cTn id="32" dur="500"/>
                                        <p:tgtEl>
                                          <p:spTgt spid="44035">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44035">
                                            <p:txEl>
                                              <p:pRg st="8" end="8"/>
                                            </p:txEl>
                                          </p:spTgt>
                                        </p:tgtEl>
                                        <p:attrNameLst>
                                          <p:attrName>style.visibility</p:attrName>
                                        </p:attrNameLst>
                                      </p:cBhvr>
                                      <p:to>
                                        <p:strVal val="visible"/>
                                      </p:to>
                                    </p:set>
                                    <p:animEffect transition="in" filter="blinds(horizontal)">
                                      <p:cBhvr>
                                        <p:cTn id="35" dur="500"/>
                                        <p:tgtEl>
                                          <p:spTgt spid="44035">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44035">
                                            <p:txEl>
                                              <p:pRg st="9" end="9"/>
                                            </p:txEl>
                                          </p:spTgt>
                                        </p:tgtEl>
                                        <p:attrNameLst>
                                          <p:attrName>style.visibility</p:attrName>
                                        </p:attrNameLst>
                                      </p:cBhvr>
                                      <p:to>
                                        <p:strVal val="visible"/>
                                      </p:to>
                                    </p:set>
                                    <p:animEffect transition="in" filter="blinds(horizontal)">
                                      <p:cBhvr>
                                        <p:cTn id="38" dur="500"/>
                                        <p:tgtEl>
                                          <p:spTgt spid="44035">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40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135.295 Flight Attendant Testing</a:t>
            </a:r>
          </a:p>
        </p:txBody>
      </p:sp>
      <p:sp>
        <p:nvSpPr>
          <p:cNvPr id="4505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Beginning 12</a:t>
            </a:r>
            <a:r>
              <a:rPr lang="en-US" sz="2800" baseline="30000" dirty="0" smtClean="0">
                <a:solidFill>
                  <a:srgbClr val="0070C0"/>
                </a:solidFill>
              </a:rPr>
              <a:t>th</a:t>
            </a:r>
            <a:r>
              <a:rPr lang="en-US" sz="2800" dirty="0" smtClean="0">
                <a:solidFill>
                  <a:srgbClr val="0070C0"/>
                </a:solidFill>
              </a:rPr>
              <a:t> calendar month before that service</a:t>
            </a:r>
          </a:p>
          <a:p>
            <a:pPr lvl="1" eaLnBrk="1" hangingPunct="1"/>
            <a:r>
              <a:rPr lang="en-US" sz="2400" dirty="0" smtClean="0">
                <a:solidFill>
                  <a:schemeClr val="bg1"/>
                </a:solidFill>
              </a:rPr>
              <a:t>Flight attendant is knowledgeable &amp; competent:</a:t>
            </a:r>
          </a:p>
          <a:p>
            <a:pPr lvl="2" eaLnBrk="1" hangingPunct="1"/>
            <a:r>
              <a:rPr lang="en-US" sz="2000" dirty="0" smtClean="0">
                <a:solidFill>
                  <a:srgbClr val="00B050"/>
                </a:solidFill>
              </a:rPr>
              <a:t>Authority of pilot in command</a:t>
            </a:r>
            <a:endParaRPr lang="en-US" dirty="0" smtClean="0">
              <a:solidFill>
                <a:srgbClr val="00B050"/>
              </a:solidFill>
            </a:endParaRPr>
          </a:p>
          <a:p>
            <a:pPr lvl="2" eaLnBrk="1" hangingPunct="1"/>
            <a:r>
              <a:rPr lang="en-US" sz="2000" dirty="0" smtClean="0">
                <a:solidFill>
                  <a:srgbClr val="00B050"/>
                </a:solidFill>
              </a:rPr>
              <a:t>Passenger handling</a:t>
            </a:r>
          </a:p>
          <a:p>
            <a:pPr lvl="2" eaLnBrk="1" hangingPunct="1"/>
            <a:r>
              <a:rPr lang="en-US" sz="2000" dirty="0" smtClean="0">
                <a:solidFill>
                  <a:srgbClr val="00B050"/>
                </a:solidFill>
              </a:rPr>
              <a:t>Crewmember assignments during ditching &amp; evacuation</a:t>
            </a:r>
          </a:p>
          <a:p>
            <a:pPr lvl="2" eaLnBrk="1" hangingPunct="1"/>
            <a:r>
              <a:rPr lang="en-US" sz="2000" dirty="0" smtClean="0">
                <a:solidFill>
                  <a:srgbClr val="00B050"/>
                </a:solidFill>
              </a:rPr>
              <a:t>Briefing of passengers</a:t>
            </a:r>
          </a:p>
          <a:p>
            <a:pPr lvl="2" eaLnBrk="1" hangingPunct="1"/>
            <a:r>
              <a:rPr lang="en-US" sz="2000" dirty="0" smtClean="0">
                <a:solidFill>
                  <a:srgbClr val="00B050"/>
                </a:solidFill>
              </a:rPr>
              <a:t>Location/operation of emergency equipment</a:t>
            </a:r>
          </a:p>
          <a:p>
            <a:pPr lvl="2" eaLnBrk="1" hangingPunct="1"/>
            <a:r>
              <a:rPr lang="en-US" sz="2000" dirty="0" smtClean="0">
                <a:solidFill>
                  <a:srgbClr val="00B050"/>
                </a:solidFill>
              </a:rPr>
              <a:t>Proper use of cabin controls</a:t>
            </a:r>
          </a:p>
          <a:p>
            <a:pPr lvl="2" eaLnBrk="1" hangingPunct="1"/>
            <a:r>
              <a:rPr lang="en-US" sz="2000" dirty="0" smtClean="0">
                <a:solidFill>
                  <a:srgbClr val="00B050"/>
                </a:solidFill>
              </a:rPr>
              <a:t>Location/operation of passenger oxygen equipment</a:t>
            </a:r>
          </a:p>
          <a:p>
            <a:pPr lvl="2" eaLnBrk="1" hangingPunct="1"/>
            <a:r>
              <a:rPr lang="en-US" sz="2000" dirty="0" smtClean="0">
                <a:solidFill>
                  <a:srgbClr val="00B050"/>
                </a:solidFill>
              </a:rPr>
              <a:t>Location/operation of normal/emergency exits</a:t>
            </a:r>
          </a:p>
          <a:p>
            <a:pPr lvl="2" eaLnBrk="1" hangingPunct="1"/>
            <a:endParaRPr lang="en-US" sz="2000" dirty="0" smtClean="0">
              <a:solidFill>
                <a:srgbClr val="FF000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linds(horizontal)">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linds(horizontal)">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blinds(horizontal)">
                                      <p:cBhvr>
                                        <p:cTn id="17" dur="500"/>
                                        <p:tgtEl>
                                          <p:spTgt spid="45059">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5059">
                                            <p:txEl>
                                              <p:pRg st="3" end="3"/>
                                            </p:txEl>
                                          </p:spTgt>
                                        </p:tgtEl>
                                        <p:attrNameLst>
                                          <p:attrName>style.visibility</p:attrName>
                                        </p:attrNameLst>
                                      </p:cBhvr>
                                      <p:to>
                                        <p:strVal val="visible"/>
                                      </p:to>
                                    </p:set>
                                    <p:animEffect transition="in" filter="blinds(horizontal)">
                                      <p:cBhvr>
                                        <p:cTn id="20" dur="500"/>
                                        <p:tgtEl>
                                          <p:spTgt spid="45059">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blinds(horizontal)">
                                      <p:cBhvr>
                                        <p:cTn id="23" dur="500"/>
                                        <p:tgtEl>
                                          <p:spTgt spid="45059">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45059">
                                            <p:txEl>
                                              <p:pRg st="5" end="5"/>
                                            </p:txEl>
                                          </p:spTgt>
                                        </p:tgtEl>
                                        <p:attrNameLst>
                                          <p:attrName>style.visibility</p:attrName>
                                        </p:attrNameLst>
                                      </p:cBhvr>
                                      <p:to>
                                        <p:strVal val="visible"/>
                                      </p:to>
                                    </p:set>
                                    <p:animEffect transition="in" filter="blinds(horizontal)">
                                      <p:cBhvr>
                                        <p:cTn id="26" dur="500"/>
                                        <p:tgtEl>
                                          <p:spTgt spid="45059">
                                            <p:txEl>
                                              <p:pRg st="5" end="5"/>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45059">
                                            <p:txEl>
                                              <p:pRg st="6" end="6"/>
                                            </p:txEl>
                                          </p:spTgt>
                                        </p:tgtEl>
                                        <p:attrNameLst>
                                          <p:attrName>style.visibility</p:attrName>
                                        </p:attrNameLst>
                                      </p:cBhvr>
                                      <p:to>
                                        <p:strVal val="visible"/>
                                      </p:to>
                                    </p:set>
                                    <p:animEffect transition="in" filter="blinds(horizontal)">
                                      <p:cBhvr>
                                        <p:cTn id="29" dur="500"/>
                                        <p:tgtEl>
                                          <p:spTgt spid="45059">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45059">
                                            <p:txEl>
                                              <p:pRg st="7" end="7"/>
                                            </p:txEl>
                                          </p:spTgt>
                                        </p:tgtEl>
                                        <p:attrNameLst>
                                          <p:attrName>style.visibility</p:attrName>
                                        </p:attrNameLst>
                                      </p:cBhvr>
                                      <p:to>
                                        <p:strVal val="visible"/>
                                      </p:to>
                                    </p:set>
                                    <p:animEffect transition="in" filter="blinds(horizontal)">
                                      <p:cBhvr>
                                        <p:cTn id="32" dur="500"/>
                                        <p:tgtEl>
                                          <p:spTgt spid="45059">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45059">
                                            <p:txEl>
                                              <p:pRg st="8" end="8"/>
                                            </p:txEl>
                                          </p:spTgt>
                                        </p:tgtEl>
                                        <p:attrNameLst>
                                          <p:attrName>style.visibility</p:attrName>
                                        </p:attrNameLst>
                                      </p:cBhvr>
                                      <p:to>
                                        <p:strVal val="visible"/>
                                      </p:to>
                                    </p:set>
                                    <p:animEffect transition="in" filter="blinds(horizontal)">
                                      <p:cBhvr>
                                        <p:cTn id="35" dur="500"/>
                                        <p:tgtEl>
                                          <p:spTgt spid="45059">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45059">
                                            <p:txEl>
                                              <p:pRg st="9" end="9"/>
                                            </p:txEl>
                                          </p:spTgt>
                                        </p:tgtEl>
                                        <p:attrNameLst>
                                          <p:attrName>style.visibility</p:attrName>
                                        </p:attrNameLst>
                                      </p:cBhvr>
                                      <p:to>
                                        <p:strVal val="visible"/>
                                      </p:to>
                                    </p:set>
                                    <p:animEffect transition="in" filter="blinds(horizontal)">
                                      <p:cBhvr>
                                        <p:cTn id="38" dur="500"/>
                                        <p:tgtEl>
                                          <p:spTgt spid="450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135.297 PIC Check Requirements</a:t>
            </a:r>
          </a:p>
        </p:txBody>
      </p:sp>
      <p:sp>
        <p:nvSpPr>
          <p:cNvPr id="4608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Beginning 6</a:t>
            </a:r>
            <a:r>
              <a:rPr lang="en-US" sz="2800" baseline="30000" dirty="0" smtClean="0">
                <a:solidFill>
                  <a:srgbClr val="0070C0"/>
                </a:solidFill>
              </a:rPr>
              <a:t>th</a:t>
            </a:r>
            <a:r>
              <a:rPr lang="en-US" sz="2800" dirty="0" smtClean="0">
                <a:solidFill>
                  <a:srgbClr val="0070C0"/>
                </a:solidFill>
              </a:rPr>
              <a:t> calendar month before that service</a:t>
            </a:r>
          </a:p>
          <a:p>
            <a:pPr lvl="1" eaLnBrk="1" hangingPunct="1"/>
            <a:r>
              <a:rPr lang="en-US" sz="2400" dirty="0" smtClean="0">
                <a:solidFill>
                  <a:schemeClr val="bg1"/>
                </a:solidFill>
              </a:rPr>
              <a:t>Pilot passed instrument proficiency check</a:t>
            </a:r>
          </a:p>
          <a:p>
            <a:pPr lvl="2" eaLnBrk="1" hangingPunct="1"/>
            <a:r>
              <a:rPr lang="en-US" sz="2000" dirty="0" smtClean="0">
                <a:solidFill>
                  <a:srgbClr val="7030A0"/>
                </a:solidFill>
              </a:rPr>
              <a:t>Oral or written equipment test</a:t>
            </a:r>
          </a:p>
          <a:p>
            <a:pPr lvl="3" eaLnBrk="1" hangingPunct="1"/>
            <a:r>
              <a:rPr lang="en-US" sz="1600" dirty="0" smtClean="0">
                <a:solidFill>
                  <a:srgbClr val="00B050"/>
                </a:solidFill>
              </a:rPr>
              <a:t>Questions on emergency procedures</a:t>
            </a:r>
          </a:p>
          <a:p>
            <a:pPr lvl="3" eaLnBrk="1" hangingPunct="1"/>
            <a:r>
              <a:rPr lang="en-US" sz="1600" dirty="0" smtClean="0">
                <a:solidFill>
                  <a:srgbClr val="00B050"/>
                </a:solidFill>
              </a:rPr>
              <a:t>Engine operation, fuel &amp; lubrication systems</a:t>
            </a:r>
          </a:p>
          <a:p>
            <a:pPr lvl="3" eaLnBrk="1" hangingPunct="1"/>
            <a:r>
              <a:rPr lang="en-US" sz="1600" dirty="0" smtClean="0">
                <a:solidFill>
                  <a:srgbClr val="00B050"/>
                </a:solidFill>
              </a:rPr>
              <a:t>Power settings, stall speeds, engine-out speed</a:t>
            </a:r>
          </a:p>
          <a:p>
            <a:pPr lvl="3" eaLnBrk="1" hangingPunct="1"/>
            <a:r>
              <a:rPr lang="en-US" sz="1600" dirty="0" smtClean="0">
                <a:solidFill>
                  <a:srgbClr val="00B050"/>
                </a:solidFill>
              </a:rPr>
              <a:t>Hydraulic, mechanical, and electrical systems</a:t>
            </a:r>
          </a:p>
          <a:p>
            <a:pPr lvl="2" eaLnBrk="1" hangingPunct="1"/>
            <a:r>
              <a:rPr lang="en-US" sz="2000" dirty="0" smtClean="0">
                <a:solidFill>
                  <a:srgbClr val="7030A0"/>
                </a:solidFill>
              </a:rPr>
              <a:t>Flight check under simulated or actual IFR conditions</a:t>
            </a:r>
          </a:p>
          <a:p>
            <a:pPr lvl="3" eaLnBrk="1" hangingPunct="1"/>
            <a:r>
              <a:rPr lang="en-US" sz="1600" dirty="0" smtClean="0">
                <a:solidFill>
                  <a:srgbClr val="00B050"/>
                </a:solidFill>
              </a:rPr>
              <a:t>Navigation by instruments</a:t>
            </a:r>
          </a:p>
          <a:p>
            <a:pPr lvl="3" eaLnBrk="1" hangingPunct="1"/>
            <a:r>
              <a:rPr lang="en-US" sz="1600" dirty="0" smtClean="0">
                <a:solidFill>
                  <a:srgbClr val="00B050"/>
                </a:solidFill>
              </a:rPr>
              <a:t>Recovery from simulated emergencies</a:t>
            </a:r>
          </a:p>
          <a:p>
            <a:pPr lvl="3" eaLnBrk="1" hangingPunct="1"/>
            <a:r>
              <a:rPr lang="en-US" sz="1600" dirty="0" smtClean="0">
                <a:solidFill>
                  <a:srgbClr val="00B050"/>
                </a:solidFill>
              </a:rPr>
              <a:t>Standard instrument approaches involving navigational aids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608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608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08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608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6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135.23 Manual Contents</a:t>
            </a:r>
          </a:p>
        </p:txBody>
      </p:sp>
      <p:sp>
        <p:nvSpPr>
          <p:cNvPr id="512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Contents</a:t>
            </a:r>
          </a:p>
          <a:p>
            <a:pPr lvl="1" eaLnBrk="1" hangingPunct="1"/>
            <a:r>
              <a:rPr lang="en-US" sz="2400" dirty="0" smtClean="0">
                <a:solidFill>
                  <a:schemeClr val="tx2"/>
                </a:solidFill>
              </a:rPr>
              <a:t>Name of each management person</a:t>
            </a:r>
          </a:p>
          <a:p>
            <a:pPr lvl="2" eaLnBrk="1" hangingPunct="1"/>
            <a:r>
              <a:rPr lang="en-US" sz="2000" dirty="0" smtClean="0">
                <a:solidFill>
                  <a:srgbClr val="7030A0"/>
                </a:solidFill>
              </a:rPr>
              <a:t>Assigned area of responsibility</a:t>
            </a:r>
          </a:p>
          <a:p>
            <a:pPr lvl="2" eaLnBrk="1" hangingPunct="1"/>
            <a:r>
              <a:rPr lang="en-US" sz="2000" dirty="0" smtClean="0">
                <a:solidFill>
                  <a:srgbClr val="7030A0"/>
                </a:solidFill>
              </a:rPr>
              <a:t>Duties, responsibilities, authority</a:t>
            </a:r>
          </a:p>
          <a:p>
            <a:pPr lvl="2" eaLnBrk="1" hangingPunct="1"/>
            <a:r>
              <a:rPr lang="en-US" sz="2000" dirty="0" smtClean="0">
                <a:solidFill>
                  <a:srgbClr val="7030A0"/>
                </a:solidFill>
              </a:rPr>
              <a:t>Title of each person</a:t>
            </a:r>
          </a:p>
          <a:p>
            <a:pPr lvl="1" eaLnBrk="1" hangingPunct="1"/>
            <a:r>
              <a:rPr lang="en-US" sz="2400" dirty="0" smtClean="0">
                <a:solidFill>
                  <a:schemeClr val="tx2"/>
                </a:solidFill>
              </a:rPr>
              <a:t>Copy of operations specifications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135.297 PIC Check Requirements</a:t>
            </a:r>
          </a:p>
        </p:txBody>
      </p:sp>
      <p:sp>
        <p:nvSpPr>
          <p:cNvPr id="47107"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Beginning 6</a:t>
            </a:r>
            <a:r>
              <a:rPr lang="en-US" sz="2800" baseline="30000" dirty="0" smtClean="0">
                <a:solidFill>
                  <a:srgbClr val="0070C0"/>
                </a:solidFill>
              </a:rPr>
              <a:t>th</a:t>
            </a:r>
            <a:r>
              <a:rPr lang="en-US" sz="2800" dirty="0" smtClean="0">
                <a:solidFill>
                  <a:srgbClr val="0070C0"/>
                </a:solidFill>
              </a:rPr>
              <a:t> calendar month before that service</a:t>
            </a:r>
          </a:p>
          <a:p>
            <a:pPr lvl="1" eaLnBrk="1" hangingPunct="1"/>
            <a:r>
              <a:rPr lang="en-US" sz="2400" dirty="0" smtClean="0">
                <a:solidFill>
                  <a:schemeClr val="bg1"/>
                </a:solidFill>
              </a:rPr>
              <a:t>Precision approach</a:t>
            </a:r>
          </a:p>
          <a:p>
            <a:pPr lvl="2" eaLnBrk="1" hangingPunct="1"/>
            <a:r>
              <a:rPr lang="en-US" sz="2000" dirty="0" smtClean="0">
                <a:solidFill>
                  <a:srgbClr val="7030A0"/>
                </a:solidFill>
              </a:rPr>
              <a:t>Demonstrate approach procedure in order to use precision instrument approach procedure under IFR</a:t>
            </a:r>
          </a:p>
          <a:p>
            <a:pPr lvl="1" eaLnBrk="1" hangingPunct="1"/>
            <a:r>
              <a:rPr lang="en-US" sz="2400" dirty="0" smtClean="0">
                <a:solidFill>
                  <a:schemeClr val="bg1"/>
                </a:solidFill>
              </a:rPr>
              <a:t>Non-precision approach</a:t>
            </a:r>
          </a:p>
          <a:p>
            <a:pPr lvl="2" eaLnBrk="1" hangingPunct="1"/>
            <a:r>
              <a:rPr lang="en-US" sz="2000" dirty="0" smtClean="0">
                <a:solidFill>
                  <a:srgbClr val="7030A0"/>
                </a:solidFill>
              </a:rPr>
              <a:t>Demonstrate either that approach or any two different non-precision approach procedures</a:t>
            </a:r>
          </a:p>
          <a:p>
            <a:pPr lvl="1" eaLnBrk="1" hangingPunct="1"/>
            <a:r>
              <a:rPr lang="en-US" sz="2400" dirty="0" smtClean="0">
                <a:solidFill>
                  <a:schemeClr val="bg1"/>
                </a:solidFill>
              </a:rPr>
              <a:t>Procedures must include at least:</a:t>
            </a:r>
          </a:p>
          <a:p>
            <a:pPr lvl="2" eaLnBrk="1" hangingPunct="1"/>
            <a:r>
              <a:rPr lang="en-US" sz="2000" dirty="0" smtClean="0">
                <a:solidFill>
                  <a:srgbClr val="7030A0"/>
                </a:solidFill>
              </a:rPr>
              <a:t>One straight-in approach</a:t>
            </a:r>
          </a:p>
          <a:p>
            <a:pPr lvl="2" eaLnBrk="1" hangingPunct="1"/>
            <a:r>
              <a:rPr lang="en-US" sz="2000" dirty="0" smtClean="0">
                <a:solidFill>
                  <a:srgbClr val="7030A0"/>
                </a:solidFill>
              </a:rPr>
              <a:t>One circling approach</a:t>
            </a:r>
          </a:p>
          <a:p>
            <a:pPr lvl="2" eaLnBrk="1" hangingPunct="1"/>
            <a:r>
              <a:rPr lang="en-US" sz="2000" dirty="0" smtClean="0">
                <a:solidFill>
                  <a:srgbClr val="7030A0"/>
                </a:solidFill>
              </a:rPr>
              <a:t>One missed approach</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1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10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107">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1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135.297 PIC Check Requirements</a:t>
            </a:r>
          </a:p>
        </p:txBody>
      </p:sp>
      <p:sp>
        <p:nvSpPr>
          <p:cNvPr id="4813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Instrument proficiency check must</a:t>
            </a:r>
          </a:p>
          <a:p>
            <a:pPr lvl="1" eaLnBrk="1" hangingPunct="1"/>
            <a:r>
              <a:rPr lang="en-US" sz="2400" dirty="0" smtClean="0">
                <a:solidFill>
                  <a:schemeClr val="bg1"/>
                </a:solidFill>
              </a:rPr>
              <a:t>Include procedures and maneuvers for an ATP certificate and</a:t>
            </a:r>
          </a:p>
          <a:p>
            <a:pPr lvl="1" eaLnBrk="1" hangingPunct="1"/>
            <a:r>
              <a:rPr lang="en-US" sz="2400" dirty="0" smtClean="0">
                <a:solidFill>
                  <a:schemeClr val="bg1"/>
                </a:solidFill>
              </a:rPr>
              <a:t>Include procedures and maneuvers for a commercial pilot certificate</a:t>
            </a:r>
          </a:p>
          <a:p>
            <a:pPr eaLnBrk="1" hangingPunct="1"/>
            <a:r>
              <a:rPr lang="en-US" sz="2800" dirty="0" smtClean="0">
                <a:solidFill>
                  <a:srgbClr val="0070C0"/>
                </a:solidFill>
              </a:rPr>
              <a:t>Assigned to more than 1 type aircraft</a:t>
            </a:r>
          </a:p>
          <a:p>
            <a:pPr lvl="1" eaLnBrk="1" hangingPunct="1"/>
            <a:r>
              <a:rPr lang="en-US" sz="2400" dirty="0" smtClean="0">
                <a:solidFill>
                  <a:schemeClr val="bg1"/>
                </a:solidFill>
              </a:rPr>
              <a:t>Check required in each type</a:t>
            </a:r>
          </a:p>
          <a:p>
            <a:pPr lvl="1" eaLnBrk="1" hangingPunct="1"/>
            <a:r>
              <a:rPr lang="en-US" sz="2400" dirty="0" smtClean="0">
                <a:solidFill>
                  <a:schemeClr val="bg1"/>
                </a:solidFill>
              </a:rPr>
              <a:t>Assigned to both single-engine &amp; multi-engine</a:t>
            </a:r>
          </a:p>
          <a:p>
            <a:pPr lvl="2" eaLnBrk="1" hangingPunct="1"/>
            <a:r>
              <a:rPr lang="en-US" sz="2000" dirty="0" smtClean="0">
                <a:solidFill>
                  <a:srgbClr val="7030A0"/>
                </a:solidFill>
              </a:rPr>
              <a:t>Initially take check in multi-engine aircraft</a:t>
            </a:r>
          </a:p>
          <a:p>
            <a:pPr lvl="2" eaLnBrk="1" hangingPunct="1"/>
            <a:r>
              <a:rPr lang="en-US" sz="2000" dirty="0" smtClean="0">
                <a:solidFill>
                  <a:srgbClr val="7030A0"/>
                </a:solidFill>
              </a:rPr>
              <a:t>Succeeding check alternately in single-engine and multi-engine</a:t>
            </a:r>
          </a:p>
          <a:p>
            <a:pPr lvl="2" eaLnBrk="1" hangingPunct="1"/>
            <a:r>
              <a:rPr lang="en-US" sz="2000" dirty="0" smtClean="0">
                <a:solidFill>
                  <a:srgbClr val="7030A0"/>
                </a:solidFill>
              </a:rPr>
              <a:t>Portions may be given in a flight simulator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8131">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8131">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1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135.299 PIC Line Checks</a:t>
            </a:r>
          </a:p>
        </p:txBody>
      </p:sp>
      <p:sp>
        <p:nvSpPr>
          <p:cNvPr id="4915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Beginning 12</a:t>
            </a:r>
            <a:r>
              <a:rPr lang="en-US" sz="2800" baseline="30000" dirty="0" smtClean="0">
                <a:solidFill>
                  <a:srgbClr val="0070C0"/>
                </a:solidFill>
              </a:rPr>
              <a:t>th</a:t>
            </a:r>
            <a:r>
              <a:rPr lang="en-US" sz="2800" dirty="0" smtClean="0">
                <a:solidFill>
                  <a:srgbClr val="0070C0"/>
                </a:solidFill>
              </a:rPr>
              <a:t> calendar month before that service</a:t>
            </a:r>
          </a:p>
          <a:p>
            <a:pPr lvl="1" eaLnBrk="1" hangingPunct="1"/>
            <a:r>
              <a:rPr lang="en-US" sz="2400" dirty="0" smtClean="0">
                <a:solidFill>
                  <a:schemeClr val="bg1"/>
                </a:solidFill>
              </a:rPr>
              <a:t>Passed flight check in one of types aircraft to fly</a:t>
            </a:r>
          </a:p>
          <a:p>
            <a:pPr lvl="2" eaLnBrk="1" hangingPunct="1"/>
            <a:r>
              <a:rPr lang="en-US" sz="2000" dirty="0" smtClean="0">
                <a:solidFill>
                  <a:srgbClr val="7030A0"/>
                </a:solidFill>
              </a:rPr>
              <a:t>Given by approved check pilot or Administrator</a:t>
            </a:r>
          </a:p>
          <a:p>
            <a:pPr lvl="2" eaLnBrk="1" hangingPunct="1"/>
            <a:r>
              <a:rPr lang="en-US" sz="2000" dirty="0" smtClean="0">
                <a:solidFill>
                  <a:srgbClr val="7030A0"/>
                </a:solidFill>
              </a:rPr>
              <a:t>At least one flight over one route segment</a:t>
            </a:r>
          </a:p>
          <a:p>
            <a:pPr lvl="2" eaLnBrk="1" hangingPunct="1"/>
            <a:r>
              <a:rPr lang="en-US" sz="2000" dirty="0" smtClean="0">
                <a:solidFill>
                  <a:srgbClr val="7030A0"/>
                </a:solidFill>
              </a:rPr>
              <a:t>Include takeoffs and landings at one or more representative airports</a:t>
            </a:r>
          </a:p>
          <a:p>
            <a:pPr lvl="2" eaLnBrk="1" hangingPunct="1"/>
            <a:r>
              <a:rPr lang="en-US" sz="2000" dirty="0" smtClean="0">
                <a:solidFill>
                  <a:srgbClr val="7030A0"/>
                </a:solidFill>
              </a:rPr>
              <a:t>For IFR operations, one flight shall be flown over a civil airway, approved off-airway, or a portion of either</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135.301 Test Grace Provisions</a:t>
            </a:r>
          </a:p>
        </p:txBody>
      </p:sp>
      <p:sp>
        <p:nvSpPr>
          <p:cNvPr id="5017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If test or flight check is completed in calendar month before or after calendar month it is required</a:t>
            </a:r>
          </a:p>
          <a:p>
            <a:pPr lvl="1" eaLnBrk="1" hangingPunct="1"/>
            <a:r>
              <a:rPr lang="en-US" sz="2400" dirty="0" smtClean="0">
                <a:solidFill>
                  <a:schemeClr val="bg1"/>
                </a:solidFill>
              </a:rPr>
              <a:t>Considered to be completed in calendar month it was required</a:t>
            </a:r>
          </a:p>
          <a:p>
            <a:pPr eaLnBrk="1" hangingPunct="1"/>
            <a:r>
              <a:rPr lang="en-US" sz="2800" dirty="0" smtClean="0">
                <a:solidFill>
                  <a:srgbClr val="0070C0"/>
                </a:solidFill>
              </a:rPr>
              <a:t>Pilot fails any required maneuvers</a:t>
            </a:r>
          </a:p>
          <a:p>
            <a:pPr lvl="1" eaLnBrk="1" hangingPunct="1"/>
            <a:r>
              <a:rPr lang="en-US" sz="2400" dirty="0" smtClean="0">
                <a:solidFill>
                  <a:schemeClr val="bg1"/>
                </a:solidFill>
              </a:rPr>
              <a:t>Check pilot may give additional training during check</a:t>
            </a:r>
          </a:p>
          <a:p>
            <a:pPr lvl="1" eaLnBrk="1" hangingPunct="1"/>
            <a:r>
              <a:rPr lang="en-US" sz="2400" dirty="0" smtClean="0">
                <a:solidFill>
                  <a:schemeClr val="bg1"/>
                </a:solidFill>
              </a:rPr>
              <a:t>Pilot repeats failed maneuvers, and other maneuvers necessary to determine proficiency</a:t>
            </a:r>
          </a:p>
          <a:p>
            <a:pPr lvl="1" eaLnBrk="1" hangingPunct="1"/>
            <a:r>
              <a:rPr lang="en-US" sz="2400" dirty="0" smtClean="0">
                <a:solidFill>
                  <a:schemeClr val="bg1"/>
                </a:solidFill>
              </a:rPr>
              <a:t>Failure means pilot cannot fly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51203"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H</a:t>
            </a:r>
          </a:p>
          <a:p>
            <a:pPr eaLnBrk="1" hangingPunct="1"/>
            <a:r>
              <a:rPr lang="en-US" smtClean="0">
                <a:solidFill>
                  <a:schemeClr val="bg1"/>
                </a:solidFill>
              </a:rPr>
              <a:t>Training</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135.321 Terms</a:t>
            </a:r>
          </a:p>
        </p:txBody>
      </p:sp>
      <p:sp>
        <p:nvSpPr>
          <p:cNvPr id="52227"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Initial Training</a:t>
            </a:r>
          </a:p>
          <a:p>
            <a:pPr lvl="1" eaLnBrk="1" hangingPunct="1"/>
            <a:r>
              <a:rPr lang="en-US" sz="2400" dirty="0" smtClean="0">
                <a:solidFill>
                  <a:schemeClr val="bg1"/>
                </a:solidFill>
              </a:rPr>
              <a:t>Required for crewmembers who have not qualified and served in the same capacity in the aircraft</a:t>
            </a:r>
          </a:p>
          <a:p>
            <a:pPr eaLnBrk="1" hangingPunct="1"/>
            <a:r>
              <a:rPr lang="en-US" sz="2800" dirty="0" smtClean="0">
                <a:solidFill>
                  <a:srgbClr val="0070C0"/>
                </a:solidFill>
              </a:rPr>
              <a:t>Transition Training</a:t>
            </a:r>
          </a:p>
          <a:p>
            <a:pPr lvl="1" eaLnBrk="1" hangingPunct="1"/>
            <a:r>
              <a:rPr lang="en-US" sz="2400" dirty="0" smtClean="0">
                <a:solidFill>
                  <a:schemeClr val="bg1"/>
                </a:solidFill>
              </a:rPr>
              <a:t>Required for crewmembers who have qualified and served in the same capacity on another aircraft</a:t>
            </a:r>
          </a:p>
          <a:p>
            <a:pPr eaLnBrk="1" hangingPunct="1"/>
            <a:r>
              <a:rPr lang="en-US" sz="2800" dirty="0" smtClean="0">
                <a:solidFill>
                  <a:srgbClr val="0070C0"/>
                </a:solidFill>
              </a:rPr>
              <a:t>Upgrade Training</a:t>
            </a:r>
          </a:p>
          <a:p>
            <a:pPr lvl="1" eaLnBrk="1" hangingPunct="1"/>
            <a:r>
              <a:rPr lang="en-US" sz="2400" dirty="0" smtClean="0">
                <a:solidFill>
                  <a:schemeClr val="bg1"/>
                </a:solidFill>
              </a:rPr>
              <a:t>Required for crewmembers who have qualified and served as second in command before they serve as pilot in command</a:t>
            </a:r>
          </a:p>
          <a:p>
            <a:pPr lvl="1" eaLnBrk="1" hangingPunct="1"/>
            <a:endParaRPr lang="en-US" sz="2400" dirty="0" smtClean="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2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135.321 Terms</a:t>
            </a:r>
          </a:p>
        </p:txBody>
      </p:sp>
      <p:sp>
        <p:nvSpPr>
          <p:cNvPr id="5325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Differences Training</a:t>
            </a:r>
          </a:p>
          <a:p>
            <a:pPr lvl="1" eaLnBrk="1" hangingPunct="1"/>
            <a:r>
              <a:rPr lang="en-US" sz="2400" dirty="0" smtClean="0">
                <a:solidFill>
                  <a:schemeClr val="bg1"/>
                </a:solidFill>
              </a:rPr>
              <a:t>Required for crewmembers who qualified and served on particular type aircraft before serving same capacity on particular version of aircraft</a:t>
            </a:r>
          </a:p>
          <a:p>
            <a:pPr eaLnBrk="1" hangingPunct="1"/>
            <a:r>
              <a:rPr lang="en-US" sz="2800" dirty="0" smtClean="0">
                <a:solidFill>
                  <a:srgbClr val="0070C0"/>
                </a:solidFill>
              </a:rPr>
              <a:t>Recurrent Training</a:t>
            </a:r>
          </a:p>
          <a:p>
            <a:pPr lvl="1" eaLnBrk="1" hangingPunct="1"/>
            <a:r>
              <a:rPr lang="en-US" sz="2400" dirty="0" smtClean="0">
                <a:solidFill>
                  <a:schemeClr val="bg1"/>
                </a:solidFill>
              </a:rPr>
              <a:t>Required for crewmembers to remain adequately trained and currently proficient for each aircraft</a:t>
            </a:r>
          </a:p>
          <a:p>
            <a:pPr eaLnBrk="1" hangingPunct="1"/>
            <a:r>
              <a:rPr lang="en-US" sz="2800" dirty="0" smtClean="0">
                <a:solidFill>
                  <a:srgbClr val="0070C0"/>
                </a:solidFill>
              </a:rPr>
              <a:t>Requalification Training</a:t>
            </a:r>
          </a:p>
          <a:p>
            <a:pPr lvl="1" eaLnBrk="1" hangingPunct="1"/>
            <a:r>
              <a:rPr lang="en-US" sz="2400" dirty="0" smtClean="0">
                <a:solidFill>
                  <a:schemeClr val="bg1"/>
                </a:solidFill>
              </a:rPr>
              <a:t>Required for crewmembers previously trained and qualified, but become unqualified due to </a:t>
            </a:r>
          </a:p>
          <a:p>
            <a:pPr lvl="2" eaLnBrk="1" hangingPunct="1"/>
            <a:r>
              <a:rPr lang="en-US" sz="2000" dirty="0" smtClean="0">
                <a:solidFill>
                  <a:srgbClr val="7030A0"/>
                </a:solidFill>
              </a:rPr>
              <a:t>Recurrent pilot testing</a:t>
            </a:r>
          </a:p>
          <a:p>
            <a:pPr lvl="2" eaLnBrk="1" hangingPunct="1"/>
            <a:r>
              <a:rPr lang="en-US" sz="2000" dirty="0" smtClean="0">
                <a:solidFill>
                  <a:srgbClr val="7030A0"/>
                </a:solidFill>
              </a:rPr>
              <a:t>Instrument proficiency check requirements</a:t>
            </a:r>
          </a:p>
          <a:p>
            <a:pPr lvl="2" eaLnBrk="1" hangingPunct="1"/>
            <a:r>
              <a:rPr lang="en-US" sz="2000" dirty="0" smtClean="0">
                <a:solidFill>
                  <a:srgbClr val="7030A0"/>
                </a:solidFill>
              </a:rPr>
              <a:t>Required line check </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25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251">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25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2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135.327 Training Program</a:t>
            </a:r>
          </a:p>
        </p:txBody>
      </p:sp>
      <p:sp>
        <p:nvSpPr>
          <p:cNvPr id="5427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Includes ground and flight training</a:t>
            </a:r>
          </a:p>
          <a:p>
            <a:pPr lvl="1" eaLnBrk="1" hangingPunct="1"/>
            <a:r>
              <a:rPr lang="en-US" sz="2400" dirty="0" smtClean="0">
                <a:solidFill>
                  <a:schemeClr val="bg1"/>
                </a:solidFill>
              </a:rPr>
              <a:t>List of principal ground training subjects, including emergency training subjects</a:t>
            </a:r>
          </a:p>
          <a:p>
            <a:pPr lvl="1" eaLnBrk="1" hangingPunct="1"/>
            <a:r>
              <a:rPr lang="en-US" sz="2400" dirty="0" smtClean="0">
                <a:solidFill>
                  <a:schemeClr val="bg1"/>
                </a:solidFill>
              </a:rPr>
              <a:t>List of all training devices, mockups, system trainers, procedures trainers, or other training aids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135.330 CRM Training</a:t>
            </a:r>
          </a:p>
        </p:txBody>
      </p:sp>
      <p:sp>
        <p:nvSpPr>
          <p:cNvPr id="5529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Each </a:t>
            </a:r>
            <a:r>
              <a:rPr lang="en-US" sz="2800" dirty="0" err="1" smtClean="0">
                <a:solidFill>
                  <a:srgbClr val="0070C0"/>
                </a:solidFill>
              </a:rPr>
              <a:t>flightcrew</a:t>
            </a:r>
            <a:r>
              <a:rPr lang="en-US" sz="2800" dirty="0" smtClean="0">
                <a:solidFill>
                  <a:srgbClr val="0070C0"/>
                </a:solidFill>
              </a:rPr>
              <a:t> member must attend</a:t>
            </a:r>
          </a:p>
          <a:p>
            <a:pPr eaLnBrk="1" hangingPunct="1"/>
            <a:r>
              <a:rPr lang="en-US" sz="2800" dirty="0" smtClean="0">
                <a:solidFill>
                  <a:srgbClr val="0070C0"/>
                </a:solidFill>
              </a:rPr>
              <a:t>Must include:</a:t>
            </a:r>
          </a:p>
          <a:p>
            <a:pPr lvl="1" eaLnBrk="1" hangingPunct="1"/>
            <a:r>
              <a:rPr lang="en-US" sz="2400" dirty="0" smtClean="0">
                <a:solidFill>
                  <a:schemeClr val="bg1"/>
                </a:solidFill>
              </a:rPr>
              <a:t>Authority of PIC</a:t>
            </a:r>
          </a:p>
          <a:p>
            <a:pPr lvl="1" eaLnBrk="1" hangingPunct="1"/>
            <a:r>
              <a:rPr lang="en-US" sz="2400" dirty="0" smtClean="0">
                <a:solidFill>
                  <a:schemeClr val="bg1"/>
                </a:solidFill>
              </a:rPr>
              <a:t>Communication processes</a:t>
            </a:r>
          </a:p>
          <a:p>
            <a:pPr lvl="1" eaLnBrk="1" hangingPunct="1"/>
            <a:r>
              <a:rPr lang="en-US" sz="2400" dirty="0" smtClean="0">
                <a:solidFill>
                  <a:schemeClr val="bg1"/>
                </a:solidFill>
              </a:rPr>
              <a:t>Building/maintenance of flight team</a:t>
            </a:r>
          </a:p>
          <a:p>
            <a:pPr lvl="1" eaLnBrk="1" hangingPunct="1"/>
            <a:r>
              <a:rPr lang="en-US" sz="2400" dirty="0" smtClean="0">
                <a:solidFill>
                  <a:schemeClr val="bg1"/>
                </a:solidFill>
              </a:rPr>
              <a:t>Workload/time management</a:t>
            </a:r>
          </a:p>
          <a:p>
            <a:pPr lvl="1" eaLnBrk="1" hangingPunct="1"/>
            <a:r>
              <a:rPr lang="en-US" sz="2400" dirty="0" smtClean="0">
                <a:solidFill>
                  <a:schemeClr val="bg1"/>
                </a:solidFill>
              </a:rPr>
              <a:t>Situational awareness</a:t>
            </a:r>
          </a:p>
          <a:p>
            <a:pPr lvl="1" eaLnBrk="1" hangingPunct="1"/>
            <a:r>
              <a:rPr lang="en-US" sz="2400" dirty="0" smtClean="0">
                <a:solidFill>
                  <a:schemeClr val="bg1"/>
                </a:solidFill>
              </a:rPr>
              <a:t>Effects of fatigue and avoidance strategies</a:t>
            </a:r>
          </a:p>
          <a:p>
            <a:pPr lvl="1" eaLnBrk="1" hangingPunct="1"/>
            <a:r>
              <a:rPr lang="en-US" sz="2400" dirty="0" smtClean="0">
                <a:solidFill>
                  <a:schemeClr val="bg1"/>
                </a:solidFill>
              </a:rPr>
              <a:t>Effects of stress and stress reduction</a:t>
            </a:r>
          </a:p>
          <a:p>
            <a:pPr lvl="1" eaLnBrk="1" hangingPunct="1"/>
            <a:r>
              <a:rPr lang="en-US" sz="2400" dirty="0" smtClean="0">
                <a:solidFill>
                  <a:schemeClr val="bg1"/>
                </a:solidFill>
              </a:rPr>
              <a:t>Decision-making/judgment</a:t>
            </a:r>
          </a:p>
          <a:p>
            <a:pPr lvl="1" eaLnBrk="1" hangingPunct="1">
              <a:buFontTx/>
              <a:buNone/>
            </a:pPr>
            <a:endParaRPr lang="en-US" dirty="0"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2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135.331 Emergency Training</a:t>
            </a:r>
          </a:p>
        </p:txBody>
      </p:sp>
      <p:sp>
        <p:nvSpPr>
          <p:cNvPr id="5529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provide instruction in</a:t>
            </a:r>
          </a:p>
          <a:p>
            <a:pPr lvl="1" eaLnBrk="1" hangingPunct="1"/>
            <a:r>
              <a:rPr lang="en-US" sz="2400" dirty="0" smtClean="0">
                <a:solidFill>
                  <a:schemeClr val="bg1"/>
                </a:solidFill>
              </a:rPr>
              <a:t>Emergency assignments/procedures</a:t>
            </a:r>
          </a:p>
          <a:p>
            <a:pPr lvl="1" eaLnBrk="1" hangingPunct="1"/>
            <a:r>
              <a:rPr lang="en-US" sz="2400" dirty="0" smtClean="0">
                <a:solidFill>
                  <a:schemeClr val="bg1"/>
                </a:solidFill>
              </a:rPr>
              <a:t>Location/function/ operation of emergency equipment</a:t>
            </a:r>
          </a:p>
          <a:p>
            <a:pPr lvl="1" eaLnBrk="1" hangingPunct="1"/>
            <a:r>
              <a:rPr lang="en-US" sz="2400" dirty="0" smtClean="0">
                <a:solidFill>
                  <a:schemeClr val="bg1"/>
                </a:solidFill>
              </a:rPr>
              <a:t>Emergency situations</a:t>
            </a:r>
          </a:p>
          <a:p>
            <a:pPr lvl="2" eaLnBrk="1" hangingPunct="1"/>
            <a:r>
              <a:rPr lang="en-US" sz="2000" dirty="0" smtClean="0">
                <a:solidFill>
                  <a:srgbClr val="7030A0"/>
                </a:solidFill>
              </a:rPr>
              <a:t>Rapid decompression</a:t>
            </a:r>
          </a:p>
          <a:p>
            <a:pPr lvl="2" eaLnBrk="1" hangingPunct="1"/>
            <a:r>
              <a:rPr lang="en-US" sz="2000" dirty="0" smtClean="0">
                <a:solidFill>
                  <a:srgbClr val="7030A0"/>
                </a:solidFill>
              </a:rPr>
              <a:t>Fire in flight or on surface</a:t>
            </a:r>
          </a:p>
          <a:p>
            <a:pPr lvl="2" eaLnBrk="1" hangingPunct="1"/>
            <a:r>
              <a:rPr lang="en-US" sz="2000" dirty="0" smtClean="0">
                <a:solidFill>
                  <a:srgbClr val="7030A0"/>
                </a:solidFill>
              </a:rPr>
              <a:t>Ditching and evacuation</a:t>
            </a:r>
          </a:p>
          <a:p>
            <a:pPr lvl="2" eaLnBrk="1" hangingPunct="1"/>
            <a:r>
              <a:rPr lang="en-US" sz="2000" dirty="0" smtClean="0">
                <a:solidFill>
                  <a:srgbClr val="7030A0"/>
                </a:solidFill>
              </a:rPr>
              <a:t>Illness, injury, or other abnormal situation with </a:t>
            </a:r>
            <a:r>
              <a:rPr lang="en-US" sz="2000" dirty="0" err="1" smtClean="0">
                <a:solidFill>
                  <a:srgbClr val="7030A0"/>
                </a:solidFill>
              </a:rPr>
              <a:t>pax</a:t>
            </a:r>
            <a:endParaRPr lang="en-US" sz="2000" dirty="0" smtClean="0">
              <a:solidFill>
                <a:srgbClr val="7030A0"/>
              </a:solidFill>
            </a:endParaRPr>
          </a:p>
          <a:p>
            <a:pPr lvl="2" eaLnBrk="1" hangingPunct="1"/>
            <a:r>
              <a:rPr lang="en-US" sz="2000" dirty="0" smtClean="0">
                <a:solidFill>
                  <a:srgbClr val="7030A0"/>
                </a:solidFill>
              </a:rPr>
              <a:t>Hijacking</a:t>
            </a:r>
          </a:p>
          <a:p>
            <a:pPr lvl="1" eaLnBrk="1" hangingPunct="1"/>
            <a:r>
              <a:rPr lang="en-US" sz="2400" dirty="0" smtClean="0">
                <a:solidFill>
                  <a:schemeClr val="bg1"/>
                </a:solidFill>
              </a:rPr>
              <a:t>Review of previous accidents and incidents</a:t>
            </a:r>
          </a:p>
          <a:p>
            <a:pPr lvl="1" eaLnBrk="1" hangingPunct="1">
              <a:buFontTx/>
              <a:buNone/>
            </a:pPr>
            <a:endParaRPr lang="en-US" dirty="0" smtClean="0">
              <a:solidFill>
                <a:srgbClr val="7030A0"/>
              </a:solidFill>
            </a:endParaRPr>
          </a:p>
        </p:txBody>
      </p:sp>
    </p:spTree>
    <p:extLst>
      <p:ext uri="{BB962C8B-B14F-4D97-AF65-F5344CB8AC3E}">
        <p14:creationId xmlns:p14="http://schemas.microsoft.com/office/powerpoint/2010/main" val="206183790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29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299">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299">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135.23 Manual Contents</a:t>
            </a:r>
          </a:p>
        </p:txBody>
      </p:sp>
      <p:sp>
        <p:nvSpPr>
          <p:cNvPr id="512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Contents</a:t>
            </a:r>
          </a:p>
          <a:p>
            <a:pPr lvl="1" eaLnBrk="1" hangingPunct="1"/>
            <a:r>
              <a:rPr lang="en-US" sz="2400" dirty="0" smtClean="0">
                <a:solidFill>
                  <a:schemeClr val="bg1"/>
                </a:solidFill>
              </a:rPr>
              <a:t>Include following</a:t>
            </a:r>
          </a:p>
          <a:p>
            <a:pPr lvl="2" eaLnBrk="1" hangingPunct="1"/>
            <a:r>
              <a:rPr lang="en-US" sz="2000" dirty="0" smtClean="0">
                <a:solidFill>
                  <a:srgbClr val="7030A0"/>
                </a:solidFill>
              </a:rPr>
              <a:t>Procedures - accident </a:t>
            </a:r>
            <a:r>
              <a:rPr lang="en-US" sz="2000" dirty="0">
                <a:solidFill>
                  <a:srgbClr val="7030A0"/>
                </a:solidFill>
              </a:rPr>
              <a:t>notification requirements</a:t>
            </a:r>
          </a:p>
          <a:p>
            <a:pPr lvl="2" eaLnBrk="1" hangingPunct="1"/>
            <a:r>
              <a:rPr lang="en-US" sz="2000" dirty="0">
                <a:solidFill>
                  <a:srgbClr val="7030A0"/>
                </a:solidFill>
              </a:rPr>
              <a:t>Ensuring PIC knows required airworthiness inspections have been made</a:t>
            </a:r>
          </a:p>
          <a:p>
            <a:pPr lvl="2" eaLnBrk="1" hangingPunct="1"/>
            <a:r>
              <a:rPr lang="en-US" sz="2000" dirty="0">
                <a:solidFill>
                  <a:srgbClr val="7030A0"/>
                </a:solidFill>
              </a:rPr>
              <a:t>Reporting/recording mechanical irregularities</a:t>
            </a:r>
          </a:p>
          <a:p>
            <a:pPr lvl="2" eaLnBrk="1" hangingPunct="1"/>
            <a:r>
              <a:rPr lang="en-US" sz="2000" dirty="0" smtClean="0">
                <a:solidFill>
                  <a:srgbClr val="7030A0"/>
                </a:solidFill>
              </a:rPr>
              <a:t>Date of last revision on each page</a:t>
            </a:r>
          </a:p>
          <a:p>
            <a:pPr lvl="2" eaLnBrk="1" hangingPunct="1"/>
            <a:r>
              <a:rPr lang="en-US" sz="2000" dirty="0" smtClean="0">
                <a:solidFill>
                  <a:srgbClr val="7030A0"/>
                </a:solidFill>
              </a:rPr>
              <a:t>Manual will include following procedures:</a:t>
            </a:r>
          </a:p>
          <a:p>
            <a:pPr lvl="2" eaLnBrk="1" hangingPunct="1"/>
            <a:r>
              <a:rPr lang="en-US" sz="2000" dirty="0" smtClean="0">
                <a:solidFill>
                  <a:srgbClr val="7030A0"/>
                </a:solidFill>
              </a:rPr>
              <a:t>Refueling aircraft and protecting passengers during refueling</a:t>
            </a:r>
          </a:p>
          <a:p>
            <a:pPr lvl="2" eaLnBrk="1" hangingPunct="1"/>
            <a:r>
              <a:rPr lang="en-US" sz="2000" dirty="0" smtClean="0">
                <a:solidFill>
                  <a:srgbClr val="7030A0"/>
                </a:solidFill>
              </a:rPr>
              <a:t>Approved aircraft inspection program</a:t>
            </a:r>
          </a:p>
          <a:p>
            <a:pPr lvl="2" eaLnBrk="1" hangingPunct="1"/>
            <a:r>
              <a:rPr lang="en-US" sz="2000" dirty="0" smtClean="0">
                <a:solidFill>
                  <a:srgbClr val="7030A0"/>
                </a:solidFill>
              </a:rPr>
              <a:t>Evacuation of persons who may need assistance</a:t>
            </a:r>
          </a:p>
          <a:p>
            <a:pPr lvl="1" eaLnBrk="1" hangingPunct="1"/>
            <a:endParaRPr lang="en-US" sz="2400" dirty="0" smtClean="0">
              <a:solidFill>
                <a:schemeClr val="bg1"/>
              </a:solidFill>
            </a:endParaRPr>
          </a:p>
        </p:txBody>
      </p:sp>
    </p:spTree>
    <p:extLst>
      <p:ext uri="{BB962C8B-B14F-4D97-AF65-F5344CB8AC3E}">
        <p14:creationId xmlns:p14="http://schemas.microsoft.com/office/powerpoint/2010/main" val="369084482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135.331 Emergency Training</a:t>
            </a:r>
          </a:p>
        </p:txBody>
      </p:sp>
      <p:sp>
        <p:nvSpPr>
          <p:cNvPr id="56323"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provide instruction in</a:t>
            </a:r>
          </a:p>
          <a:p>
            <a:pPr lvl="1" eaLnBrk="1" hangingPunct="1"/>
            <a:r>
              <a:rPr lang="en-US" sz="2400" dirty="0" smtClean="0">
                <a:solidFill>
                  <a:schemeClr val="bg1"/>
                </a:solidFill>
              </a:rPr>
              <a:t>Perform emergency drills</a:t>
            </a:r>
          </a:p>
          <a:p>
            <a:pPr lvl="2" eaLnBrk="1" hangingPunct="1"/>
            <a:r>
              <a:rPr lang="en-US" sz="2000" dirty="0" smtClean="0">
                <a:solidFill>
                  <a:srgbClr val="7030A0"/>
                </a:solidFill>
              </a:rPr>
              <a:t>Ditching</a:t>
            </a:r>
          </a:p>
          <a:p>
            <a:pPr lvl="2" eaLnBrk="1" hangingPunct="1"/>
            <a:r>
              <a:rPr lang="en-US" sz="2000" dirty="0" smtClean="0">
                <a:solidFill>
                  <a:srgbClr val="7030A0"/>
                </a:solidFill>
              </a:rPr>
              <a:t>Emergency evacuation</a:t>
            </a:r>
          </a:p>
          <a:p>
            <a:pPr lvl="2" eaLnBrk="1" hangingPunct="1"/>
            <a:r>
              <a:rPr lang="en-US" sz="2000" dirty="0" smtClean="0">
                <a:solidFill>
                  <a:srgbClr val="7030A0"/>
                </a:solidFill>
              </a:rPr>
              <a:t>Fire extinguisher and smoke control</a:t>
            </a:r>
          </a:p>
          <a:p>
            <a:pPr lvl="2" eaLnBrk="1" hangingPunct="1"/>
            <a:r>
              <a:rPr lang="en-US" sz="2000" dirty="0" smtClean="0">
                <a:solidFill>
                  <a:srgbClr val="7030A0"/>
                </a:solidFill>
              </a:rPr>
              <a:t>Operation and use of emergency exits</a:t>
            </a:r>
          </a:p>
          <a:p>
            <a:pPr lvl="2" eaLnBrk="1" hangingPunct="1"/>
            <a:r>
              <a:rPr lang="en-US" sz="2000" dirty="0" smtClean="0">
                <a:solidFill>
                  <a:srgbClr val="7030A0"/>
                </a:solidFill>
              </a:rPr>
              <a:t>Use of crew and passenger oxygen</a:t>
            </a:r>
          </a:p>
          <a:p>
            <a:pPr lvl="2" eaLnBrk="1" hangingPunct="1"/>
            <a:r>
              <a:rPr lang="en-US" sz="2000" dirty="0" smtClean="0">
                <a:solidFill>
                  <a:srgbClr val="7030A0"/>
                </a:solidFill>
              </a:rPr>
              <a:t>Removal of life rafts from aircraft, inflation, use of life lines and boarding</a:t>
            </a:r>
          </a:p>
          <a:p>
            <a:pPr lvl="2" eaLnBrk="1" hangingPunct="1"/>
            <a:r>
              <a:rPr lang="en-US" sz="2000" dirty="0" smtClean="0">
                <a:solidFill>
                  <a:srgbClr val="7030A0"/>
                </a:solidFill>
              </a:rPr>
              <a:t>Donning and inflation of life vests</a:t>
            </a:r>
          </a:p>
          <a:p>
            <a:pPr lvl="1" eaLnBrk="1" hangingPunct="1">
              <a:buFontTx/>
              <a:buNone/>
            </a:pPr>
            <a:endParaRPr lang="en-US" dirty="0"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63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3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135.331 Emergency Training</a:t>
            </a:r>
          </a:p>
        </p:txBody>
      </p:sp>
      <p:sp>
        <p:nvSpPr>
          <p:cNvPr id="57347"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provide instruction in</a:t>
            </a:r>
          </a:p>
          <a:p>
            <a:pPr lvl="1" eaLnBrk="1" hangingPunct="1"/>
            <a:r>
              <a:rPr lang="en-US" sz="2400" dirty="0" smtClean="0">
                <a:solidFill>
                  <a:schemeClr val="bg1"/>
                </a:solidFill>
              </a:rPr>
              <a:t>Crewmember operations above 25,000 feet</a:t>
            </a:r>
          </a:p>
          <a:p>
            <a:pPr lvl="2" eaLnBrk="1" hangingPunct="1"/>
            <a:r>
              <a:rPr lang="en-US" sz="2000" dirty="0" smtClean="0">
                <a:solidFill>
                  <a:srgbClr val="7030A0"/>
                </a:solidFill>
              </a:rPr>
              <a:t>Respiration</a:t>
            </a:r>
          </a:p>
          <a:p>
            <a:pPr lvl="2" eaLnBrk="1" hangingPunct="1"/>
            <a:r>
              <a:rPr lang="en-US" sz="2000" dirty="0" smtClean="0">
                <a:solidFill>
                  <a:srgbClr val="7030A0"/>
                </a:solidFill>
              </a:rPr>
              <a:t>Hypoxia</a:t>
            </a:r>
          </a:p>
          <a:p>
            <a:pPr lvl="2" eaLnBrk="1" hangingPunct="1"/>
            <a:r>
              <a:rPr lang="en-US" sz="2000" dirty="0" smtClean="0">
                <a:solidFill>
                  <a:srgbClr val="7030A0"/>
                </a:solidFill>
              </a:rPr>
              <a:t>Duration of consciousness without supplemental oxygen at altitude</a:t>
            </a:r>
          </a:p>
          <a:p>
            <a:pPr lvl="2" eaLnBrk="1" hangingPunct="1"/>
            <a:r>
              <a:rPr lang="en-US" sz="2000" dirty="0" smtClean="0">
                <a:solidFill>
                  <a:srgbClr val="7030A0"/>
                </a:solidFill>
              </a:rPr>
              <a:t>Gas expansion</a:t>
            </a:r>
          </a:p>
          <a:p>
            <a:pPr lvl="2" eaLnBrk="1" hangingPunct="1"/>
            <a:r>
              <a:rPr lang="en-US" sz="2000" dirty="0" smtClean="0">
                <a:solidFill>
                  <a:srgbClr val="7030A0"/>
                </a:solidFill>
              </a:rPr>
              <a:t>Gas bubble formation</a:t>
            </a:r>
          </a:p>
          <a:p>
            <a:pPr lvl="2" eaLnBrk="1" hangingPunct="1"/>
            <a:r>
              <a:rPr lang="en-US" sz="2000" dirty="0" smtClean="0">
                <a:solidFill>
                  <a:srgbClr val="7030A0"/>
                </a:solidFill>
              </a:rPr>
              <a:t>Physical phenomena and incidents of decompression</a:t>
            </a:r>
          </a:p>
          <a:p>
            <a:pPr lvl="1" eaLnBrk="1" hangingPunct="1">
              <a:buFontTx/>
              <a:buNone/>
            </a:pPr>
            <a:endParaRPr lang="en-US" dirty="0" smtClean="0">
              <a:solidFill>
                <a:srgbClr val="7030A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73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73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73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73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3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135.351 Recurrent Training</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provide instruction in</a:t>
            </a:r>
          </a:p>
          <a:p>
            <a:pPr lvl="1" eaLnBrk="1" hangingPunct="1"/>
            <a:r>
              <a:rPr lang="en-US" sz="2400" dirty="0" smtClean="0">
                <a:solidFill>
                  <a:schemeClr val="bg1"/>
                </a:solidFill>
              </a:rPr>
              <a:t>Quiz/review to determine knowledge of aircraft and crewmember position involved</a:t>
            </a:r>
            <a:endParaRPr lang="en-US" dirty="0" smtClean="0">
              <a:solidFill>
                <a:srgbClr val="7030A0"/>
              </a:solidFill>
            </a:endParaRPr>
          </a:p>
          <a:p>
            <a:pPr lvl="1" eaLnBrk="1" hangingPunct="1"/>
            <a:r>
              <a:rPr lang="en-US" sz="2400" dirty="0" smtClean="0">
                <a:solidFill>
                  <a:schemeClr val="bg1"/>
                </a:solidFill>
              </a:rPr>
              <a:t>Instruction required by initial ground training and emergency training</a:t>
            </a:r>
          </a:p>
          <a:p>
            <a:pPr lvl="1" eaLnBrk="1" hangingPunct="1"/>
            <a:r>
              <a:rPr lang="en-US" sz="2400" dirty="0" smtClean="0">
                <a:solidFill>
                  <a:schemeClr val="bg1"/>
                </a:solidFill>
              </a:rPr>
              <a:t>Flight training in maneuvers or procedures of this part</a:t>
            </a:r>
          </a:p>
          <a:p>
            <a:pPr lvl="1" eaLnBrk="1" hangingPunct="1"/>
            <a:r>
              <a:rPr lang="en-US" sz="2400" dirty="0" smtClean="0">
                <a:solidFill>
                  <a:schemeClr val="bg1"/>
                </a:solidFill>
              </a:rPr>
              <a:t>Satisfactory completion of check required within preceding 12 calendar months may be substituted for recurrent flight training</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59395" name="Rectangle 3"/>
          <p:cNvSpPr>
            <a:spLocks noGrp="1" noChangeArrowheads="1"/>
          </p:cNvSpPr>
          <p:nvPr>
            <p:ph type="subTitle" idx="1"/>
          </p:nvPr>
        </p:nvSpPr>
        <p:spPr>
          <a:xfrm>
            <a:off x="0" y="1905000"/>
            <a:ext cx="9144000" cy="1219200"/>
          </a:xfrm>
        </p:spPr>
        <p:txBody>
          <a:bodyPr/>
          <a:lstStyle/>
          <a:p>
            <a:pPr eaLnBrk="1" hangingPunct="1"/>
            <a:r>
              <a:rPr lang="en-US" dirty="0" smtClean="0">
                <a:solidFill>
                  <a:schemeClr val="bg1"/>
                </a:solidFill>
              </a:rPr>
              <a:t>Operating Requirements</a:t>
            </a:r>
          </a:p>
          <a:p>
            <a:pPr eaLnBrk="1" hangingPunct="1"/>
            <a:r>
              <a:rPr lang="en-US" dirty="0" smtClean="0">
                <a:solidFill>
                  <a:schemeClr val="bg1"/>
                </a:solidFill>
              </a:rPr>
              <a:t>Commuter and On Demand Operations</a:t>
            </a:r>
          </a:p>
          <a:p>
            <a:pPr eaLnBrk="1" hangingPunct="1"/>
            <a:r>
              <a:rPr lang="en-US" dirty="0" smtClean="0">
                <a:solidFill>
                  <a:schemeClr val="bg1"/>
                </a:solidFill>
              </a:rPr>
              <a:t>Subpart J</a:t>
            </a:r>
          </a:p>
          <a:p>
            <a:pPr eaLnBrk="1" hangingPunct="1"/>
            <a:r>
              <a:rPr lang="en-US" dirty="0" smtClean="0">
                <a:solidFill>
                  <a:schemeClr val="bg1"/>
                </a:solidFill>
              </a:rPr>
              <a:t>Maintenance, Preventive Maintenance, and Alterations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135.411 Applicability</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Type certificated for:</a:t>
            </a:r>
          </a:p>
          <a:p>
            <a:pPr lvl="1" eaLnBrk="1" hangingPunct="1"/>
            <a:r>
              <a:rPr lang="en-US" sz="2400" dirty="0" smtClean="0">
                <a:solidFill>
                  <a:schemeClr val="bg1"/>
                </a:solidFill>
              </a:rPr>
              <a:t>Passenger seating configuration of 9 seats or less</a:t>
            </a:r>
          </a:p>
          <a:p>
            <a:pPr lvl="2" eaLnBrk="1" hangingPunct="1"/>
            <a:r>
              <a:rPr lang="en-US" dirty="0" smtClean="0">
                <a:solidFill>
                  <a:srgbClr val="7030A0"/>
                </a:solidFill>
              </a:rPr>
              <a:t>Maintained under parts:</a:t>
            </a:r>
          </a:p>
          <a:p>
            <a:pPr lvl="3" eaLnBrk="1" hangingPunct="1"/>
            <a:r>
              <a:rPr lang="en-US" dirty="0" smtClean="0">
                <a:solidFill>
                  <a:srgbClr val="FF0000"/>
                </a:solidFill>
              </a:rPr>
              <a:t>91</a:t>
            </a:r>
          </a:p>
          <a:p>
            <a:pPr lvl="3" eaLnBrk="1" hangingPunct="1"/>
            <a:r>
              <a:rPr lang="en-US" dirty="0" smtClean="0">
                <a:solidFill>
                  <a:srgbClr val="FF0000"/>
                </a:solidFill>
              </a:rPr>
              <a:t>43</a:t>
            </a:r>
          </a:p>
          <a:p>
            <a:pPr lvl="3" eaLnBrk="1" hangingPunct="1"/>
            <a:r>
              <a:rPr lang="en-US" dirty="0" smtClean="0">
                <a:solidFill>
                  <a:srgbClr val="FF0000"/>
                </a:solidFill>
              </a:rPr>
              <a:t>135.415, 417, 421, 422</a:t>
            </a:r>
          </a:p>
          <a:p>
            <a:pPr lvl="1" eaLnBrk="1" hangingPunct="1"/>
            <a:r>
              <a:rPr lang="en-US" sz="2400" dirty="0" smtClean="0">
                <a:solidFill>
                  <a:schemeClr val="bg1"/>
                </a:solidFill>
              </a:rPr>
              <a:t>Passenger seating configuration of 10 seats or more</a:t>
            </a:r>
          </a:p>
          <a:p>
            <a:pPr lvl="2" eaLnBrk="1" hangingPunct="1"/>
            <a:r>
              <a:rPr lang="en-US" dirty="0" smtClean="0">
                <a:solidFill>
                  <a:srgbClr val="7030A0"/>
                </a:solidFill>
              </a:rPr>
              <a:t>Maintained under parts:</a:t>
            </a:r>
          </a:p>
          <a:p>
            <a:pPr lvl="3" eaLnBrk="1" hangingPunct="1"/>
            <a:r>
              <a:rPr lang="en-US" dirty="0" smtClean="0">
                <a:solidFill>
                  <a:srgbClr val="FF0000"/>
                </a:solidFill>
              </a:rPr>
              <a:t>135.415, 417, 423, 443</a:t>
            </a:r>
          </a:p>
          <a:p>
            <a:pPr lvl="1" eaLnBrk="1" hangingPunct="1"/>
            <a:r>
              <a:rPr lang="en-US" sz="2400" dirty="0" smtClean="0">
                <a:solidFill>
                  <a:srgbClr val="686B5D"/>
                </a:solidFill>
              </a:rPr>
              <a:t>Single-engine aircraft in passenger-carrying IFR operations</a:t>
            </a:r>
          </a:p>
          <a:p>
            <a:pPr lvl="2" eaLnBrk="1" hangingPunct="1"/>
            <a:r>
              <a:rPr lang="en-US" sz="2000" dirty="0" smtClean="0">
                <a:solidFill>
                  <a:srgbClr val="7030A0"/>
                </a:solidFill>
              </a:rPr>
              <a:t>135.421 )c)(d)(e)</a:t>
            </a:r>
            <a:endParaRPr lang="en-US" sz="2000" dirty="0">
              <a:solidFill>
                <a:srgbClr val="7030A0"/>
              </a:solidFill>
            </a:endParaRPr>
          </a:p>
          <a:p>
            <a:pPr lvl="3" eaLnBrk="1" hangingPunct="1"/>
            <a:endParaRPr lang="en-US" dirty="0" smtClean="0">
              <a:solidFill>
                <a:srgbClr val="FF0000"/>
              </a:solidFill>
            </a:endParaRPr>
          </a:p>
        </p:txBody>
      </p:sp>
    </p:spTree>
    <p:extLst>
      <p:ext uri="{BB962C8B-B14F-4D97-AF65-F5344CB8AC3E}">
        <p14:creationId xmlns:p14="http://schemas.microsoft.com/office/powerpoint/2010/main" val="53451917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371">
                                            <p:txEl>
                                              <p:pRg st="10" end="10"/>
                                            </p:txEl>
                                          </p:spTgt>
                                        </p:tgtEl>
                                        <p:attrNameLst>
                                          <p:attrName>style.visibility</p:attrName>
                                        </p:attrNameLst>
                                      </p:cBhvr>
                                      <p:to>
                                        <p:strVal val="visible"/>
                                      </p:to>
                                    </p:set>
                                    <p:animEffect transition="in" filter="fade">
                                      <p:cBhvr>
                                        <p:cTn id="57" dur="500"/>
                                        <p:tgtEl>
                                          <p:spTgt spid="583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135.413 Airworthiness Responsibility</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Certificate holder responsible for airworthiness:</a:t>
            </a:r>
          </a:p>
          <a:p>
            <a:pPr lvl="1" eaLnBrk="1" hangingPunct="1"/>
            <a:r>
              <a:rPr lang="en-US" sz="2400" dirty="0">
                <a:solidFill>
                  <a:schemeClr val="bg1"/>
                </a:solidFill>
              </a:rPr>
              <a:t>A</a:t>
            </a:r>
            <a:r>
              <a:rPr lang="en-US" sz="2400" dirty="0" smtClean="0">
                <a:solidFill>
                  <a:schemeClr val="bg1"/>
                </a:solidFill>
              </a:rPr>
              <a:t>ircraft</a:t>
            </a:r>
          </a:p>
          <a:p>
            <a:pPr lvl="2" eaLnBrk="1" hangingPunct="1"/>
            <a:r>
              <a:rPr lang="en-US" dirty="0" smtClean="0">
                <a:solidFill>
                  <a:srgbClr val="7030A0"/>
                </a:solidFill>
              </a:rPr>
              <a:t>Airframes</a:t>
            </a:r>
          </a:p>
          <a:p>
            <a:pPr lvl="2" eaLnBrk="1" hangingPunct="1"/>
            <a:r>
              <a:rPr lang="en-US" dirty="0" smtClean="0">
                <a:solidFill>
                  <a:srgbClr val="7030A0"/>
                </a:solidFill>
              </a:rPr>
              <a:t>Engines</a:t>
            </a:r>
          </a:p>
          <a:p>
            <a:pPr lvl="2" eaLnBrk="1" hangingPunct="1"/>
            <a:r>
              <a:rPr lang="en-US" dirty="0" smtClean="0">
                <a:solidFill>
                  <a:srgbClr val="7030A0"/>
                </a:solidFill>
              </a:rPr>
              <a:t>Appliances</a:t>
            </a:r>
          </a:p>
          <a:p>
            <a:pPr lvl="2" eaLnBrk="1" hangingPunct="1"/>
            <a:r>
              <a:rPr lang="en-US" dirty="0" smtClean="0">
                <a:solidFill>
                  <a:srgbClr val="7030A0"/>
                </a:solidFill>
              </a:rPr>
              <a:t>Parts</a:t>
            </a:r>
          </a:p>
          <a:p>
            <a:pPr lvl="1" eaLnBrk="1" hangingPunct="1"/>
            <a:r>
              <a:rPr lang="en-US" sz="2400" dirty="0" smtClean="0">
                <a:solidFill>
                  <a:schemeClr val="bg1"/>
                </a:solidFill>
              </a:rPr>
              <a:t>Performance of maintenance or</a:t>
            </a:r>
          </a:p>
          <a:p>
            <a:pPr lvl="1" eaLnBrk="1" hangingPunct="1"/>
            <a:r>
              <a:rPr lang="en-US" sz="2400" dirty="0" smtClean="0">
                <a:solidFill>
                  <a:srgbClr val="686B5D"/>
                </a:solidFill>
              </a:rPr>
              <a:t>Make arrangements for another to perform</a:t>
            </a:r>
          </a:p>
          <a:p>
            <a:pPr marL="457200" lvl="1" indent="0" eaLnBrk="1" hangingPunct="1">
              <a:buNone/>
            </a:pPr>
            <a:r>
              <a:rPr lang="en-US" dirty="0" smtClean="0">
                <a:solidFill>
                  <a:schemeClr val="bg1">
                    <a:lumMod val="50000"/>
                  </a:schemeClr>
                </a:solidFill>
              </a:rPr>
              <a:t>135.415 Service Difficulty Reports</a:t>
            </a:r>
          </a:p>
          <a:p>
            <a:pPr lvl="1" eaLnBrk="1" hangingPunct="1"/>
            <a:r>
              <a:rPr lang="en-US" sz="2400" dirty="0" smtClean="0">
                <a:solidFill>
                  <a:srgbClr val="686B5D"/>
                </a:solidFill>
              </a:rPr>
              <a:t>See Website</a:t>
            </a:r>
            <a:endParaRPr lang="en-US" sz="2400" dirty="0">
              <a:solidFill>
                <a:srgbClr val="686B5D"/>
              </a:solidFill>
            </a:endParaRPr>
          </a:p>
          <a:p>
            <a:pPr marL="457200" lvl="1" indent="0" eaLnBrk="1" hangingPunct="1">
              <a:buNone/>
            </a:pPr>
            <a:endParaRPr lang="en-US" sz="2400" dirty="0" smtClean="0">
              <a:solidFill>
                <a:srgbClr val="686B5D"/>
              </a:solidFill>
            </a:endParaRPr>
          </a:p>
        </p:txBody>
      </p:sp>
    </p:spTree>
    <p:extLst>
      <p:ext uri="{BB962C8B-B14F-4D97-AF65-F5344CB8AC3E}">
        <p14:creationId xmlns:p14="http://schemas.microsoft.com/office/powerpoint/2010/main" val="3437467879"/>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600" dirty="0" smtClean="0">
                <a:solidFill>
                  <a:schemeClr val="bg1">
                    <a:lumMod val="50000"/>
                  </a:schemeClr>
                </a:solidFill>
              </a:rPr>
              <a:t>135.417 Mechanical Interruption Report</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Before 10</a:t>
            </a:r>
            <a:r>
              <a:rPr lang="en-US" sz="2800" baseline="30000" dirty="0" smtClean="0">
                <a:solidFill>
                  <a:srgbClr val="0070C0"/>
                </a:solidFill>
              </a:rPr>
              <a:t>th</a:t>
            </a:r>
            <a:r>
              <a:rPr lang="en-US" sz="2800" dirty="0" smtClean="0">
                <a:solidFill>
                  <a:srgbClr val="0070C0"/>
                </a:solidFill>
              </a:rPr>
              <a:t> day of following month:</a:t>
            </a:r>
          </a:p>
          <a:p>
            <a:pPr lvl="1" eaLnBrk="1" hangingPunct="1"/>
            <a:r>
              <a:rPr lang="en-US" sz="2400" dirty="0" smtClean="0">
                <a:solidFill>
                  <a:schemeClr val="bg1"/>
                </a:solidFill>
              </a:rPr>
              <a:t>Summary report of occurrences in multiengine aircraft (not reported under 135.415)</a:t>
            </a:r>
          </a:p>
          <a:p>
            <a:pPr lvl="1" eaLnBrk="1" hangingPunct="1"/>
            <a:r>
              <a:rPr lang="en-US" sz="2400" dirty="0" smtClean="0">
                <a:solidFill>
                  <a:schemeClr val="bg1"/>
                </a:solidFill>
              </a:rPr>
              <a:t>Known or suspected mechanical difficulties or malfunctions</a:t>
            </a:r>
          </a:p>
          <a:p>
            <a:pPr lvl="2" eaLnBrk="1" hangingPunct="1"/>
            <a:r>
              <a:rPr lang="en-US" dirty="0" smtClean="0">
                <a:solidFill>
                  <a:srgbClr val="7030A0"/>
                </a:solidFill>
              </a:rPr>
              <a:t>Interruption to flight</a:t>
            </a:r>
          </a:p>
          <a:p>
            <a:pPr lvl="2" eaLnBrk="1" hangingPunct="1"/>
            <a:r>
              <a:rPr lang="en-US" dirty="0" smtClean="0">
                <a:solidFill>
                  <a:srgbClr val="7030A0"/>
                </a:solidFill>
              </a:rPr>
              <a:t>Unscheduled change of aircraft en route</a:t>
            </a:r>
          </a:p>
          <a:p>
            <a:pPr lvl="2" eaLnBrk="1" hangingPunct="1"/>
            <a:r>
              <a:rPr lang="en-US" dirty="0" smtClean="0">
                <a:solidFill>
                  <a:srgbClr val="7030A0"/>
                </a:solidFill>
              </a:rPr>
              <a:t>Unscheduled stop or diversion from route</a:t>
            </a:r>
          </a:p>
          <a:p>
            <a:pPr lvl="2" eaLnBrk="1" hangingPunct="1"/>
            <a:r>
              <a:rPr lang="en-US" dirty="0" smtClean="0">
                <a:solidFill>
                  <a:srgbClr val="7030A0"/>
                </a:solidFill>
              </a:rPr>
              <a:t>Caused by known or suspected mechanical</a:t>
            </a:r>
          </a:p>
        </p:txBody>
      </p:sp>
    </p:spTree>
    <p:extLst>
      <p:ext uri="{BB962C8B-B14F-4D97-AF65-F5344CB8AC3E}">
        <p14:creationId xmlns:p14="http://schemas.microsoft.com/office/powerpoint/2010/main" val="413495655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200" dirty="0" smtClean="0">
                <a:solidFill>
                  <a:schemeClr val="bg1">
                    <a:lumMod val="50000"/>
                  </a:schemeClr>
                </a:solidFill>
              </a:rPr>
              <a:t>135.419 Approved Aircraft Inspection Program</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Part 91 not adequate</a:t>
            </a:r>
          </a:p>
          <a:p>
            <a:pPr lvl="1" eaLnBrk="1" hangingPunct="1"/>
            <a:r>
              <a:rPr lang="en-US" sz="2400" dirty="0" smtClean="0">
                <a:solidFill>
                  <a:schemeClr val="bg1"/>
                </a:solidFill>
              </a:rPr>
              <a:t>Amend certificate to require/allow allowed aircraft inspection program</a:t>
            </a:r>
          </a:p>
          <a:p>
            <a:pPr lvl="1" eaLnBrk="1" hangingPunct="1"/>
            <a:r>
              <a:rPr lang="en-US" sz="2400" dirty="0" smtClean="0">
                <a:solidFill>
                  <a:schemeClr val="bg1"/>
                </a:solidFill>
              </a:rPr>
              <a:t>Submit program to Administrator</a:t>
            </a:r>
          </a:p>
          <a:p>
            <a:pPr lvl="1" eaLnBrk="1" hangingPunct="1"/>
            <a:r>
              <a:rPr lang="en-US" sz="2400" dirty="0" smtClean="0">
                <a:solidFill>
                  <a:schemeClr val="bg1"/>
                </a:solidFill>
              </a:rPr>
              <a:t>Within 30 days of amendment</a:t>
            </a:r>
          </a:p>
          <a:p>
            <a:pPr lvl="2" eaLnBrk="1" hangingPunct="1"/>
            <a:r>
              <a:rPr lang="en-US" dirty="0" smtClean="0">
                <a:solidFill>
                  <a:srgbClr val="7030A0"/>
                </a:solidFill>
              </a:rPr>
              <a:t>Submit program for approval</a:t>
            </a:r>
          </a:p>
          <a:p>
            <a:pPr lvl="2" eaLnBrk="1" hangingPunct="1"/>
            <a:r>
              <a:rPr lang="en-US" dirty="0" smtClean="0">
                <a:solidFill>
                  <a:srgbClr val="7030A0"/>
                </a:solidFill>
              </a:rPr>
              <a:t>Instructions/procedures for inspections</a:t>
            </a:r>
          </a:p>
          <a:p>
            <a:pPr lvl="3" eaLnBrk="1" hangingPunct="1"/>
            <a:r>
              <a:rPr lang="en-US" dirty="0" smtClean="0">
                <a:solidFill>
                  <a:srgbClr val="FF0000"/>
                </a:solidFill>
              </a:rPr>
              <a:t>Detailed parts and areas</a:t>
            </a:r>
          </a:p>
          <a:p>
            <a:pPr lvl="2" eaLnBrk="1" hangingPunct="1"/>
            <a:r>
              <a:rPr lang="en-US" dirty="0" smtClean="0">
                <a:solidFill>
                  <a:srgbClr val="7030A0"/>
                </a:solidFill>
              </a:rPr>
              <a:t>Schedule for inspections</a:t>
            </a:r>
          </a:p>
          <a:p>
            <a:pPr lvl="2" eaLnBrk="1" hangingPunct="1"/>
            <a:r>
              <a:rPr lang="en-US" dirty="0" smtClean="0">
                <a:solidFill>
                  <a:srgbClr val="7030A0"/>
                </a:solidFill>
              </a:rPr>
              <a:t>Instructions/procedures for recording discrepancies found</a:t>
            </a:r>
          </a:p>
          <a:p>
            <a:pPr lvl="3" eaLnBrk="1" hangingPunct="1"/>
            <a:r>
              <a:rPr lang="en-US" dirty="0" smtClean="0">
                <a:solidFill>
                  <a:srgbClr val="FF0000"/>
                </a:solidFill>
              </a:rPr>
              <a:t>Correction/deferral of discrepancies</a:t>
            </a:r>
          </a:p>
          <a:p>
            <a:pPr lvl="2" eaLnBrk="1" hangingPunct="1"/>
            <a:r>
              <a:rPr lang="en-US" dirty="0" smtClean="0">
                <a:solidFill>
                  <a:srgbClr val="7030A0"/>
                </a:solidFill>
              </a:rPr>
              <a:t>Program placed in manual (upon approval)</a:t>
            </a:r>
          </a:p>
        </p:txBody>
      </p:sp>
    </p:spTree>
    <p:extLst>
      <p:ext uri="{BB962C8B-B14F-4D97-AF65-F5344CB8AC3E}">
        <p14:creationId xmlns:p14="http://schemas.microsoft.com/office/powerpoint/2010/main" val="36424906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371">
                                            <p:txEl>
                                              <p:pRg st="10" end="10"/>
                                            </p:txEl>
                                          </p:spTgt>
                                        </p:tgtEl>
                                        <p:attrNameLst>
                                          <p:attrName>style.visibility</p:attrName>
                                        </p:attrNameLst>
                                      </p:cBhvr>
                                      <p:to>
                                        <p:strVal val="visible"/>
                                      </p:to>
                                    </p:set>
                                    <p:animEffect transition="in" filter="fade">
                                      <p:cBhvr>
                                        <p:cTn id="57" dur="500"/>
                                        <p:tgtEl>
                                          <p:spTgt spid="583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200" dirty="0" smtClean="0">
                <a:solidFill>
                  <a:schemeClr val="bg1">
                    <a:lumMod val="50000"/>
                  </a:schemeClr>
                </a:solidFill>
              </a:rPr>
              <a:t>135.421 Additional Maintenance Requirements</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Passenger seating configuration &lt;9</a:t>
            </a:r>
          </a:p>
          <a:p>
            <a:pPr lvl="1" eaLnBrk="1" hangingPunct="1"/>
            <a:r>
              <a:rPr lang="en-US" sz="2400" dirty="0" smtClean="0">
                <a:solidFill>
                  <a:schemeClr val="bg1"/>
                </a:solidFill>
              </a:rPr>
              <a:t>Comply with manufacturers recommended maintenance programs</a:t>
            </a:r>
          </a:p>
          <a:p>
            <a:pPr lvl="1" eaLnBrk="1" hangingPunct="1"/>
            <a:r>
              <a:rPr lang="en-US" sz="2400" dirty="0" smtClean="0">
                <a:solidFill>
                  <a:schemeClr val="bg1"/>
                </a:solidFill>
              </a:rPr>
              <a:t>Approved program by Administrator</a:t>
            </a:r>
          </a:p>
          <a:p>
            <a:pPr lvl="2" eaLnBrk="1" hangingPunct="1"/>
            <a:r>
              <a:rPr lang="en-US" dirty="0" smtClean="0">
                <a:solidFill>
                  <a:srgbClr val="7030A0"/>
                </a:solidFill>
              </a:rPr>
              <a:t>Contained in maintenance manual</a:t>
            </a:r>
          </a:p>
        </p:txBody>
      </p:sp>
    </p:spTree>
    <p:extLst>
      <p:ext uri="{BB962C8B-B14F-4D97-AF65-F5344CB8AC3E}">
        <p14:creationId xmlns:p14="http://schemas.microsoft.com/office/powerpoint/2010/main" val="369298230"/>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200" dirty="0" smtClean="0">
                <a:solidFill>
                  <a:schemeClr val="bg1">
                    <a:lumMod val="50000"/>
                  </a:schemeClr>
                </a:solidFill>
              </a:rPr>
              <a:t>135.422 Aging Aircraft Inspection/Records Review</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&gt;24 years service on 8 Dec 2003</a:t>
            </a:r>
          </a:p>
          <a:p>
            <a:pPr eaLnBrk="1" hangingPunct="1"/>
            <a:r>
              <a:rPr lang="en-US" sz="2800" dirty="0" smtClean="0">
                <a:solidFill>
                  <a:srgbClr val="0070C0"/>
                </a:solidFill>
              </a:rPr>
              <a:t>&gt;14 years &lt;24 service on 8 Dec 2003</a:t>
            </a:r>
          </a:p>
          <a:p>
            <a:pPr lvl="1" eaLnBrk="1" hangingPunct="1"/>
            <a:r>
              <a:rPr lang="en-US" sz="2400" dirty="0">
                <a:solidFill>
                  <a:srgbClr val="686B5D"/>
                </a:solidFill>
              </a:rPr>
              <a:t>Intervals not to exceed 7 </a:t>
            </a:r>
            <a:r>
              <a:rPr lang="en-US" sz="2400" dirty="0" smtClean="0">
                <a:solidFill>
                  <a:srgbClr val="686B5D"/>
                </a:solidFill>
              </a:rPr>
              <a:t>years</a:t>
            </a:r>
            <a:endParaRPr lang="en-US" sz="2800" dirty="0" smtClean="0">
              <a:solidFill>
                <a:srgbClr val="0070C0"/>
              </a:solidFill>
            </a:endParaRPr>
          </a:p>
          <a:p>
            <a:pPr eaLnBrk="1" hangingPunct="1"/>
            <a:r>
              <a:rPr lang="en-US" sz="2800" dirty="0" smtClean="0">
                <a:solidFill>
                  <a:srgbClr val="0070C0"/>
                </a:solidFill>
              </a:rPr>
              <a:t>&lt;14 years on 8 Dec 2003</a:t>
            </a:r>
          </a:p>
          <a:p>
            <a:pPr lvl="1" eaLnBrk="1" hangingPunct="1"/>
            <a:r>
              <a:rPr lang="en-US" sz="2400" dirty="0">
                <a:solidFill>
                  <a:srgbClr val="686B5D"/>
                </a:solidFill>
              </a:rPr>
              <a:t>Intervals not to exceed </a:t>
            </a:r>
            <a:r>
              <a:rPr lang="en-US" sz="2400" dirty="0" smtClean="0">
                <a:solidFill>
                  <a:srgbClr val="686B5D"/>
                </a:solidFill>
              </a:rPr>
              <a:t>5 years, then 7 years after reaching 15 years</a:t>
            </a:r>
          </a:p>
          <a:p>
            <a:pPr lvl="0" eaLnBrk="1" hangingPunct="1"/>
            <a:r>
              <a:rPr lang="en-US" sz="2800" dirty="0" smtClean="0">
                <a:solidFill>
                  <a:srgbClr val="0070C0"/>
                </a:solidFill>
              </a:rPr>
              <a:t>Unforeseen schedule conflict</a:t>
            </a:r>
            <a:endParaRPr lang="en-US" sz="2800" dirty="0">
              <a:solidFill>
                <a:srgbClr val="0070C0"/>
              </a:solidFill>
            </a:endParaRPr>
          </a:p>
          <a:p>
            <a:pPr lvl="1" eaLnBrk="1" hangingPunct="1"/>
            <a:r>
              <a:rPr lang="en-US" sz="2400" dirty="0" smtClean="0">
                <a:solidFill>
                  <a:schemeClr val="bg1"/>
                </a:solidFill>
              </a:rPr>
              <a:t>Administrator – extend up to 90 days</a:t>
            </a:r>
          </a:p>
          <a:p>
            <a:pPr eaLnBrk="1" hangingPunct="1"/>
            <a:r>
              <a:rPr lang="en-US" sz="2800" dirty="0" smtClean="0">
                <a:solidFill>
                  <a:srgbClr val="0070C0"/>
                </a:solidFill>
              </a:rPr>
              <a:t>Notify Administrator at least 60 days before date records available for inspection and records review</a:t>
            </a:r>
          </a:p>
        </p:txBody>
      </p:sp>
    </p:spTree>
    <p:extLst>
      <p:ext uri="{BB962C8B-B14F-4D97-AF65-F5344CB8AC3E}">
        <p14:creationId xmlns:p14="http://schemas.microsoft.com/office/powerpoint/2010/main" val="260991327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6" end="6"/>
                                            </p:txEl>
                                          </p:spTgt>
                                        </p:tgtEl>
                                        <p:attrNameLst>
                                          <p:attrName>style.visibility</p:attrName>
                                        </p:attrNameLst>
                                      </p:cBhvr>
                                      <p:to>
                                        <p:strVal val="visible"/>
                                      </p:to>
                                    </p:set>
                                    <p:animEffect transition="in" filter="fade">
                                      <p:cBhvr>
                                        <p:cTn id="27" dur="500"/>
                                        <p:tgtEl>
                                          <p:spTgt spid="5837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7" end="7"/>
                                            </p:txEl>
                                          </p:spTgt>
                                        </p:tgtEl>
                                        <p:attrNameLst>
                                          <p:attrName>style.visibility</p:attrName>
                                        </p:attrNameLst>
                                      </p:cBhvr>
                                      <p:to>
                                        <p:strVal val="visible"/>
                                      </p:to>
                                    </p:set>
                                    <p:animEffect transition="in" filter="fade">
                                      <p:cBhvr>
                                        <p:cTn id="32" dur="500"/>
                                        <p:tgtEl>
                                          <p:spTgt spid="5837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4" end="4"/>
                                            </p:txEl>
                                          </p:spTgt>
                                        </p:tgtEl>
                                        <p:attrNameLst>
                                          <p:attrName>style.visibility</p:attrName>
                                        </p:attrNameLst>
                                      </p:cBhvr>
                                      <p:to>
                                        <p:strVal val="visible"/>
                                      </p:to>
                                    </p:set>
                                    <p:animEffect transition="in" filter="fade">
                                      <p:cBhvr>
                                        <p:cTn id="37" dur="500"/>
                                        <p:tgtEl>
                                          <p:spTgt spid="5837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5" end="5"/>
                                            </p:txEl>
                                          </p:spTgt>
                                        </p:tgtEl>
                                        <p:attrNameLst>
                                          <p:attrName>style.visibility</p:attrName>
                                        </p:attrNameLst>
                                      </p:cBhvr>
                                      <p:to>
                                        <p:strVal val="visible"/>
                                      </p:to>
                                    </p:set>
                                    <p:animEffect transition="in" filter="fade">
                                      <p:cBhvr>
                                        <p:cTn id="42"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7171"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B</a:t>
            </a:r>
          </a:p>
          <a:p>
            <a:pPr eaLnBrk="1" hangingPunct="1"/>
            <a:r>
              <a:rPr lang="en-US" smtClean="0">
                <a:solidFill>
                  <a:schemeClr val="bg1"/>
                </a:solidFill>
              </a:rPr>
              <a:t>Flight Operations</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cSld>
  <p:clrMapOvr>
    <a:masterClrMapping/>
  </p:clrMapOvr>
  <p:transition spd="med">
    <p:fade thruBlk="1"/>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200" dirty="0" smtClean="0">
                <a:solidFill>
                  <a:schemeClr val="bg1">
                    <a:lumMod val="50000"/>
                  </a:schemeClr>
                </a:solidFill>
              </a:rPr>
              <a:t>135.422 Aging Aircraft Inspection/Records Review</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Required information</a:t>
            </a:r>
          </a:p>
          <a:p>
            <a:pPr lvl="1" eaLnBrk="1" hangingPunct="1"/>
            <a:r>
              <a:rPr lang="en-US" sz="2400" dirty="0" smtClean="0">
                <a:solidFill>
                  <a:schemeClr val="tx2"/>
                </a:solidFill>
              </a:rPr>
              <a:t>Total years in service of airplane</a:t>
            </a:r>
          </a:p>
          <a:p>
            <a:pPr lvl="1" eaLnBrk="1" hangingPunct="1"/>
            <a:r>
              <a:rPr lang="en-US" sz="2400" dirty="0" smtClean="0">
                <a:solidFill>
                  <a:schemeClr val="tx2"/>
                </a:solidFill>
              </a:rPr>
              <a:t>Total time in service of airframe</a:t>
            </a:r>
          </a:p>
          <a:p>
            <a:pPr lvl="1" eaLnBrk="1" hangingPunct="1"/>
            <a:r>
              <a:rPr lang="en-US" sz="2400" dirty="0" smtClean="0">
                <a:solidFill>
                  <a:schemeClr val="tx2"/>
                </a:solidFill>
              </a:rPr>
              <a:t>Date of last inspection/records review</a:t>
            </a:r>
          </a:p>
          <a:p>
            <a:pPr lvl="1" eaLnBrk="1" hangingPunct="1"/>
            <a:r>
              <a:rPr lang="en-US" sz="2400" dirty="0" smtClean="0">
                <a:solidFill>
                  <a:schemeClr val="tx2"/>
                </a:solidFill>
              </a:rPr>
              <a:t>Current status of life-limited part</a:t>
            </a:r>
          </a:p>
          <a:p>
            <a:pPr lvl="1" eaLnBrk="1" hangingPunct="1"/>
            <a:r>
              <a:rPr lang="en-US" sz="2400" dirty="0" smtClean="0">
                <a:solidFill>
                  <a:schemeClr val="tx2"/>
                </a:solidFill>
              </a:rPr>
              <a:t>Time since last overhaul of structural parts</a:t>
            </a:r>
          </a:p>
          <a:p>
            <a:pPr lvl="1" eaLnBrk="1" hangingPunct="1"/>
            <a:r>
              <a:rPr lang="en-US" sz="2400" dirty="0" smtClean="0">
                <a:solidFill>
                  <a:schemeClr val="tx2"/>
                </a:solidFill>
              </a:rPr>
              <a:t>Current inspection status</a:t>
            </a:r>
          </a:p>
          <a:p>
            <a:pPr lvl="1" eaLnBrk="1" hangingPunct="1"/>
            <a:r>
              <a:rPr lang="en-US" sz="2400" dirty="0" smtClean="0">
                <a:solidFill>
                  <a:schemeClr val="tx2"/>
                </a:solidFill>
              </a:rPr>
              <a:t>Current status of applicable airworthiness directives</a:t>
            </a:r>
          </a:p>
          <a:p>
            <a:pPr lvl="1" eaLnBrk="1" hangingPunct="1"/>
            <a:r>
              <a:rPr lang="en-US" sz="2400" dirty="0" smtClean="0">
                <a:solidFill>
                  <a:schemeClr val="tx2"/>
                </a:solidFill>
              </a:rPr>
              <a:t>List of major structural alterations</a:t>
            </a:r>
          </a:p>
          <a:p>
            <a:pPr lvl="1" eaLnBrk="1" hangingPunct="1"/>
            <a:r>
              <a:rPr lang="en-US" sz="2400" dirty="0" smtClean="0">
                <a:solidFill>
                  <a:schemeClr val="tx2"/>
                </a:solidFill>
              </a:rPr>
              <a:t>Report of major structural repairs</a:t>
            </a:r>
          </a:p>
          <a:p>
            <a:pPr lvl="2" eaLnBrk="1" hangingPunct="1"/>
            <a:endParaRPr lang="en-US" dirty="0" smtClean="0">
              <a:solidFill>
                <a:srgbClr val="7030A0"/>
              </a:solidFill>
            </a:endParaRPr>
          </a:p>
        </p:txBody>
      </p:sp>
    </p:spTree>
    <p:extLst>
      <p:ext uri="{BB962C8B-B14F-4D97-AF65-F5344CB8AC3E}">
        <p14:creationId xmlns:p14="http://schemas.microsoft.com/office/powerpoint/2010/main" val="500541843"/>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200" dirty="0" smtClean="0">
                <a:solidFill>
                  <a:schemeClr val="bg1">
                    <a:lumMod val="50000"/>
                  </a:schemeClr>
                </a:solidFill>
              </a:rPr>
              <a:t>135.425 Maintenance, Preventive Maintenance, and Alteration Program</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Inspection program</a:t>
            </a:r>
          </a:p>
          <a:p>
            <a:pPr lvl="1" eaLnBrk="1" hangingPunct="1"/>
            <a:r>
              <a:rPr lang="en-US" sz="2400" dirty="0" smtClean="0">
                <a:solidFill>
                  <a:schemeClr val="tx2"/>
                </a:solidFill>
              </a:rPr>
              <a:t>Performed under certificate holder’s manual</a:t>
            </a:r>
          </a:p>
          <a:p>
            <a:pPr lvl="1" eaLnBrk="1" hangingPunct="1"/>
            <a:r>
              <a:rPr lang="en-US" sz="2400" dirty="0" smtClean="0">
                <a:solidFill>
                  <a:schemeClr val="tx2"/>
                </a:solidFill>
              </a:rPr>
              <a:t>Competent personnel, adequate facilities/equipment are provided</a:t>
            </a:r>
          </a:p>
          <a:p>
            <a:pPr lvl="1" eaLnBrk="1" hangingPunct="1"/>
            <a:r>
              <a:rPr lang="en-US" sz="2400" dirty="0" smtClean="0">
                <a:solidFill>
                  <a:schemeClr val="tx2"/>
                </a:solidFill>
              </a:rPr>
              <a:t>Aircraft released is airworthy and properly maintained</a:t>
            </a:r>
          </a:p>
        </p:txBody>
      </p:sp>
    </p:spTree>
    <p:extLst>
      <p:ext uri="{BB962C8B-B14F-4D97-AF65-F5344CB8AC3E}">
        <p14:creationId xmlns:p14="http://schemas.microsoft.com/office/powerpoint/2010/main" val="310563931"/>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135.427 Manual Requirements</a:t>
            </a:r>
          </a:p>
        </p:txBody>
      </p:sp>
      <p:sp>
        <p:nvSpPr>
          <p:cNvPr id="58371"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Maintenance/inspection programs</a:t>
            </a:r>
          </a:p>
          <a:p>
            <a:pPr lvl="1" eaLnBrk="1" hangingPunct="1"/>
            <a:r>
              <a:rPr lang="en-US" sz="2400" dirty="0" smtClean="0">
                <a:solidFill>
                  <a:schemeClr val="tx2"/>
                </a:solidFill>
              </a:rPr>
              <a:t>Outlined in manual</a:t>
            </a:r>
          </a:p>
          <a:p>
            <a:pPr lvl="1" eaLnBrk="1" hangingPunct="1"/>
            <a:r>
              <a:rPr lang="en-US" sz="2400" dirty="0" smtClean="0">
                <a:solidFill>
                  <a:schemeClr val="tx2"/>
                </a:solidFill>
              </a:rPr>
              <a:t>Programs required</a:t>
            </a:r>
          </a:p>
          <a:p>
            <a:pPr lvl="2" eaLnBrk="1" hangingPunct="1"/>
            <a:r>
              <a:rPr lang="en-US" sz="2000" dirty="0" smtClean="0">
                <a:solidFill>
                  <a:srgbClr val="7030A0"/>
                </a:solidFill>
              </a:rPr>
              <a:t>Method of performing maintenance</a:t>
            </a:r>
          </a:p>
          <a:p>
            <a:pPr lvl="2" eaLnBrk="1" hangingPunct="1"/>
            <a:r>
              <a:rPr lang="en-US" sz="2000" dirty="0" smtClean="0">
                <a:solidFill>
                  <a:srgbClr val="7030A0"/>
                </a:solidFill>
              </a:rPr>
              <a:t>Items that must be inspected</a:t>
            </a:r>
          </a:p>
          <a:p>
            <a:pPr lvl="2" eaLnBrk="1" hangingPunct="1"/>
            <a:r>
              <a:rPr lang="en-US" sz="2000" dirty="0" smtClean="0">
                <a:solidFill>
                  <a:srgbClr val="7030A0"/>
                </a:solidFill>
              </a:rPr>
              <a:t>Method of performing required inspections</a:t>
            </a:r>
          </a:p>
          <a:p>
            <a:pPr lvl="2" eaLnBrk="1" hangingPunct="1"/>
            <a:r>
              <a:rPr lang="en-US" sz="2000" dirty="0" smtClean="0">
                <a:solidFill>
                  <a:srgbClr val="7030A0"/>
                </a:solidFill>
              </a:rPr>
              <a:t>Procedures for </a:t>
            </a:r>
            <a:r>
              <a:rPr lang="en-US" sz="2000" dirty="0" err="1" smtClean="0">
                <a:solidFill>
                  <a:srgbClr val="7030A0"/>
                </a:solidFill>
              </a:rPr>
              <a:t>reinspection</a:t>
            </a:r>
            <a:r>
              <a:rPr lang="en-US" sz="2000" dirty="0" smtClean="0">
                <a:solidFill>
                  <a:srgbClr val="7030A0"/>
                </a:solidFill>
              </a:rPr>
              <a:t> of work performed</a:t>
            </a:r>
          </a:p>
          <a:p>
            <a:pPr lvl="2" eaLnBrk="1" hangingPunct="1"/>
            <a:r>
              <a:rPr lang="en-US" sz="2000" dirty="0" smtClean="0">
                <a:solidFill>
                  <a:srgbClr val="7030A0"/>
                </a:solidFill>
              </a:rPr>
              <a:t>Procedures, standards, limits necessary for required inspections and acceptance</a:t>
            </a:r>
          </a:p>
          <a:p>
            <a:pPr lvl="2" eaLnBrk="1" hangingPunct="1"/>
            <a:r>
              <a:rPr lang="en-US" sz="2000" dirty="0" smtClean="0">
                <a:solidFill>
                  <a:srgbClr val="7030A0"/>
                </a:solidFill>
              </a:rPr>
              <a:t>Procedures to ensure required inspections are performed</a:t>
            </a:r>
          </a:p>
          <a:p>
            <a:pPr lvl="2" eaLnBrk="1" hangingPunct="1"/>
            <a:r>
              <a:rPr lang="en-US" sz="2000" dirty="0" smtClean="0">
                <a:solidFill>
                  <a:srgbClr val="7030A0"/>
                </a:solidFill>
              </a:rPr>
              <a:t>How to prevent person who performed work from inspecting</a:t>
            </a:r>
          </a:p>
          <a:p>
            <a:pPr lvl="2" eaLnBrk="1" hangingPunct="1"/>
            <a:r>
              <a:rPr lang="en-US" sz="2000" dirty="0" smtClean="0">
                <a:solidFill>
                  <a:srgbClr val="7030A0"/>
                </a:solidFill>
              </a:rPr>
              <a:t>How to prevent countermanding decision of inspector</a:t>
            </a:r>
          </a:p>
          <a:p>
            <a:pPr lvl="2" eaLnBrk="1" hangingPunct="1"/>
            <a:r>
              <a:rPr lang="en-US" sz="2000" dirty="0" smtClean="0">
                <a:solidFill>
                  <a:srgbClr val="7030A0"/>
                </a:solidFill>
              </a:rPr>
              <a:t>How to complete inspections that </a:t>
            </a:r>
            <a:r>
              <a:rPr lang="en-US" sz="2000" smtClean="0">
                <a:solidFill>
                  <a:srgbClr val="7030A0"/>
                </a:solidFill>
              </a:rPr>
              <a:t>are interrupted</a:t>
            </a:r>
            <a:endParaRPr lang="en-US" sz="2000" dirty="0" smtClean="0">
              <a:solidFill>
                <a:srgbClr val="7030A0"/>
              </a:solidFill>
            </a:endParaRPr>
          </a:p>
        </p:txBody>
      </p:sp>
    </p:spTree>
    <p:extLst>
      <p:ext uri="{BB962C8B-B14F-4D97-AF65-F5344CB8AC3E}">
        <p14:creationId xmlns:p14="http://schemas.microsoft.com/office/powerpoint/2010/main" val="144217031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371">
                                            <p:txEl>
                                              <p:pRg st="10" end="10"/>
                                            </p:txEl>
                                          </p:spTgt>
                                        </p:tgtEl>
                                        <p:attrNameLst>
                                          <p:attrName>style.visibility</p:attrName>
                                        </p:attrNameLst>
                                      </p:cBhvr>
                                      <p:to>
                                        <p:strVal val="visible"/>
                                      </p:to>
                                    </p:set>
                                    <p:animEffect transition="in" filter="fade">
                                      <p:cBhvr>
                                        <p:cTn id="57" dur="500"/>
                                        <p:tgtEl>
                                          <p:spTgt spid="583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8371">
                                            <p:txEl>
                                              <p:pRg st="11" end="11"/>
                                            </p:txEl>
                                          </p:spTgt>
                                        </p:tgtEl>
                                        <p:attrNameLst>
                                          <p:attrName>style.visibility</p:attrName>
                                        </p:attrNameLst>
                                      </p:cBhvr>
                                      <p:to>
                                        <p:strVal val="visible"/>
                                      </p:to>
                                    </p:set>
                                    <p:animEffect transition="in" filter="fade">
                                      <p:cBhvr>
                                        <p:cTn id="62" dur="500"/>
                                        <p:tgtEl>
                                          <p:spTgt spid="583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135.429 Required Inspection Personnel</a:t>
            </a:r>
          </a:p>
        </p:txBody>
      </p:sp>
      <p:sp>
        <p:nvSpPr>
          <p:cNvPr id="58371" name="Rectangle 3"/>
          <p:cNvSpPr>
            <a:spLocks noGrp="1" noChangeArrowheads="1"/>
          </p:cNvSpPr>
          <p:nvPr>
            <p:ph type="body" idx="1"/>
          </p:nvPr>
        </p:nvSpPr>
        <p:spPr>
          <a:xfrm>
            <a:off x="228600" y="685800"/>
            <a:ext cx="8077200" cy="5867400"/>
          </a:xfrm>
        </p:spPr>
        <p:txBody>
          <a:bodyPr/>
          <a:lstStyle/>
          <a:p>
            <a:pPr lvl="1" eaLnBrk="1" hangingPunct="1"/>
            <a:r>
              <a:rPr lang="en-US" sz="2400" dirty="0" smtClean="0">
                <a:solidFill>
                  <a:schemeClr val="tx2"/>
                </a:solidFill>
              </a:rPr>
              <a:t>Inspection personnel</a:t>
            </a:r>
          </a:p>
          <a:p>
            <a:pPr lvl="2" eaLnBrk="1" hangingPunct="1"/>
            <a:r>
              <a:rPr lang="en-US" sz="2000" dirty="0" smtClean="0">
                <a:solidFill>
                  <a:srgbClr val="7030A0"/>
                </a:solidFill>
              </a:rPr>
              <a:t>Certified</a:t>
            </a:r>
          </a:p>
          <a:p>
            <a:pPr lvl="2" eaLnBrk="1" hangingPunct="1"/>
            <a:r>
              <a:rPr lang="en-US" sz="2000" dirty="0" smtClean="0">
                <a:solidFill>
                  <a:srgbClr val="7030A0"/>
                </a:solidFill>
              </a:rPr>
              <a:t>Properly trained</a:t>
            </a:r>
          </a:p>
          <a:p>
            <a:pPr lvl="2" eaLnBrk="1" hangingPunct="1"/>
            <a:r>
              <a:rPr lang="en-US" sz="2000" dirty="0" smtClean="0">
                <a:solidFill>
                  <a:srgbClr val="7030A0"/>
                </a:solidFill>
              </a:rPr>
              <a:t>Qualified</a:t>
            </a:r>
          </a:p>
          <a:p>
            <a:pPr lvl="2" eaLnBrk="1" hangingPunct="1"/>
            <a:r>
              <a:rPr lang="en-US" sz="2000" dirty="0" smtClean="0">
                <a:solidFill>
                  <a:srgbClr val="7030A0"/>
                </a:solidFill>
              </a:rPr>
              <a:t>Authorized </a:t>
            </a:r>
          </a:p>
          <a:p>
            <a:pPr lvl="2" eaLnBrk="1" hangingPunct="1"/>
            <a:r>
              <a:rPr lang="en-US" sz="2000" dirty="0" smtClean="0">
                <a:solidFill>
                  <a:srgbClr val="7030A0"/>
                </a:solidFill>
              </a:rPr>
              <a:t>Under supervision and control of inspection unit</a:t>
            </a:r>
          </a:p>
          <a:p>
            <a:pPr lvl="2" eaLnBrk="1" hangingPunct="1"/>
            <a:r>
              <a:rPr lang="en-US" sz="2000" dirty="0" smtClean="0">
                <a:solidFill>
                  <a:srgbClr val="7030A0"/>
                </a:solidFill>
              </a:rPr>
              <a:t>Did not perform work to be inspected</a:t>
            </a:r>
          </a:p>
        </p:txBody>
      </p:sp>
    </p:spTree>
    <p:extLst>
      <p:ext uri="{BB962C8B-B14F-4D97-AF65-F5344CB8AC3E}">
        <p14:creationId xmlns:p14="http://schemas.microsoft.com/office/powerpoint/2010/main" val="246005757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135.431 Continuing Analysis</a:t>
            </a:r>
          </a:p>
        </p:txBody>
      </p:sp>
      <p:sp>
        <p:nvSpPr>
          <p:cNvPr id="58371" name="Rectangle 3"/>
          <p:cNvSpPr>
            <a:spLocks noGrp="1" noChangeArrowheads="1"/>
          </p:cNvSpPr>
          <p:nvPr>
            <p:ph type="body" idx="1"/>
          </p:nvPr>
        </p:nvSpPr>
        <p:spPr>
          <a:xfrm>
            <a:off x="228600" y="685800"/>
            <a:ext cx="8077200" cy="5867400"/>
          </a:xfrm>
        </p:spPr>
        <p:txBody>
          <a:bodyPr/>
          <a:lstStyle/>
          <a:p>
            <a:pPr lvl="1" eaLnBrk="1" hangingPunct="1"/>
            <a:r>
              <a:rPr lang="en-US" sz="2400" dirty="0" smtClean="0">
                <a:solidFill>
                  <a:schemeClr val="tx2"/>
                </a:solidFill>
              </a:rPr>
              <a:t>Maintain system of program</a:t>
            </a:r>
          </a:p>
          <a:p>
            <a:pPr lvl="2" eaLnBrk="1" hangingPunct="1"/>
            <a:r>
              <a:rPr lang="en-US" sz="2000" dirty="0" smtClean="0">
                <a:solidFill>
                  <a:srgbClr val="7030A0"/>
                </a:solidFill>
              </a:rPr>
              <a:t>Performance </a:t>
            </a:r>
          </a:p>
          <a:p>
            <a:pPr lvl="2" eaLnBrk="1" hangingPunct="1"/>
            <a:r>
              <a:rPr lang="en-US" sz="2000" dirty="0" smtClean="0">
                <a:solidFill>
                  <a:srgbClr val="7030A0"/>
                </a:solidFill>
              </a:rPr>
              <a:t>Effectiveness </a:t>
            </a:r>
          </a:p>
          <a:p>
            <a:pPr lvl="2" eaLnBrk="1" hangingPunct="1"/>
            <a:r>
              <a:rPr lang="en-US" sz="2000" dirty="0" smtClean="0">
                <a:solidFill>
                  <a:srgbClr val="7030A0"/>
                </a:solidFill>
              </a:rPr>
              <a:t>Corrections of any deficiencies</a:t>
            </a:r>
          </a:p>
          <a:p>
            <a:pPr lvl="1" eaLnBrk="1" hangingPunct="1"/>
            <a:r>
              <a:rPr lang="en-US" sz="2400" dirty="0" smtClean="0">
                <a:solidFill>
                  <a:schemeClr val="tx2"/>
                </a:solidFill>
              </a:rPr>
              <a:t>Make changes as requested by Administrator</a:t>
            </a:r>
          </a:p>
          <a:p>
            <a:pPr marL="457200" lvl="1" indent="0" eaLnBrk="1" hangingPunct="1">
              <a:buNone/>
            </a:pPr>
            <a:endParaRPr lang="en-US" sz="2400" dirty="0" smtClean="0">
              <a:solidFill>
                <a:schemeClr val="tx2"/>
              </a:solidFill>
            </a:endParaRPr>
          </a:p>
          <a:p>
            <a:pPr marL="457200" lvl="1" indent="0" eaLnBrk="1" hangingPunct="1">
              <a:buNone/>
            </a:pPr>
            <a:r>
              <a:rPr lang="en-US" dirty="0" smtClean="0">
                <a:solidFill>
                  <a:srgbClr val="686B5D">
                    <a:lumMod val="50000"/>
                  </a:srgbClr>
                </a:solidFill>
                <a:latin typeface="Arial Black"/>
              </a:rPr>
              <a:t>135.433 Training Program</a:t>
            </a:r>
          </a:p>
          <a:p>
            <a:pPr lvl="1" eaLnBrk="1" hangingPunct="1"/>
            <a:r>
              <a:rPr lang="en-US" sz="2400" dirty="0" smtClean="0">
                <a:solidFill>
                  <a:schemeClr val="tx2"/>
                </a:solidFill>
              </a:rPr>
              <a:t>Ensure each person is fully informed about</a:t>
            </a:r>
            <a:endParaRPr lang="en-US" sz="2400" dirty="0">
              <a:solidFill>
                <a:schemeClr val="tx2"/>
              </a:solidFill>
            </a:endParaRPr>
          </a:p>
          <a:p>
            <a:pPr lvl="2" eaLnBrk="1" hangingPunct="1"/>
            <a:r>
              <a:rPr lang="en-US" sz="2000" dirty="0" smtClean="0">
                <a:solidFill>
                  <a:srgbClr val="7030A0"/>
                </a:solidFill>
              </a:rPr>
              <a:t>Procedures </a:t>
            </a:r>
            <a:endParaRPr lang="en-US" sz="2000" dirty="0">
              <a:solidFill>
                <a:srgbClr val="7030A0"/>
              </a:solidFill>
            </a:endParaRPr>
          </a:p>
          <a:p>
            <a:pPr lvl="2" eaLnBrk="1" hangingPunct="1"/>
            <a:r>
              <a:rPr lang="en-US" sz="2000" dirty="0" smtClean="0">
                <a:solidFill>
                  <a:srgbClr val="7030A0"/>
                </a:solidFill>
              </a:rPr>
              <a:t>Techniques </a:t>
            </a:r>
            <a:endParaRPr lang="en-US" sz="2000" dirty="0">
              <a:solidFill>
                <a:srgbClr val="7030A0"/>
              </a:solidFill>
            </a:endParaRPr>
          </a:p>
          <a:p>
            <a:pPr lvl="2" eaLnBrk="1" hangingPunct="1"/>
            <a:r>
              <a:rPr lang="en-US" sz="2000" dirty="0" smtClean="0">
                <a:solidFill>
                  <a:srgbClr val="7030A0"/>
                </a:solidFill>
              </a:rPr>
              <a:t>New equipment</a:t>
            </a:r>
          </a:p>
          <a:p>
            <a:pPr lvl="1" eaLnBrk="1" hangingPunct="1"/>
            <a:r>
              <a:rPr lang="en-US" sz="2400" dirty="0" smtClean="0">
                <a:solidFill>
                  <a:srgbClr val="4E4E44"/>
                </a:solidFill>
              </a:rPr>
              <a:t>Each person is competent</a:t>
            </a:r>
            <a:endParaRPr lang="en-US" sz="2400" dirty="0">
              <a:solidFill>
                <a:srgbClr val="4E4E44"/>
              </a:solidFill>
            </a:endParaRPr>
          </a:p>
          <a:p>
            <a:pPr lvl="2" eaLnBrk="1" hangingPunct="1"/>
            <a:endParaRPr lang="en-US" sz="2000" dirty="0">
              <a:solidFill>
                <a:srgbClr val="7030A0"/>
              </a:solidFill>
            </a:endParaRPr>
          </a:p>
          <a:p>
            <a:pPr marL="457200" lvl="1" indent="0" eaLnBrk="1" hangingPunct="1">
              <a:buNone/>
            </a:pPr>
            <a:endParaRPr lang="en-US" sz="2400" dirty="0">
              <a:solidFill>
                <a:schemeClr val="tx2"/>
              </a:solidFill>
            </a:endParaRPr>
          </a:p>
        </p:txBody>
      </p:sp>
    </p:spTree>
    <p:extLst>
      <p:ext uri="{BB962C8B-B14F-4D97-AF65-F5344CB8AC3E}">
        <p14:creationId xmlns:p14="http://schemas.microsoft.com/office/powerpoint/2010/main" val="3908011214"/>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6" end="6"/>
                                            </p:txEl>
                                          </p:spTgt>
                                        </p:tgtEl>
                                        <p:attrNameLst>
                                          <p:attrName>style.visibility</p:attrName>
                                        </p:attrNameLst>
                                      </p:cBhvr>
                                      <p:to>
                                        <p:strVal val="visible"/>
                                      </p:to>
                                    </p:set>
                                    <p:animEffect transition="in" filter="fade">
                                      <p:cBhvr>
                                        <p:cTn id="32" dur="500"/>
                                        <p:tgtEl>
                                          <p:spTgt spid="5837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7" end="7"/>
                                            </p:txEl>
                                          </p:spTgt>
                                        </p:tgtEl>
                                        <p:attrNameLst>
                                          <p:attrName>style.visibility</p:attrName>
                                        </p:attrNameLst>
                                      </p:cBhvr>
                                      <p:to>
                                        <p:strVal val="visible"/>
                                      </p:to>
                                    </p:set>
                                    <p:animEffect transition="in" filter="fade">
                                      <p:cBhvr>
                                        <p:cTn id="37" dur="500"/>
                                        <p:tgtEl>
                                          <p:spTgt spid="5837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8" end="8"/>
                                            </p:txEl>
                                          </p:spTgt>
                                        </p:tgtEl>
                                        <p:attrNameLst>
                                          <p:attrName>style.visibility</p:attrName>
                                        </p:attrNameLst>
                                      </p:cBhvr>
                                      <p:to>
                                        <p:strVal val="visible"/>
                                      </p:to>
                                    </p:set>
                                    <p:animEffect transition="in" filter="fade">
                                      <p:cBhvr>
                                        <p:cTn id="42" dur="500"/>
                                        <p:tgtEl>
                                          <p:spTgt spid="5837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9" end="9"/>
                                            </p:txEl>
                                          </p:spTgt>
                                        </p:tgtEl>
                                        <p:attrNameLst>
                                          <p:attrName>style.visibility</p:attrName>
                                        </p:attrNameLst>
                                      </p:cBhvr>
                                      <p:to>
                                        <p:strVal val="visible"/>
                                      </p:to>
                                    </p:set>
                                    <p:animEffect transition="in" filter="fade">
                                      <p:cBhvr>
                                        <p:cTn id="47" dur="500"/>
                                        <p:tgtEl>
                                          <p:spTgt spid="5837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10" end="10"/>
                                            </p:txEl>
                                          </p:spTgt>
                                        </p:tgtEl>
                                        <p:attrNameLst>
                                          <p:attrName>style.visibility</p:attrName>
                                        </p:attrNameLst>
                                      </p:cBhvr>
                                      <p:to>
                                        <p:strVal val="visible"/>
                                      </p:to>
                                    </p:set>
                                    <p:animEffect transition="in" filter="fade">
                                      <p:cBhvr>
                                        <p:cTn id="52" dur="500"/>
                                        <p:tgtEl>
                                          <p:spTgt spid="58371">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371">
                                            <p:txEl>
                                              <p:pRg st="11" end="11"/>
                                            </p:txEl>
                                          </p:spTgt>
                                        </p:tgtEl>
                                        <p:attrNameLst>
                                          <p:attrName>style.visibility</p:attrName>
                                        </p:attrNameLst>
                                      </p:cBhvr>
                                      <p:to>
                                        <p:strVal val="visible"/>
                                      </p:to>
                                    </p:set>
                                    <p:animEffect transition="in" filter="fade">
                                      <p:cBhvr>
                                        <p:cTn id="57" dur="500"/>
                                        <p:tgtEl>
                                          <p:spTgt spid="5837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135.439 Maintenance Recording</a:t>
            </a:r>
          </a:p>
        </p:txBody>
      </p:sp>
      <p:sp>
        <p:nvSpPr>
          <p:cNvPr id="58371" name="Rectangle 3"/>
          <p:cNvSpPr>
            <a:spLocks noGrp="1" noChangeArrowheads="1"/>
          </p:cNvSpPr>
          <p:nvPr>
            <p:ph type="body" idx="1"/>
          </p:nvPr>
        </p:nvSpPr>
        <p:spPr>
          <a:xfrm>
            <a:off x="228600" y="685800"/>
            <a:ext cx="8077200" cy="5867400"/>
          </a:xfrm>
        </p:spPr>
        <p:txBody>
          <a:bodyPr/>
          <a:lstStyle/>
          <a:p>
            <a:pPr lvl="1" eaLnBrk="1" hangingPunct="1"/>
            <a:r>
              <a:rPr lang="en-US" sz="2400" dirty="0" smtClean="0">
                <a:solidFill>
                  <a:schemeClr val="tx2"/>
                </a:solidFill>
              </a:rPr>
              <a:t>All records necessary for airworthiness release</a:t>
            </a:r>
          </a:p>
          <a:p>
            <a:pPr lvl="2" eaLnBrk="1" hangingPunct="1"/>
            <a:r>
              <a:rPr lang="en-US" sz="2000" dirty="0" smtClean="0">
                <a:solidFill>
                  <a:srgbClr val="7030A0"/>
                </a:solidFill>
              </a:rPr>
              <a:t>Total time in service (airframe, engine, appliance)</a:t>
            </a:r>
          </a:p>
          <a:p>
            <a:pPr lvl="2" eaLnBrk="1" hangingPunct="1"/>
            <a:r>
              <a:rPr lang="en-US" sz="2000" dirty="0" smtClean="0">
                <a:solidFill>
                  <a:srgbClr val="7030A0"/>
                </a:solidFill>
              </a:rPr>
              <a:t>Current status of life-limited parts</a:t>
            </a:r>
          </a:p>
          <a:p>
            <a:pPr lvl="2" eaLnBrk="1" hangingPunct="1"/>
            <a:r>
              <a:rPr lang="en-US" sz="2000" dirty="0" smtClean="0">
                <a:solidFill>
                  <a:srgbClr val="7030A0"/>
                </a:solidFill>
              </a:rPr>
              <a:t>Time since last overhaul of each item installed</a:t>
            </a:r>
          </a:p>
          <a:p>
            <a:pPr lvl="2" eaLnBrk="1" hangingPunct="1"/>
            <a:r>
              <a:rPr lang="en-US" sz="2000" dirty="0" smtClean="0">
                <a:solidFill>
                  <a:srgbClr val="7030A0"/>
                </a:solidFill>
              </a:rPr>
              <a:t>Current inspection status (time since last inspection)</a:t>
            </a:r>
          </a:p>
          <a:p>
            <a:pPr lvl="2" eaLnBrk="1" hangingPunct="1"/>
            <a:r>
              <a:rPr lang="en-US" sz="2000" dirty="0" smtClean="0">
                <a:solidFill>
                  <a:srgbClr val="7030A0"/>
                </a:solidFill>
              </a:rPr>
              <a:t>Current status of applicable airworthiness directives</a:t>
            </a:r>
          </a:p>
          <a:p>
            <a:pPr lvl="2" eaLnBrk="1" hangingPunct="1"/>
            <a:r>
              <a:rPr lang="en-US" sz="2000" dirty="0" smtClean="0">
                <a:solidFill>
                  <a:srgbClr val="7030A0"/>
                </a:solidFill>
              </a:rPr>
              <a:t>List of current major alterations/repairs</a:t>
            </a:r>
          </a:p>
          <a:p>
            <a:pPr lvl="1" eaLnBrk="1" hangingPunct="1"/>
            <a:r>
              <a:rPr lang="en-US" sz="2400" dirty="0" smtClean="0">
                <a:solidFill>
                  <a:schemeClr val="tx2"/>
                </a:solidFill>
              </a:rPr>
              <a:t>Retention of records</a:t>
            </a:r>
          </a:p>
          <a:p>
            <a:pPr lvl="2" eaLnBrk="1" hangingPunct="1"/>
            <a:r>
              <a:rPr lang="en-US" sz="2000" dirty="0" smtClean="0">
                <a:solidFill>
                  <a:srgbClr val="7030A0"/>
                </a:solidFill>
              </a:rPr>
              <a:t>Records of last complete overhaul until superseded by work of equivalent scope/detail</a:t>
            </a:r>
            <a:endParaRPr lang="en-US" sz="2000" dirty="0">
              <a:solidFill>
                <a:srgbClr val="7030A0"/>
              </a:solidFill>
            </a:endParaRPr>
          </a:p>
          <a:p>
            <a:pPr lvl="2" eaLnBrk="1" hangingPunct="1"/>
            <a:r>
              <a:rPr lang="en-US" sz="2000" dirty="0" smtClean="0">
                <a:solidFill>
                  <a:srgbClr val="7030A0"/>
                </a:solidFill>
              </a:rPr>
              <a:t>One year after work is performed or work is repeated or superseded by other work</a:t>
            </a:r>
          </a:p>
          <a:p>
            <a:pPr lvl="2" eaLnBrk="1" hangingPunct="1"/>
            <a:r>
              <a:rPr lang="en-US" sz="2000" dirty="0" smtClean="0">
                <a:solidFill>
                  <a:srgbClr val="7030A0"/>
                </a:solidFill>
              </a:rPr>
              <a:t>Retained/transferred with aircraft at time of sale</a:t>
            </a:r>
          </a:p>
          <a:p>
            <a:pPr lvl="2" eaLnBrk="1" hangingPunct="1"/>
            <a:r>
              <a:rPr lang="en-US" sz="2000" dirty="0" smtClean="0">
                <a:solidFill>
                  <a:srgbClr val="7030A0"/>
                </a:solidFill>
              </a:rPr>
              <a:t>Available for inspection</a:t>
            </a:r>
          </a:p>
          <a:p>
            <a:pPr lvl="3" eaLnBrk="1" hangingPunct="1"/>
            <a:r>
              <a:rPr lang="en-US" sz="1600" dirty="0" smtClean="0">
                <a:solidFill>
                  <a:srgbClr val="FF0000"/>
                </a:solidFill>
              </a:rPr>
              <a:t>Administrator</a:t>
            </a:r>
          </a:p>
          <a:p>
            <a:pPr lvl="3" eaLnBrk="1" hangingPunct="1"/>
            <a:r>
              <a:rPr lang="en-US" sz="1600" dirty="0" smtClean="0">
                <a:solidFill>
                  <a:srgbClr val="FF0000"/>
                </a:solidFill>
              </a:rPr>
              <a:t>NTSB</a:t>
            </a:r>
            <a:endParaRPr lang="en-US" sz="1600" dirty="0">
              <a:solidFill>
                <a:srgbClr val="FF0000"/>
              </a:solidFill>
            </a:endParaRPr>
          </a:p>
          <a:p>
            <a:pPr lvl="1" eaLnBrk="1" hangingPunct="1"/>
            <a:endParaRPr lang="en-US" sz="2400" dirty="0" smtClean="0">
              <a:solidFill>
                <a:schemeClr val="tx2"/>
              </a:solidFill>
            </a:endParaRPr>
          </a:p>
        </p:txBody>
      </p:sp>
    </p:spTree>
    <p:extLst>
      <p:ext uri="{BB962C8B-B14F-4D97-AF65-F5344CB8AC3E}">
        <p14:creationId xmlns:p14="http://schemas.microsoft.com/office/powerpoint/2010/main" val="4208950016"/>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8371">
                                            <p:txEl>
                                              <p:pRg st="9" end="9"/>
                                            </p:txEl>
                                          </p:spTgt>
                                        </p:tgtEl>
                                        <p:attrNameLst>
                                          <p:attrName>style.visibility</p:attrName>
                                        </p:attrNameLst>
                                      </p:cBhvr>
                                      <p:to>
                                        <p:strVal val="visible"/>
                                      </p:to>
                                    </p:set>
                                    <p:animEffect transition="in" filter="fade">
                                      <p:cBhvr>
                                        <p:cTn id="52" dur="500"/>
                                        <p:tgtEl>
                                          <p:spTgt spid="583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8371">
                                            <p:txEl>
                                              <p:pRg st="10" end="10"/>
                                            </p:txEl>
                                          </p:spTgt>
                                        </p:tgtEl>
                                        <p:attrNameLst>
                                          <p:attrName>style.visibility</p:attrName>
                                        </p:attrNameLst>
                                      </p:cBhvr>
                                      <p:to>
                                        <p:strVal val="visible"/>
                                      </p:to>
                                    </p:set>
                                    <p:animEffect transition="in" filter="fade">
                                      <p:cBhvr>
                                        <p:cTn id="57" dur="500"/>
                                        <p:tgtEl>
                                          <p:spTgt spid="583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8371">
                                            <p:txEl>
                                              <p:pRg st="11" end="11"/>
                                            </p:txEl>
                                          </p:spTgt>
                                        </p:tgtEl>
                                        <p:attrNameLst>
                                          <p:attrName>style.visibility</p:attrName>
                                        </p:attrNameLst>
                                      </p:cBhvr>
                                      <p:to>
                                        <p:strVal val="visible"/>
                                      </p:to>
                                    </p:set>
                                    <p:animEffect transition="in" filter="fade">
                                      <p:cBhvr>
                                        <p:cTn id="62" dur="500"/>
                                        <p:tgtEl>
                                          <p:spTgt spid="583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8371">
                                            <p:txEl>
                                              <p:pRg st="12" end="12"/>
                                            </p:txEl>
                                          </p:spTgt>
                                        </p:tgtEl>
                                        <p:attrNameLst>
                                          <p:attrName>style.visibility</p:attrName>
                                        </p:attrNameLst>
                                      </p:cBhvr>
                                      <p:to>
                                        <p:strVal val="visible"/>
                                      </p:to>
                                    </p:set>
                                    <p:animEffect transition="in" filter="fade">
                                      <p:cBhvr>
                                        <p:cTn id="67" dur="500"/>
                                        <p:tgtEl>
                                          <p:spTgt spid="58371">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8371">
                                            <p:txEl>
                                              <p:pRg st="13" end="13"/>
                                            </p:txEl>
                                          </p:spTgt>
                                        </p:tgtEl>
                                        <p:attrNameLst>
                                          <p:attrName>style.visibility</p:attrName>
                                        </p:attrNameLst>
                                      </p:cBhvr>
                                      <p:to>
                                        <p:strVal val="visible"/>
                                      </p:to>
                                    </p:set>
                                    <p:animEffect transition="in" filter="fade">
                                      <p:cBhvr>
                                        <p:cTn id="72" dur="500"/>
                                        <p:tgtEl>
                                          <p:spTgt spid="5837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2800" dirty="0" smtClean="0">
                <a:solidFill>
                  <a:schemeClr val="bg1">
                    <a:lumMod val="50000"/>
                  </a:schemeClr>
                </a:solidFill>
              </a:rPr>
              <a:t>135.443 Airworthiness Release</a:t>
            </a:r>
          </a:p>
        </p:txBody>
      </p:sp>
      <p:sp>
        <p:nvSpPr>
          <p:cNvPr id="58371" name="Rectangle 3"/>
          <p:cNvSpPr>
            <a:spLocks noGrp="1" noChangeArrowheads="1"/>
          </p:cNvSpPr>
          <p:nvPr>
            <p:ph type="body" idx="1"/>
          </p:nvPr>
        </p:nvSpPr>
        <p:spPr>
          <a:xfrm>
            <a:off x="228600" y="685800"/>
            <a:ext cx="8077200" cy="5867400"/>
          </a:xfrm>
        </p:spPr>
        <p:txBody>
          <a:bodyPr/>
          <a:lstStyle/>
          <a:p>
            <a:pPr lvl="1" eaLnBrk="1" hangingPunct="1"/>
            <a:r>
              <a:rPr lang="en-US" sz="2400" dirty="0" smtClean="0">
                <a:solidFill>
                  <a:schemeClr val="tx2"/>
                </a:solidFill>
              </a:rPr>
              <a:t>After maintenance </a:t>
            </a:r>
          </a:p>
          <a:p>
            <a:pPr lvl="2" eaLnBrk="1" hangingPunct="1"/>
            <a:r>
              <a:rPr lang="en-US" sz="2000" dirty="0" smtClean="0">
                <a:solidFill>
                  <a:srgbClr val="7030A0"/>
                </a:solidFill>
              </a:rPr>
              <a:t>Airworthiness release</a:t>
            </a:r>
          </a:p>
          <a:p>
            <a:pPr lvl="2" eaLnBrk="1" hangingPunct="1"/>
            <a:r>
              <a:rPr lang="en-US" sz="2000" dirty="0" smtClean="0">
                <a:solidFill>
                  <a:srgbClr val="7030A0"/>
                </a:solidFill>
              </a:rPr>
              <a:t>Appropriate entry in aircraft maintenance log</a:t>
            </a:r>
          </a:p>
          <a:p>
            <a:pPr lvl="1" eaLnBrk="1" hangingPunct="1"/>
            <a:r>
              <a:rPr lang="en-US" sz="2400" dirty="0" smtClean="0">
                <a:solidFill>
                  <a:schemeClr val="tx2"/>
                </a:solidFill>
              </a:rPr>
              <a:t>Certification that</a:t>
            </a:r>
          </a:p>
          <a:p>
            <a:pPr lvl="2" eaLnBrk="1" hangingPunct="1"/>
            <a:r>
              <a:rPr lang="en-US" sz="2000" dirty="0" smtClean="0">
                <a:solidFill>
                  <a:srgbClr val="7030A0"/>
                </a:solidFill>
              </a:rPr>
              <a:t>Work was performed in accordance with requirements</a:t>
            </a:r>
          </a:p>
          <a:p>
            <a:pPr lvl="2" eaLnBrk="1" hangingPunct="1"/>
            <a:r>
              <a:rPr lang="en-US" sz="2000" dirty="0" smtClean="0">
                <a:solidFill>
                  <a:srgbClr val="7030A0"/>
                </a:solidFill>
              </a:rPr>
              <a:t>Work was inspected by authorized person</a:t>
            </a:r>
          </a:p>
          <a:p>
            <a:pPr lvl="2" eaLnBrk="1" hangingPunct="1"/>
            <a:r>
              <a:rPr lang="en-US" sz="2000" dirty="0" smtClean="0">
                <a:solidFill>
                  <a:srgbClr val="7030A0"/>
                </a:solidFill>
              </a:rPr>
              <a:t>No known condition that makes aircraft </a:t>
            </a:r>
            <a:r>
              <a:rPr lang="en-US" sz="2000" dirty="0" err="1" smtClean="0">
                <a:solidFill>
                  <a:srgbClr val="7030A0"/>
                </a:solidFill>
              </a:rPr>
              <a:t>unairworthy</a:t>
            </a:r>
            <a:endParaRPr lang="en-US" sz="2000" dirty="0" smtClean="0">
              <a:solidFill>
                <a:srgbClr val="7030A0"/>
              </a:solidFill>
            </a:endParaRPr>
          </a:p>
          <a:p>
            <a:pPr lvl="2" eaLnBrk="1" hangingPunct="1"/>
            <a:r>
              <a:rPr lang="en-US" sz="2000" dirty="0" smtClean="0">
                <a:solidFill>
                  <a:srgbClr val="7030A0"/>
                </a:solidFill>
              </a:rPr>
              <a:t>Aircraft is in condition for safe operation</a:t>
            </a:r>
          </a:p>
          <a:p>
            <a:pPr lvl="2" eaLnBrk="1" hangingPunct="1"/>
            <a:r>
              <a:rPr lang="en-US" sz="2000" dirty="0" smtClean="0">
                <a:solidFill>
                  <a:srgbClr val="7030A0"/>
                </a:solidFill>
              </a:rPr>
              <a:t>Signed by authorized certificated mechanic/repairman</a:t>
            </a:r>
          </a:p>
        </p:txBody>
      </p:sp>
    </p:spTree>
    <p:extLst>
      <p:ext uri="{BB962C8B-B14F-4D97-AF65-F5344CB8AC3E}">
        <p14:creationId xmlns:p14="http://schemas.microsoft.com/office/powerpoint/2010/main" val="409569814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500"/>
                                        <p:tgtEl>
                                          <p:spTgt spid="58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8371">
                                            <p:txEl>
                                              <p:pRg st="4" end="4"/>
                                            </p:txEl>
                                          </p:spTgt>
                                        </p:tgtEl>
                                        <p:attrNameLst>
                                          <p:attrName>style.visibility</p:attrName>
                                        </p:attrNameLst>
                                      </p:cBhvr>
                                      <p:to>
                                        <p:strVal val="visible"/>
                                      </p:to>
                                    </p:set>
                                    <p:animEffect transition="in" filter="fade">
                                      <p:cBhvr>
                                        <p:cTn id="27" dur="500"/>
                                        <p:tgtEl>
                                          <p:spTgt spid="583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8371">
                                            <p:txEl>
                                              <p:pRg st="5" end="5"/>
                                            </p:txEl>
                                          </p:spTgt>
                                        </p:tgtEl>
                                        <p:attrNameLst>
                                          <p:attrName>style.visibility</p:attrName>
                                        </p:attrNameLst>
                                      </p:cBhvr>
                                      <p:to>
                                        <p:strVal val="visible"/>
                                      </p:to>
                                    </p:set>
                                    <p:animEffect transition="in" filter="fade">
                                      <p:cBhvr>
                                        <p:cTn id="32" dur="500"/>
                                        <p:tgtEl>
                                          <p:spTgt spid="583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8371">
                                            <p:txEl>
                                              <p:pRg st="6" end="6"/>
                                            </p:txEl>
                                          </p:spTgt>
                                        </p:tgtEl>
                                        <p:attrNameLst>
                                          <p:attrName>style.visibility</p:attrName>
                                        </p:attrNameLst>
                                      </p:cBhvr>
                                      <p:to>
                                        <p:strVal val="visible"/>
                                      </p:to>
                                    </p:set>
                                    <p:animEffect transition="in" filter="fade">
                                      <p:cBhvr>
                                        <p:cTn id="37" dur="500"/>
                                        <p:tgtEl>
                                          <p:spTgt spid="583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8371">
                                            <p:txEl>
                                              <p:pRg st="7" end="7"/>
                                            </p:txEl>
                                          </p:spTgt>
                                        </p:tgtEl>
                                        <p:attrNameLst>
                                          <p:attrName>style.visibility</p:attrName>
                                        </p:attrNameLst>
                                      </p:cBhvr>
                                      <p:to>
                                        <p:strVal val="visible"/>
                                      </p:to>
                                    </p:set>
                                    <p:animEffect transition="in" filter="fade">
                                      <p:cBhvr>
                                        <p:cTn id="42" dur="500"/>
                                        <p:tgtEl>
                                          <p:spTgt spid="583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8371">
                                            <p:txEl>
                                              <p:pRg st="8" end="8"/>
                                            </p:txEl>
                                          </p:spTgt>
                                        </p:tgtEl>
                                        <p:attrNameLst>
                                          <p:attrName>style.visibility</p:attrName>
                                        </p:attrNameLst>
                                      </p:cBhvr>
                                      <p:to>
                                        <p:strVal val="visible"/>
                                      </p:to>
                                    </p:set>
                                    <p:animEffect transition="in" filter="fade">
                                      <p:cBhvr>
                                        <p:cTn id="47" dur="500"/>
                                        <p:tgtEl>
                                          <p:spTgt spid="583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0" y="990600"/>
            <a:ext cx="9144000" cy="781050"/>
          </a:xfrm>
        </p:spPr>
        <p:txBody>
          <a:bodyPr/>
          <a:lstStyle/>
          <a:p>
            <a:pPr eaLnBrk="1" hangingPunct="1"/>
            <a:r>
              <a:rPr lang="en-US" smtClean="0">
                <a:solidFill>
                  <a:srgbClr val="002060"/>
                </a:solidFill>
              </a:rPr>
              <a:t> Part 135	</a:t>
            </a:r>
          </a:p>
        </p:txBody>
      </p:sp>
      <p:sp>
        <p:nvSpPr>
          <p:cNvPr id="59395" name="Rectangle 3"/>
          <p:cNvSpPr>
            <a:spLocks noGrp="1" noChangeArrowheads="1"/>
          </p:cNvSpPr>
          <p:nvPr>
            <p:ph type="subTitle" idx="1"/>
          </p:nvPr>
        </p:nvSpPr>
        <p:spPr>
          <a:xfrm>
            <a:off x="0" y="1905000"/>
            <a:ext cx="9144000" cy="1219200"/>
          </a:xfrm>
        </p:spPr>
        <p:txBody>
          <a:bodyPr/>
          <a:lstStyle/>
          <a:p>
            <a:pPr eaLnBrk="1" hangingPunct="1"/>
            <a:r>
              <a:rPr lang="en-US" smtClean="0">
                <a:solidFill>
                  <a:schemeClr val="bg1"/>
                </a:solidFill>
              </a:rPr>
              <a:t>Operating Requirements</a:t>
            </a:r>
          </a:p>
          <a:p>
            <a:pPr eaLnBrk="1" hangingPunct="1"/>
            <a:r>
              <a:rPr lang="en-US" smtClean="0">
                <a:solidFill>
                  <a:schemeClr val="bg1"/>
                </a:solidFill>
              </a:rPr>
              <a:t>Commuter and On Demand Operations</a:t>
            </a:r>
          </a:p>
          <a:p>
            <a:pPr eaLnBrk="1" hangingPunct="1"/>
            <a:r>
              <a:rPr lang="en-US" smtClean="0">
                <a:solidFill>
                  <a:schemeClr val="bg1"/>
                </a:solidFill>
              </a:rPr>
              <a:t>Subpart H</a:t>
            </a:r>
          </a:p>
          <a:p>
            <a:pPr eaLnBrk="1" hangingPunct="1"/>
            <a:r>
              <a:rPr lang="en-US" smtClean="0">
                <a:solidFill>
                  <a:schemeClr val="bg1"/>
                </a:solidFill>
              </a:rPr>
              <a:t>Hazardous Materials Training Program</a:t>
            </a:r>
          </a:p>
        </p:txBody>
      </p:sp>
      <p:sp>
        <p:nvSpPr>
          <p:cNvPr id="4" name="Rectangle 3"/>
          <p:cNvSpPr txBox="1">
            <a:spLocks noChangeArrowheads="1"/>
          </p:cNvSpPr>
          <p:nvPr/>
        </p:nvSpPr>
        <p:spPr bwMode="auto">
          <a:xfrm>
            <a:off x="0" y="3048000"/>
            <a:ext cx="9144000" cy="787400"/>
          </a:xfrm>
          <a:prstGeom prst="rect">
            <a:avLst/>
          </a:prstGeom>
          <a:noFill/>
          <a:ln w="9525">
            <a:noFill/>
            <a:miter lim="800000"/>
            <a:headEnd/>
            <a:tailEnd/>
          </a:ln>
        </p:spPr>
        <p:txBody>
          <a:bodyPr/>
          <a:lstStyle/>
          <a:p>
            <a:pPr algn="ctr" eaLnBrk="1" hangingPunct="1">
              <a:spcBef>
                <a:spcPct val="20000"/>
              </a:spcBef>
              <a:defRPr/>
            </a:pPr>
            <a:endParaRPr lang="en-US" sz="3200" b="1" kern="0" dirty="0">
              <a:latin typeface="+mn-lt"/>
            </a:endParaRPr>
          </a:p>
        </p:txBody>
      </p:sp>
    </p:spTree>
    <p:extLst>
      <p:ext uri="{BB962C8B-B14F-4D97-AF65-F5344CB8AC3E}">
        <p14:creationId xmlns:p14="http://schemas.microsoft.com/office/powerpoint/2010/main" val="396695063"/>
      </p:ext>
    </p:extLst>
  </p:cSld>
  <p:clrMapOvr>
    <a:masterClrMapping/>
  </p:clrMapOvr>
  <p:transition spd="med">
    <p:fade thruBlk="1"/>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135.501 Hazardous Material</a:t>
            </a:r>
          </a:p>
        </p:txBody>
      </p:sp>
      <p:sp>
        <p:nvSpPr>
          <p:cNvPr id="6041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train job functions</a:t>
            </a:r>
          </a:p>
          <a:p>
            <a:pPr lvl="1" eaLnBrk="1" hangingPunct="1"/>
            <a:r>
              <a:rPr lang="en-US" sz="2400" dirty="0" smtClean="0">
                <a:solidFill>
                  <a:schemeClr val="bg1"/>
                </a:solidFill>
              </a:rPr>
              <a:t>Acceptance</a:t>
            </a:r>
            <a:endParaRPr lang="en-US" dirty="0" smtClean="0">
              <a:solidFill>
                <a:srgbClr val="7030A0"/>
              </a:solidFill>
            </a:endParaRPr>
          </a:p>
          <a:p>
            <a:pPr lvl="1" eaLnBrk="1" hangingPunct="1"/>
            <a:r>
              <a:rPr lang="en-US" sz="2400" dirty="0" smtClean="0">
                <a:solidFill>
                  <a:schemeClr val="bg1"/>
                </a:solidFill>
              </a:rPr>
              <a:t>Rejection</a:t>
            </a:r>
          </a:p>
          <a:p>
            <a:pPr lvl="1" eaLnBrk="1" hangingPunct="1"/>
            <a:r>
              <a:rPr lang="en-US" sz="2400" dirty="0" smtClean="0">
                <a:solidFill>
                  <a:schemeClr val="bg1"/>
                </a:solidFill>
              </a:rPr>
              <a:t>Handling</a:t>
            </a:r>
          </a:p>
          <a:p>
            <a:pPr lvl="1" eaLnBrk="1" hangingPunct="1"/>
            <a:r>
              <a:rPr lang="en-US" sz="2400" dirty="0" smtClean="0">
                <a:solidFill>
                  <a:schemeClr val="bg1"/>
                </a:solidFill>
              </a:rPr>
              <a:t>Storage incidental to transport</a:t>
            </a:r>
          </a:p>
          <a:p>
            <a:pPr lvl="1" eaLnBrk="1" hangingPunct="1"/>
            <a:r>
              <a:rPr lang="en-US" sz="2400" dirty="0" smtClean="0">
                <a:solidFill>
                  <a:schemeClr val="bg1"/>
                </a:solidFill>
              </a:rPr>
              <a:t>Packaging of company material</a:t>
            </a:r>
          </a:p>
          <a:p>
            <a:pPr lvl="1" eaLnBrk="1" hangingPunct="1"/>
            <a:r>
              <a:rPr lang="en-US" sz="2400" dirty="0" smtClean="0">
                <a:solidFill>
                  <a:schemeClr val="bg1"/>
                </a:solidFill>
              </a:rPr>
              <a:t>Loading</a:t>
            </a:r>
          </a:p>
          <a:p>
            <a:pPr eaLnBrk="1" hangingPunct="1"/>
            <a:r>
              <a:rPr lang="en-US" sz="2800" dirty="0" smtClean="0">
                <a:solidFill>
                  <a:srgbClr val="0070C0"/>
                </a:solidFill>
              </a:rPr>
              <a:t>Training good for 24 months</a:t>
            </a:r>
          </a:p>
          <a:p>
            <a:pPr lvl="1" eaLnBrk="1" hangingPunct="1"/>
            <a:r>
              <a:rPr lang="en-US" sz="2400" dirty="0" smtClean="0">
                <a:solidFill>
                  <a:srgbClr val="686B5D"/>
                </a:solidFill>
              </a:rPr>
              <a:t>FAA-approved initial or recurrent hazardous materials training program</a:t>
            </a:r>
          </a:p>
          <a:p>
            <a:pPr lvl="1" eaLnBrk="1" hangingPunct="1"/>
            <a:r>
              <a:rPr lang="en-US" sz="2400" dirty="0" smtClean="0">
                <a:solidFill>
                  <a:srgbClr val="686B5D"/>
                </a:solidFill>
              </a:rPr>
              <a:t>New hire</a:t>
            </a:r>
          </a:p>
          <a:p>
            <a:pPr lvl="2" eaLnBrk="1" hangingPunct="1"/>
            <a:r>
              <a:rPr lang="en-US" dirty="0" smtClean="0">
                <a:solidFill>
                  <a:srgbClr val="7030A0"/>
                </a:solidFill>
              </a:rPr>
              <a:t>Direct supervision of authorized person</a:t>
            </a:r>
          </a:p>
          <a:p>
            <a:pPr lvl="2" eaLnBrk="1" hangingPunct="1"/>
            <a:r>
              <a:rPr lang="en-US" dirty="0" smtClean="0">
                <a:solidFill>
                  <a:srgbClr val="7030A0"/>
                </a:solidFill>
              </a:rPr>
              <a:t>Not more than 30 days after hire</a:t>
            </a:r>
            <a:endParaRPr lang="en-US" dirty="0">
              <a:solidFill>
                <a:srgbClr val="7030A0"/>
              </a:solidFill>
            </a:endParaRPr>
          </a:p>
          <a:p>
            <a:pPr eaLnBrk="1" hangingPunct="1"/>
            <a:endParaRPr lang="en-US" sz="2800" dirty="0" smtClean="0">
              <a:solidFill>
                <a:srgbClr val="0070C0"/>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fade">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fade">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fade">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fade">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fade">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0419">
                                            <p:txEl>
                                              <p:pRg st="6" end="6"/>
                                            </p:txEl>
                                          </p:spTgt>
                                        </p:tgtEl>
                                        <p:attrNameLst>
                                          <p:attrName>style.visibility</p:attrName>
                                        </p:attrNameLst>
                                      </p:cBhvr>
                                      <p:to>
                                        <p:strVal val="visible"/>
                                      </p:to>
                                    </p:set>
                                    <p:animEffect transition="in" filter="fade">
                                      <p:cBhvr>
                                        <p:cTn id="37" dur="500"/>
                                        <p:tgtEl>
                                          <p:spTgt spid="604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0419">
                                            <p:txEl>
                                              <p:pRg st="7" end="7"/>
                                            </p:txEl>
                                          </p:spTgt>
                                        </p:tgtEl>
                                        <p:attrNameLst>
                                          <p:attrName>style.visibility</p:attrName>
                                        </p:attrNameLst>
                                      </p:cBhvr>
                                      <p:to>
                                        <p:strVal val="visible"/>
                                      </p:to>
                                    </p:set>
                                    <p:animEffect transition="in" filter="fade">
                                      <p:cBhvr>
                                        <p:cTn id="42" dur="500"/>
                                        <p:tgtEl>
                                          <p:spTgt spid="604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0419">
                                            <p:txEl>
                                              <p:pRg st="8" end="8"/>
                                            </p:txEl>
                                          </p:spTgt>
                                        </p:tgtEl>
                                        <p:attrNameLst>
                                          <p:attrName>style.visibility</p:attrName>
                                        </p:attrNameLst>
                                      </p:cBhvr>
                                      <p:to>
                                        <p:strVal val="visible"/>
                                      </p:to>
                                    </p:set>
                                    <p:animEffect transition="in" filter="fade">
                                      <p:cBhvr>
                                        <p:cTn id="47" dur="500"/>
                                        <p:tgtEl>
                                          <p:spTgt spid="604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0419">
                                            <p:txEl>
                                              <p:pRg st="9" end="9"/>
                                            </p:txEl>
                                          </p:spTgt>
                                        </p:tgtEl>
                                        <p:attrNameLst>
                                          <p:attrName>style.visibility</p:attrName>
                                        </p:attrNameLst>
                                      </p:cBhvr>
                                      <p:to>
                                        <p:strVal val="visible"/>
                                      </p:to>
                                    </p:set>
                                    <p:animEffect transition="in" filter="fade">
                                      <p:cBhvr>
                                        <p:cTn id="52" dur="500"/>
                                        <p:tgtEl>
                                          <p:spTgt spid="604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0419">
                                            <p:txEl>
                                              <p:pRg st="10" end="10"/>
                                            </p:txEl>
                                          </p:spTgt>
                                        </p:tgtEl>
                                        <p:attrNameLst>
                                          <p:attrName>style.visibility</p:attrName>
                                        </p:attrNameLst>
                                      </p:cBhvr>
                                      <p:to>
                                        <p:strVal val="visible"/>
                                      </p:to>
                                    </p:set>
                                    <p:animEffect transition="in" filter="fade">
                                      <p:cBhvr>
                                        <p:cTn id="57" dur="500"/>
                                        <p:tgtEl>
                                          <p:spTgt spid="6041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0419">
                                            <p:txEl>
                                              <p:pRg st="11" end="11"/>
                                            </p:txEl>
                                          </p:spTgt>
                                        </p:tgtEl>
                                        <p:attrNameLst>
                                          <p:attrName>style.visibility</p:attrName>
                                        </p:attrNameLst>
                                      </p:cBhvr>
                                      <p:to>
                                        <p:strVal val="visible"/>
                                      </p:to>
                                    </p:set>
                                    <p:animEffect transition="in" filter="fade">
                                      <p:cBhvr>
                                        <p:cTn id="62" dur="500"/>
                                        <p:tgtEl>
                                          <p:spTgt spid="604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135.507 HAZMAT Training Record</a:t>
            </a:r>
          </a:p>
        </p:txBody>
      </p:sp>
      <p:sp>
        <p:nvSpPr>
          <p:cNvPr id="60419"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Must maintain for 3 years at designated location</a:t>
            </a:r>
          </a:p>
          <a:p>
            <a:pPr lvl="1" eaLnBrk="1" hangingPunct="1"/>
            <a:r>
              <a:rPr lang="en-US" sz="2400" dirty="0" smtClean="0">
                <a:solidFill>
                  <a:schemeClr val="bg1"/>
                </a:solidFill>
              </a:rPr>
              <a:t>Name </a:t>
            </a:r>
            <a:endParaRPr lang="en-US" dirty="0" smtClean="0">
              <a:solidFill>
                <a:srgbClr val="7030A0"/>
              </a:solidFill>
            </a:endParaRPr>
          </a:p>
          <a:p>
            <a:pPr lvl="1" eaLnBrk="1" hangingPunct="1"/>
            <a:r>
              <a:rPr lang="en-US" sz="2400" dirty="0" smtClean="0">
                <a:solidFill>
                  <a:schemeClr val="bg1"/>
                </a:solidFill>
              </a:rPr>
              <a:t>Most recent training completion date</a:t>
            </a:r>
          </a:p>
          <a:p>
            <a:pPr lvl="1" eaLnBrk="1" hangingPunct="1"/>
            <a:r>
              <a:rPr lang="en-US" sz="2400" dirty="0" smtClean="0">
                <a:solidFill>
                  <a:schemeClr val="bg1"/>
                </a:solidFill>
              </a:rPr>
              <a:t>Description of training materials</a:t>
            </a:r>
          </a:p>
          <a:p>
            <a:pPr lvl="1" eaLnBrk="1" hangingPunct="1"/>
            <a:r>
              <a:rPr lang="en-US" sz="2400" dirty="0" smtClean="0">
                <a:solidFill>
                  <a:schemeClr val="bg1"/>
                </a:solidFill>
              </a:rPr>
              <a:t>Name/address of organization providing training</a:t>
            </a:r>
          </a:p>
          <a:p>
            <a:pPr lvl="1" eaLnBrk="1" hangingPunct="1"/>
            <a:r>
              <a:rPr lang="en-US" sz="2400" dirty="0" smtClean="0">
                <a:solidFill>
                  <a:schemeClr val="bg1"/>
                </a:solidFill>
              </a:rPr>
              <a:t>Copy of certificate</a:t>
            </a:r>
          </a:p>
          <a:p>
            <a:pPr eaLnBrk="1" hangingPunct="1"/>
            <a:r>
              <a:rPr lang="en-US" sz="2800" dirty="0" smtClean="0">
                <a:solidFill>
                  <a:srgbClr val="0070C0"/>
                </a:solidFill>
              </a:rPr>
              <a:t>New hire</a:t>
            </a:r>
          </a:p>
          <a:p>
            <a:pPr lvl="1" eaLnBrk="1" hangingPunct="1"/>
            <a:r>
              <a:rPr lang="en-US" sz="2400" dirty="0" smtClean="0">
                <a:solidFill>
                  <a:srgbClr val="686B5D"/>
                </a:solidFill>
              </a:rPr>
              <a:t>Date of hire or change in job function</a:t>
            </a:r>
          </a:p>
          <a:p>
            <a:pPr lvl="1" eaLnBrk="1" hangingPunct="1"/>
            <a:r>
              <a:rPr lang="en-US" sz="2400" dirty="0" smtClean="0">
                <a:solidFill>
                  <a:srgbClr val="686B5D"/>
                </a:solidFill>
              </a:rPr>
              <a:t>Name and assigned job function</a:t>
            </a:r>
          </a:p>
          <a:p>
            <a:pPr lvl="1" eaLnBrk="1" hangingPunct="1"/>
            <a:r>
              <a:rPr lang="en-US" sz="2400" dirty="0" smtClean="0">
                <a:solidFill>
                  <a:srgbClr val="686B5D"/>
                </a:solidFill>
              </a:rPr>
              <a:t>Supervisor name</a:t>
            </a:r>
          </a:p>
          <a:p>
            <a:pPr lvl="1" eaLnBrk="1" hangingPunct="1"/>
            <a:r>
              <a:rPr lang="en-US" sz="2400" dirty="0" smtClean="0">
                <a:solidFill>
                  <a:srgbClr val="686B5D"/>
                </a:solidFill>
              </a:rPr>
              <a:t>Date of expected training completion</a:t>
            </a:r>
          </a:p>
          <a:p>
            <a:pPr eaLnBrk="1" hangingPunct="1"/>
            <a:endParaRPr lang="en-US" sz="2800" dirty="0" smtClean="0">
              <a:solidFill>
                <a:srgbClr val="0070C0"/>
              </a:solidFill>
            </a:endParaRPr>
          </a:p>
        </p:txBody>
      </p:sp>
    </p:spTree>
    <p:extLst>
      <p:ext uri="{BB962C8B-B14F-4D97-AF65-F5344CB8AC3E}">
        <p14:creationId xmlns:p14="http://schemas.microsoft.com/office/powerpoint/2010/main" val="2269120818"/>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fade">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fade">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fade">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fade">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fade">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fade">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0419">
                                            <p:txEl>
                                              <p:pRg st="6" end="6"/>
                                            </p:txEl>
                                          </p:spTgt>
                                        </p:tgtEl>
                                        <p:attrNameLst>
                                          <p:attrName>style.visibility</p:attrName>
                                        </p:attrNameLst>
                                      </p:cBhvr>
                                      <p:to>
                                        <p:strVal val="visible"/>
                                      </p:to>
                                    </p:set>
                                    <p:animEffect transition="in" filter="fade">
                                      <p:cBhvr>
                                        <p:cTn id="37" dur="500"/>
                                        <p:tgtEl>
                                          <p:spTgt spid="604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0419">
                                            <p:txEl>
                                              <p:pRg st="7" end="7"/>
                                            </p:txEl>
                                          </p:spTgt>
                                        </p:tgtEl>
                                        <p:attrNameLst>
                                          <p:attrName>style.visibility</p:attrName>
                                        </p:attrNameLst>
                                      </p:cBhvr>
                                      <p:to>
                                        <p:strVal val="visible"/>
                                      </p:to>
                                    </p:set>
                                    <p:animEffect transition="in" filter="fade">
                                      <p:cBhvr>
                                        <p:cTn id="42" dur="500"/>
                                        <p:tgtEl>
                                          <p:spTgt spid="604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0419">
                                            <p:txEl>
                                              <p:pRg st="8" end="8"/>
                                            </p:txEl>
                                          </p:spTgt>
                                        </p:tgtEl>
                                        <p:attrNameLst>
                                          <p:attrName>style.visibility</p:attrName>
                                        </p:attrNameLst>
                                      </p:cBhvr>
                                      <p:to>
                                        <p:strVal val="visible"/>
                                      </p:to>
                                    </p:set>
                                    <p:animEffect transition="in" filter="fade">
                                      <p:cBhvr>
                                        <p:cTn id="47" dur="500"/>
                                        <p:tgtEl>
                                          <p:spTgt spid="604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0419">
                                            <p:txEl>
                                              <p:pRg st="9" end="9"/>
                                            </p:txEl>
                                          </p:spTgt>
                                        </p:tgtEl>
                                        <p:attrNameLst>
                                          <p:attrName>style.visibility</p:attrName>
                                        </p:attrNameLst>
                                      </p:cBhvr>
                                      <p:to>
                                        <p:strVal val="visible"/>
                                      </p:to>
                                    </p:set>
                                    <p:animEffect transition="in" filter="fade">
                                      <p:cBhvr>
                                        <p:cTn id="52" dur="500"/>
                                        <p:tgtEl>
                                          <p:spTgt spid="6041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0419">
                                            <p:txEl>
                                              <p:pRg st="10" end="10"/>
                                            </p:txEl>
                                          </p:spTgt>
                                        </p:tgtEl>
                                        <p:attrNameLst>
                                          <p:attrName>style.visibility</p:attrName>
                                        </p:attrNameLst>
                                      </p:cBhvr>
                                      <p:to>
                                        <p:strVal val="visible"/>
                                      </p:to>
                                    </p:set>
                                    <p:animEffect transition="in" filter="fade">
                                      <p:cBhvr>
                                        <p:cTn id="57" dur="5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.63 Recordkeeping Requirements</a:t>
            </a:r>
          </a:p>
        </p:txBody>
      </p:sp>
      <p:sp>
        <p:nvSpPr>
          <p:cNvPr id="8195" name="Rectangle 3"/>
          <p:cNvSpPr>
            <a:spLocks noGrp="1" noChangeArrowheads="1"/>
          </p:cNvSpPr>
          <p:nvPr>
            <p:ph type="body" idx="1"/>
          </p:nvPr>
        </p:nvSpPr>
        <p:spPr>
          <a:xfrm>
            <a:off x="228600" y="685800"/>
            <a:ext cx="8077200" cy="5867400"/>
          </a:xfrm>
        </p:spPr>
        <p:txBody>
          <a:bodyPr/>
          <a:lstStyle/>
          <a:p>
            <a:pPr eaLnBrk="1" hangingPunct="1"/>
            <a:r>
              <a:rPr lang="en-US" sz="2800" dirty="0" smtClean="0">
                <a:solidFill>
                  <a:srgbClr val="0070C0"/>
                </a:solidFill>
              </a:rPr>
              <a:t>Kept at principal business office:</a:t>
            </a:r>
          </a:p>
          <a:p>
            <a:pPr lvl="1" eaLnBrk="1" hangingPunct="1"/>
            <a:r>
              <a:rPr lang="en-US" sz="2400" dirty="0" smtClean="0">
                <a:solidFill>
                  <a:schemeClr val="bg1"/>
                </a:solidFill>
              </a:rPr>
              <a:t>Operating certificate</a:t>
            </a:r>
          </a:p>
          <a:p>
            <a:pPr lvl="1" eaLnBrk="1" hangingPunct="1"/>
            <a:r>
              <a:rPr lang="en-US" sz="2400" dirty="0" smtClean="0">
                <a:solidFill>
                  <a:schemeClr val="bg1"/>
                </a:solidFill>
              </a:rPr>
              <a:t>Operations specifications</a:t>
            </a:r>
          </a:p>
          <a:p>
            <a:pPr lvl="1" eaLnBrk="1" hangingPunct="1"/>
            <a:r>
              <a:rPr lang="en-US" sz="2400" dirty="0" smtClean="0">
                <a:solidFill>
                  <a:schemeClr val="bg1"/>
                </a:solidFill>
              </a:rPr>
              <a:t>Current list of aircraft for use or available</a:t>
            </a:r>
          </a:p>
          <a:p>
            <a:pPr lvl="1" eaLnBrk="1" hangingPunct="1"/>
            <a:r>
              <a:rPr lang="en-US" sz="2400" dirty="0" smtClean="0">
                <a:solidFill>
                  <a:schemeClr val="bg1"/>
                </a:solidFill>
              </a:rPr>
              <a:t>Individual record of each pilot</a:t>
            </a:r>
          </a:p>
          <a:p>
            <a:pPr lvl="1" eaLnBrk="1" hangingPunct="1"/>
            <a:r>
              <a:rPr lang="en-US" sz="2400" dirty="0" smtClean="0">
                <a:solidFill>
                  <a:schemeClr val="bg1"/>
                </a:solidFill>
              </a:rPr>
              <a:t>Individual record of each flight attendant</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sz="3200" dirty="0" smtClean="0">
                <a:solidFill>
                  <a:schemeClr val="bg1">
                    <a:lumMod val="50000"/>
                  </a:schemeClr>
                </a:solidFill>
              </a:rPr>
              <a:t>.63 Recordkeeping Requirements</a:t>
            </a:r>
          </a:p>
        </p:txBody>
      </p:sp>
      <p:sp>
        <p:nvSpPr>
          <p:cNvPr id="7171" name="Rectangle 3"/>
          <p:cNvSpPr>
            <a:spLocks noGrp="1" noChangeArrowheads="1"/>
          </p:cNvSpPr>
          <p:nvPr>
            <p:ph type="body" idx="1"/>
          </p:nvPr>
        </p:nvSpPr>
        <p:spPr>
          <a:xfrm>
            <a:off x="304800" y="685800"/>
            <a:ext cx="8077200" cy="6172200"/>
          </a:xfrm>
        </p:spPr>
        <p:txBody>
          <a:bodyPr/>
          <a:lstStyle/>
          <a:p>
            <a:pPr eaLnBrk="1" hangingPunct="1">
              <a:defRPr/>
            </a:pPr>
            <a:r>
              <a:rPr lang="en-US" sz="2800" dirty="0" smtClean="0">
                <a:solidFill>
                  <a:srgbClr val="0070C0"/>
                </a:solidFill>
              </a:rPr>
              <a:t>Pilot record</a:t>
            </a:r>
          </a:p>
          <a:p>
            <a:pPr lvl="1" eaLnBrk="1" hangingPunct="1">
              <a:defRPr/>
            </a:pPr>
            <a:r>
              <a:rPr lang="en-US" sz="2400" dirty="0" smtClean="0">
                <a:solidFill>
                  <a:schemeClr val="bg1"/>
                </a:solidFill>
              </a:rPr>
              <a:t>Full name</a:t>
            </a:r>
          </a:p>
          <a:p>
            <a:pPr lvl="1" eaLnBrk="1" hangingPunct="1">
              <a:defRPr/>
            </a:pPr>
            <a:r>
              <a:rPr lang="en-US" sz="2400" dirty="0" smtClean="0">
                <a:solidFill>
                  <a:schemeClr val="bg1"/>
                </a:solidFill>
              </a:rPr>
              <a:t>Pilot certificate and ratings</a:t>
            </a:r>
          </a:p>
          <a:p>
            <a:pPr lvl="1" eaLnBrk="1" hangingPunct="1">
              <a:defRPr/>
            </a:pPr>
            <a:r>
              <a:rPr lang="en-US" sz="2400" dirty="0" smtClean="0">
                <a:solidFill>
                  <a:schemeClr val="bg1"/>
                </a:solidFill>
              </a:rPr>
              <a:t>Aeronautical experience</a:t>
            </a:r>
          </a:p>
          <a:p>
            <a:pPr lvl="1" eaLnBrk="1" hangingPunct="1">
              <a:defRPr/>
            </a:pPr>
            <a:r>
              <a:rPr lang="en-US" sz="2400" dirty="0" smtClean="0">
                <a:solidFill>
                  <a:schemeClr val="bg1"/>
                </a:solidFill>
              </a:rPr>
              <a:t>Current duties/date of assignment of duties</a:t>
            </a:r>
          </a:p>
          <a:p>
            <a:pPr lvl="1" eaLnBrk="1" hangingPunct="1">
              <a:defRPr/>
            </a:pPr>
            <a:r>
              <a:rPr lang="en-US" sz="2400" dirty="0" smtClean="0">
                <a:solidFill>
                  <a:schemeClr val="bg1"/>
                </a:solidFill>
              </a:rPr>
              <a:t>Medical certificate effective date</a:t>
            </a:r>
          </a:p>
          <a:p>
            <a:pPr lvl="1" eaLnBrk="1" hangingPunct="1">
              <a:defRPr/>
            </a:pPr>
            <a:r>
              <a:rPr lang="en-US" sz="2400" dirty="0" smtClean="0">
                <a:solidFill>
                  <a:schemeClr val="bg1"/>
                </a:solidFill>
              </a:rPr>
              <a:t>Results of each initial/recurrent checks</a:t>
            </a:r>
          </a:p>
          <a:p>
            <a:pPr lvl="1" eaLnBrk="1" hangingPunct="1">
              <a:defRPr/>
            </a:pPr>
            <a:r>
              <a:rPr lang="en-US" sz="2400" dirty="0" smtClean="0">
                <a:solidFill>
                  <a:schemeClr val="bg1"/>
                </a:solidFill>
              </a:rPr>
              <a:t>Flight time experience</a:t>
            </a:r>
          </a:p>
          <a:p>
            <a:pPr lvl="1" eaLnBrk="1" hangingPunct="1">
              <a:defRPr/>
            </a:pPr>
            <a:r>
              <a:rPr lang="en-US" sz="2400" dirty="0" smtClean="0">
                <a:solidFill>
                  <a:schemeClr val="bg1"/>
                </a:solidFill>
              </a:rPr>
              <a:t>Pilot’s check pilots authorization</a:t>
            </a:r>
          </a:p>
          <a:p>
            <a:pPr lvl="1" eaLnBrk="1" hangingPunct="1">
              <a:defRPr/>
            </a:pPr>
            <a:r>
              <a:rPr lang="en-US" sz="2400" dirty="0" smtClean="0">
                <a:solidFill>
                  <a:schemeClr val="bg1"/>
                </a:solidFill>
              </a:rPr>
              <a:t>Any action taken concerning pilot’s release from employment</a:t>
            </a:r>
          </a:p>
          <a:p>
            <a:pPr lvl="2" eaLnBrk="1" hangingPunct="1">
              <a:defRPr/>
            </a:pPr>
            <a:r>
              <a:rPr lang="en-US" sz="2000" dirty="0" smtClean="0">
                <a:solidFill>
                  <a:srgbClr val="7030A0"/>
                </a:solidFill>
              </a:rPr>
              <a:t>Physical</a:t>
            </a:r>
          </a:p>
          <a:p>
            <a:pPr lvl="2" eaLnBrk="1" hangingPunct="1">
              <a:defRPr/>
            </a:pPr>
            <a:r>
              <a:rPr lang="en-US" sz="2000" dirty="0" smtClean="0">
                <a:solidFill>
                  <a:srgbClr val="7030A0"/>
                </a:solidFill>
              </a:rPr>
              <a:t>Professional</a:t>
            </a:r>
          </a:p>
          <a:p>
            <a:pPr lvl="1" eaLnBrk="1" hangingPunct="1">
              <a:defRPr/>
            </a:pPr>
            <a:r>
              <a:rPr lang="en-US" sz="2400" dirty="0" smtClean="0">
                <a:solidFill>
                  <a:schemeClr val="bg2">
                    <a:lumMod val="75000"/>
                  </a:schemeClr>
                </a:solidFill>
              </a:rPr>
              <a:t>Dates of initial/recurrent phase training</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blinds(horizontal)">
                                      <p:cBhvr>
                                        <p:cTn id="7" dur="500"/>
                                        <p:tgtEl>
                                          <p:spTgt spid="717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Effect transition="in" filter="blinds(horizontal)">
                                      <p:cBhvr>
                                        <p:cTn id="10" dur="500"/>
                                        <p:tgtEl>
                                          <p:spTgt spid="717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5" dur="500"/>
                                        <p:tgtEl>
                                          <p:spTgt spid="717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0" dur="500"/>
                                        <p:tgtEl>
                                          <p:spTgt spid="7171">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Effect transition="in" filter="blinds(horizontal)">
                                      <p:cBhvr>
                                        <p:cTn id="25" dur="500"/>
                                        <p:tgtEl>
                                          <p:spTgt spid="7171">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Effect transition="in" filter="blinds(horizontal)">
                                      <p:cBhvr>
                                        <p:cTn id="30" dur="500"/>
                                        <p:tgtEl>
                                          <p:spTgt spid="7171">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7171">
                                            <p:txEl>
                                              <p:pRg st="6" end="6"/>
                                            </p:txEl>
                                          </p:spTgt>
                                        </p:tgtEl>
                                        <p:attrNameLst>
                                          <p:attrName>style.visibility</p:attrName>
                                        </p:attrNameLst>
                                      </p:cBhvr>
                                      <p:to>
                                        <p:strVal val="visible"/>
                                      </p:to>
                                    </p:set>
                                    <p:animEffect transition="in" filter="blinds(horizontal)">
                                      <p:cBhvr>
                                        <p:cTn id="35" dur="500"/>
                                        <p:tgtEl>
                                          <p:spTgt spid="7171">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nodeType="clickEffect">
                                  <p:stCondLst>
                                    <p:cond delay="0"/>
                                  </p:stCondLst>
                                  <p:childTnLst>
                                    <p:set>
                                      <p:cBhvr>
                                        <p:cTn id="39" dur="1" fill="hold">
                                          <p:stCondLst>
                                            <p:cond delay="0"/>
                                          </p:stCondLst>
                                        </p:cTn>
                                        <p:tgtEl>
                                          <p:spTgt spid="7171">
                                            <p:txEl>
                                              <p:pRg st="7" end="7"/>
                                            </p:txEl>
                                          </p:spTgt>
                                        </p:tgtEl>
                                        <p:attrNameLst>
                                          <p:attrName>style.visibility</p:attrName>
                                        </p:attrNameLst>
                                      </p:cBhvr>
                                      <p:to>
                                        <p:strVal val="visible"/>
                                      </p:to>
                                    </p:set>
                                    <p:animEffect transition="in" filter="blinds(horizontal)">
                                      <p:cBhvr>
                                        <p:cTn id="40" dur="500"/>
                                        <p:tgtEl>
                                          <p:spTgt spid="7171">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nodeType="clickEffect">
                                  <p:stCondLst>
                                    <p:cond delay="0"/>
                                  </p:stCondLst>
                                  <p:childTnLst>
                                    <p:set>
                                      <p:cBhvr>
                                        <p:cTn id="44" dur="1" fill="hold">
                                          <p:stCondLst>
                                            <p:cond delay="0"/>
                                          </p:stCondLst>
                                        </p:cTn>
                                        <p:tgtEl>
                                          <p:spTgt spid="7171">
                                            <p:txEl>
                                              <p:pRg st="8" end="8"/>
                                            </p:txEl>
                                          </p:spTgt>
                                        </p:tgtEl>
                                        <p:attrNameLst>
                                          <p:attrName>style.visibility</p:attrName>
                                        </p:attrNameLst>
                                      </p:cBhvr>
                                      <p:to>
                                        <p:strVal val="visible"/>
                                      </p:to>
                                    </p:set>
                                    <p:animEffect transition="in" filter="blinds(horizontal)">
                                      <p:cBhvr>
                                        <p:cTn id="45" dur="500"/>
                                        <p:tgtEl>
                                          <p:spTgt spid="7171">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7171">
                                            <p:txEl>
                                              <p:pRg st="9" end="9"/>
                                            </p:txEl>
                                          </p:spTgt>
                                        </p:tgtEl>
                                        <p:attrNameLst>
                                          <p:attrName>style.visibility</p:attrName>
                                        </p:attrNameLst>
                                      </p:cBhvr>
                                      <p:to>
                                        <p:strVal val="visible"/>
                                      </p:to>
                                    </p:set>
                                    <p:animEffect transition="in" filter="blinds(horizontal)">
                                      <p:cBhvr>
                                        <p:cTn id="50" dur="500"/>
                                        <p:tgtEl>
                                          <p:spTgt spid="7171">
                                            <p:txEl>
                                              <p:pRg st="9" end="9"/>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7171">
                                            <p:txEl>
                                              <p:pRg st="10" end="10"/>
                                            </p:txEl>
                                          </p:spTgt>
                                        </p:tgtEl>
                                        <p:attrNameLst>
                                          <p:attrName>style.visibility</p:attrName>
                                        </p:attrNameLst>
                                      </p:cBhvr>
                                      <p:to>
                                        <p:strVal val="visible"/>
                                      </p:to>
                                    </p:set>
                                    <p:animEffect transition="in" filter="blinds(horizontal)">
                                      <p:cBhvr>
                                        <p:cTn id="53" dur="500"/>
                                        <p:tgtEl>
                                          <p:spTgt spid="7171">
                                            <p:txEl>
                                              <p:pRg st="10" end="10"/>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7171">
                                            <p:txEl>
                                              <p:pRg st="11" end="11"/>
                                            </p:txEl>
                                          </p:spTgt>
                                        </p:tgtEl>
                                        <p:attrNameLst>
                                          <p:attrName>style.visibility</p:attrName>
                                        </p:attrNameLst>
                                      </p:cBhvr>
                                      <p:to>
                                        <p:strVal val="visible"/>
                                      </p:to>
                                    </p:set>
                                    <p:animEffect transition="in" filter="blinds(horizontal)">
                                      <p:cBhvr>
                                        <p:cTn id="56" dur="500"/>
                                        <p:tgtEl>
                                          <p:spTgt spid="7171">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1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lancholy abstract design template">
  <a:themeElements>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fontScheme name="Melancholy abstract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elancholy abstract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lancholy abstract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lancholy abstract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lancholy abstract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lancholy abstract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lancholy abstract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lancholy abstract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lancholy abstract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lancholy abstract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lancholy abstract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lancholy abstract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lancholy abstract design template 12">
        <a:dk1>
          <a:srgbClr val="777777"/>
        </a:dk1>
        <a:lt1>
          <a:srgbClr val="969696"/>
        </a:lt1>
        <a:dk2>
          <a:srgbClr val="686B5D"/>
        </a:dk2>
        <a:lt2>
          <a:srgbClr val="4E4E44"/>
        </a:lt2>
        <a:accent1>
          <a:srgbClr val="909082"/>
        </a:accent1>
        <a:accent2>
          <a:srgbClr val="809EA8"/>
        </a:accent2>
        <a:accent3>
          <a:srgbClr val="B9BAB6"/>
        </a:accent3>
        <a:accent4>
          <a:srgbClr val="7F7F7F"/>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Melancholy abstract design template</Template>
  <TotalTime>6599</TotalTime>
  <Words>40786</Words>
  <Application>Microsoft Office PowerPoint</Application>
  <PresentationFormat>On-screen Show (4:3)</PresentationFormat>
  <Paragraphs>1582</Paragraphs>
  <Slides>79</Slides>
  <Notes>79</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Melancholy abstract design template</vt:lpstr>
      <vt:lpstr> Part 135 </vt:lpstr>
      <vt:lpstr>135.1 Applicability</vt:lpstr>
      <vt:lpstr>135.4 Rules for on-demand</vt:lpstr>
      <vt:lpstr>135.21 Manual Requirements</vt:lpstr>
      <vt:lpstr>135.23 Manual Contents</vt:lpstr>
      <vt:lpstr>135.23 Manual Contents</vt:lpstr>
      <vt:lpstr> Part 135 </vt:lpstr>
      <vt:lpstr>.63 Recordkeeping Requirements</vt:lpstr>
      <vt:lpstr>.63 Recordkeeping Requirements</vt:lpstr>
      <vt:lpstr>.63 Recordkeeping Requirements</vt:lpstr>
      <vt:lpstr>135.65 Mechanical Irregularities</vt:lpstr>
      <vt:lpstr>135.79 Flight Locating</vt:lpstr>
      <vt:lpstr>135.85 Carriage of Persons</vt:lpstr>
      <vt:lpstr>135.85 Carriage of Persons</vt:lpstr>
      <vt:lpstr>135.87 Carriage of Cargo</vt:lpstr>
      <vt:lpstr>135.89 Pilot oxygen Requirements</vt:lpstr>
      <vt:lpstr>135.91 Oxygen for medical use</vt:lpstr>
      <vt:lpstr>135.93 Autopilot:  Min Altitudes</vt:lpstr>
      <vt:lpstr>135.99 Composition of Crew</vt:lpstr>
      <vt:lpstr>135.101 SIC under IFR</vt:lpstr>
      <vt:lpstr>135.105 SIC Exception</vt:lpstr>
      <vt:lpstr>135.117 Passenger Briefing</vt:lpstr>
      <vt:lpstr>135.119 Carriage of Weapons</vt:lpstr>
      <vt:lpstr>135.121 Alcoholic Beverages</vt:lpstr>
      <vt:lpstr> Part 135 </vt:lpstr>
      <vt:lpstr>135.203 VFR: Min Altitudes</vt:lpstr>
      <vt:lpstr>135.205 VFR: Visibility </vt:lpstr>
      <vt:lpstr>135.217 IFR: Takeoff Limitations</vt:lpstr>
      <vt:lpstr>135.219 IFR: Destination WX Minimums</vt:lpstr>
      <vt:lpstr>135.223 IFR: Alternate Airport</vt:lpstr>
      <vt:lpstr>135.225 IFR: Takeoff Minimums</vt:lpstr>
      <vt:lpstr>Part 135 </vt:lpstr>
      <vt:lpstr>135.243 PIC Requirements</vt:lpstr>
      <vt:lpstr>135.243 PIC Requirements</vt:lpstr>
      <vt:lpstr>135.244 Operating Experience</vt:lpstr>
      <vt:lpstr>135.247 PIC Recent Experience</vt:lpstr>
      <vt:lpstr> Part 135 </vt:lpstr>
      <vt:lpstr>135.263 Rest Requirements</vt:lpstr>
      <vt:lpstr>135.265 Limitations</vt:lpstr>
      <vt:lpstr>135.265 Limitations</vt:lpstr>
      <vt:lpstr>135.267 Limitations</vt:lpstr>
      <vt:lpstr>135.267 Limitations</vt:lpstr>
      <vt:lpstr>135.269 Limitations</vt:lpstr>
      <vt:lpstr>135.269 Limitations</vt:lpstr>
      <vt:lpstr>135.273 Duty period limitations</vt:lpstr>
      <vt:lpstr> Part 135 </vt:lpstr>
      <vt:lpstr>135.293 Pilot Testing</vt:lpstr>
      <vt:lpstr>135.295 Flight Attendant Testing</vt:lpstr>
      <vt:lpstr>135.297 PIC Check Requirements</vt:lpstr>
      <vt:lpstr>135.297 PIC Check Requirements</vt:lpstr>
      <vt:lpstr>135.297 PIC Check Requirements</vt:lpstr>
      <vt:lpstr>135.299 PIC Line Checks</vt:lpstr>
      <vt:lpstr>135.301 Test Grace Provisions</vt:lpstr>
      <vt:lpstr> Part 135 </vt:lpstr>
      <vt:lpstr>135.321 Terms</vt:lpstr>
      <vt:lpstr>135.321 Terms</vt:lpstr>
      <vt:lpstr>135.327 Training Program</vt:lpstr>
      <vt:lpstr>135.330 CRM Training</vt:lpstr>
      <vt:lpstr>135.331 Emergency Training</vt:lpstr>
      <vt:lpstr>135.331 Emergency Training</vt:lpstr>
      <vt:lpstr>135.331 Emergency Training</vt:lpstr>
      <vt:lpstr>135.351 Recurrent Training</vt:lpstr>
      <vt:lpstr> Part 135 </vt:lpstr>
      <vt:lpstr>135.411 Applicability</vt:lpstr>
      <vt:lpstr>135.413 Airworthiness Responsibility</vt:lpstr>
      <vt:lpstr>135.417 Mechanical Interruption Report</vt:lpstr>
      <vt:lpstr>135.419 Approved Aircraft Inspection Program</vt:lpstr>
      <vt:lpstr>135.421 Additional Maintenance Requirements</vt:lpstr>
      <vt:lpstr>135.422 Aging Aircraft Inspection/Records Review</vt:lpstr>
      <vt:lpstr>135.422 Aging Aircraft Inspection/Records Review</vt:lpstr>
      <vt:lpstr>135.425 Maintenance, Preventive Maintenance, and Alteration Program</vt:lpstr>
      <vt:lpstr>135.427 Manual Requirements</vt:lpstr>
      <vt:lpstr>135.429 Required Inspection Personnel</vt:lpstr>
      <vt:lpstr>135.431 Continuing Analysis</vt:lpstr>
      <vt:lpstr>135.439 Maintenance Recording</vt:lpstr>
      <vt:lpstr>135.443 Airworthiness Release</vt:lpstr>
      <vt:lpstr> Part 135 </vt:lpstr>
      <vt:lpstr>135.501 Hazardous Material</vt:lpstr>
      <vt:lpstr>135.507 HAZMAT Training Record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Atkins</dc:creator>
  <cp:lastModifiedBy>SCHEUCHNER, GERALD A CTR USAF AMC 618 AOC/XOCMT</cp:lastModifiedBy>
  <cp:revision>492</cp:revision>
  <dcterms:created xsi:type="dcterms:W3CDTF">2007-03-18T23:43:45Z</dcterms:created>
  <dcterms:modified xsi:type="dcterms:W3CDTF">2016-03-29T21:40:58Z</dcterms:modified>
</cp:coreProperties>
</file>