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2"/>
  </p:notesMasterIdLst>
  <p:sldIdLst>
    <p:sldId id="256" r:id="rId2"/>
    <p:sldId id="285" r:id="rId3"/>
    <p:sldId id="286" r:id="rId4"/>
    <p:sldId id="292" r:id="rId5"/>
    <p:sldId id="287" r:id="rId6"/>
    <p:sldId id="266" r:id="rId7"/>
    <p:sldId id="272" r:id="rId8"/>
    <p:sldId id="288" r:id="rId9"/>
    <p:sldId id="289" r:id="rId10"/>
    <p:sldId id="290" r:id="rId11"/>
    <p:sldId id="291" r:id="rId12"/>
    <p:sldId id="294" r:id="rId13"/>
    <p:sldId id="293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11" r:id="rId29"/>
    <p:sldId id="309" r:id="rId30"/>
    <p:sldId id="31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00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79" autoAdjust="0"/>
    <p:restoredTop sz="95942" autoAdjust="0"/>
  </p:normalViewPr>
  <p:slideViewPr>
    <p:cSldViewPr>
      <p:cViewPr varScale="1">
        <p:scale>
          <a:sx n="83" d="100"/>
          <a:sy n="83" d="100"/>
        </p:scale>
        <p:origin x="-196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9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946" y="5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ABD0BF00-C863-4690-811F-F3308F7792C0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spcBef>
                <a:spcPct val="2000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20000"/>
              </a:spcBef>
              <a:defRPr/>
            </a:lvl1pPr>
          </a:lstStyle>
          <a:p>
            <a:fld id="{8A7C4775-4BD4-4D5F-A134-497BB50253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944852-0B1D-456E-B4A0-8E57A6713DD5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900F8E0-49D6-4092-8F22-DAF24E9B1831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422C57-F047-4B31-B555-B272DA563033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D62E53-D06C-425D-93DA-1379AFE62FE6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68FD24-86C9-4EBB-8EC8-28C0931E3EDA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D2F51F-75E6-4F03-A255-BC12C706984B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9C6D62A-E7C5-42E5-9BAD-96C98CAD6B39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F6AA610-2829-4FF3-8B67-3831756B1C05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8ED81B-EC38-4633-9253-A946F05CD8B9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311225-4DAD-4C12-B16C-2427F3D61188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2D72E1F-10A8-4A8B-800A-3A843690A3A2}" type="slidenum">
              <a:rPr lang="en-US" altLang="en-US"/>
              <a:pPr/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Overview of airspace: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The following are general descriptions and dimensions.  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The markings are standardized but the size and shape of the airspace is varied according to the need for that particular area.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Airspace dimensions are as depicted on the current sectional, world and/or terminal charts.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DFB9AB-6F2B-4BD3-AC0C-1B5E35D0D548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A935EA-4798-40C5-BCE7-2D2EE5BBC5E9}" type="slidenum">
              <a:rPr lang="en-US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B6526A-FC03-46EC-9F0C-7F6F2EC5A3BA}" type="slidenum">
              <a:rPr lang="en-US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0AE360-E55C-4483-BD60-F3A2F535E86D}" type="slidenum">
              <a:rPr lang="en-US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6F1DB8-1EB2-4405-BD39-C3240986F5A9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591A2C-EAC3-41C1-A809-06A72818D862}" type="slidenum">
              <a:rPr lang="en-US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EC1625-DD35-4DD3-A32B-F3C037C03D2E}" type="slidenum">
              <a:rPr lang="en-US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512B5A-42E1-462C-B5B9-DC49CE80E460}" type="slidenum">
              <a:rPr lang="en-US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675DF9-B28E-4411-81F6-06AE042F9A85}" type="slidenum">
              <a:rPr lang="en-US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55F3D3-0E4D-48C1-B814-5FB8F89B4E2B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E92DBE-3586-4EF8-92C3-A9A8040753DD}" type="slidenum">
              <a:rPr lang="en-US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E501FB-F25C-4BD6-A351-9EE335EDAD6B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51A7D4-EE49-4C7F-9E2E-A043290D231E}" type="slidenum">
              <a:rPr lang="en-US" altLang="en-US"/>
              <a:pPr/>
              <a:t>30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FD5578-3FBF-4682-9C8B-DFEA6CC7488E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14F96D7-E777-45A8-9DD9-779CD188A385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E8D262-932B-4800-BC0D-CFE5549D7F84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Prohibited Areas:</a:t>
            </a:r>
          </a:p>
          <a:p>
            <a:pPr eaLnBrk="1" hangingPunct="1"/>
            <a:r>
              <a:rPr lang="en-US" altLang="en-US" smtClean="0"/>
              <a:t>There are established for national security.</a:t>
            </a:r>
          </a:p>
          <a:p>
            <a:pPr eaLnBrk="1" hangingPunct="1"/>
            <a:r>
              <a:rPr lang="en-US" altLang="en-US" smtClean="0"/>
              <a:t>No flight operations are allowed within them.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E2838D-9CD3-4C99-8353-FDD9FC761686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59BA88-2638-4898-8469-E1DF63534B16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Special Use Airspace:</a:t>
            </a:r>
          </a:p>
          <a:p>
            <a:pPr eaLnBrk="1" hangingPunct="1"/>
            <a:r>
              <a:rPr lang="en-US" altLang="en-US" smtClean="0"/>
              <a:t>Prohibited Areas are denoted as a blue comb line.</a:t>
            </a:r>
          </a:p>
          <a:p>
            <a:pPr eaLnBrk="1" hangingPunct="1"/>
            <a:r>
              <a:rPr lang="en-US" altLang="en-US" smtClean="0"/>
              <a:t>Restricted Areas are denoted as a blue comb line.</a:t>
            </a:r>
          </a:p>
          <a:p>
            <a:pPr eaLnBrk="1" hangingPunct="1"/>
            <a:r>
              <a:rPr lang="en-US" altLang="en-US" smtClean="0"/>
              <a:t>Warning Areas are denoted as a blue comb line.</a:t>
            </a:r>
          </a:p>
          <a:p>
            <a:pPr eaLnBrk="1" hangingPunct="1"/>
            <a:r>
              <a:rPr lang="en-US" altLang="en-US" smtClean="0"/>
              <a:t>Alert Areas are also denoted as a blue comb line.</a:t>
            </a:r>
          </a:p>
          <a:p>
            <a:pPr eaLnBrk="1" hangingPunct="1"/>
            <a:r>
              <a:rPr lang="en-US" altLang="en-US" smtClean="0"/>
              <a:t>Military operations areas (MOA) are denoted as a magenta comb line.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942906-6941-4EC0-84E1-9B4E5E70B241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6C5937-E202-4A40-9D90-BFD23F0ACE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4A3F4-43B0-4FB1-8C70-B4F736C16BF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ADE267-CBE0-49B4-B91E-A441B1844D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A6846-92FE-4562-9B72-526E47C64C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9765E3-3C34-491C-BA90-11CBA030AE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8DC8CF-9022-43DA-AFF5-DA97372E3A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75755-A95B-4720-A441-30FA66F1E5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7D4CB-DD75-42E6-B801-DE1B265474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05F11-354A-4189-906B-208D72EE60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26063D-F9A8-42FC-B6FE-D5F49E1A794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E2F1F-8EF2-47D6-BD0A-2E9AD3F89A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BA287-BA2F-4F3E-A1A0-2A19497897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908495-344C-47AA-A86A-53F114E23F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368F06-0FA5-49F2-898B-BF67039E89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24368-FD72-4297-84B3-8EB29A8E5D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49D9B057-7585-4DAC-A4B3-9ED97A07BD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8800" smtClean="0"/>
              <a:t>NOTAMs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Alternate Airport Planning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Destination Alternate Minimums (</a:t>
            </a:r>
            <a:r>
              <a:rPr lang="en-US" altLang="en-US" dirty="0" err="1" smtClean="0"/>
              <a:t>cont</a:t>
            </a:r>
            <a:r>
              <a:rPr lang="en-US" altLang="en-US" dirty="0" smtClean="0"/>
              <a:t>):</a:t>
            </a:r>
          </a:p>
          <a:p>
            <a:pPr eaLnBrk="1" hangingPunct="1">
              <a:defRPr/>
            </a:pPr>
            <a:r>
              <a:rPr lang="en-US" altLang="en-US" dirty="0" smtClean="0"/>
              <a:t>Supplemental/Commercial – always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Alternate NOT suitable if:</a:t>
            </a:r>
          </a:p>
          <a:p>
            <a:pPr lvl="1" eaLnBrk="1" hangingPunct="1">
              <a:defRPr/>
            </a:pPr>
            <a:r>
              <a:rPr lang="en-US" altLang="en-US" dirty="0" smtClean="0"/>
              <a:t>NAVAIDs unmonitored</a:t>
            </a:r>
          </a:p>
          <a:p>
            <a:pPr lvl="1" eaLnBrk="1" hangingPunct="1">
              <a:defRPr/>
            </a:pPr>
            <a:r>
              <a:rPr lang="en-US" altLang="en-US" dirty="0" smtClean="0"/>
              <a:t>GPS-based approaches</a:t>
            </a:r>
          </a:p>
          <a:p>
            <a:pPr lvl="1" eaLnBrk="1" hangingPunct="1">
              <a:defRPr/>
            </a:pPr>
            <a:r>
              <a:rPr lang="en-US" altLang="en-US" dirty="0" smtClean="0"/>
              <a:t>Without WX 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Departure Alternate Airport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Departure Alternate required:</a:t>
            </a:r>
          </a:p>
          <a:p>
            <a:pPr eaLnBrk="1" hangingPunct="1">
              <a:defRPr/>
            </a:pPr>
            <a:r>
              <a:rPr lang="en-US" altLang="en-US" dirty="0" err="1" smtClean="0"/>
              <a:t>Wx</a:t>
            </a:r>
            <a:r>
              <a:rPr lang="en-US" altLang="en-US" dirty="0" smtClean="0"/>
              <a:t> at departure time below landing minimums according to Ops Specs</a:t>
            </a:r>
          </a:p>
          <a:p>
            <a:pPr eaLnBrk="1" hangingPunct="1">
              <a:defRPr/>
            </a:pPr>
            <a:r>
              <a:rPr lang="en-US" altLang="en-US" dirty="0" err="1" smtClean="0"/>
              <a:t>Wx</a:t>
            </a:r>
            <a:r>
              <a:rPr lang="en-US" altLang="en-US" dirty="0" smtClean="0"/>
              <a:t> at Alternate must meet Ops Specs </a:t>
            </a:r>
            <a:r>
              <a:rPr lang="en-US" altLang="en-US" dirty="0" err="1" smtClean="0"/>
              <a:t>req</a:t>
            </a: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No further than:</a:t>
            </a:r>
          </a:p>
          <a:p>
            <a:pPr lvl="1" eaLnBrk="1" hangingPunct="1">
              <a:defRPr/>
            </a:pPr>
            <a:r>
              <a:rPr lang="en-US" altLang="en-US" dirty="0" smtClean="0"/>
              <a:t>1 Hour (two engine aircraft) in still air</a:t>
            </a:r>
          </a:p>
          <a:p>
            <a:pPr lvl="1" eaLnBrk="1" hangingPunct="1">
              <a:defRPr/>
            </a:pPr>
            <a:r>
              <a:rPr lang="en-US" altLang="en-US" dirty="0" smtClean="0"/>
              <a:t>2 hours (three or more engines) in still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534400" cy="1470025"/>
          </a:xfrm>
        </p:spPr>
        <p:txBody>
          <a:bodyPr/>
          <a:lstStyle/>
          <a:p>
            <a:pPr eaLnBrk="1" hangingPunct="1"/>
            <a:r>
              <a:rPr lang="en-US" altLang="en-US" sz="8800" smtClean="0"/>
              <a:t>ATC Clearances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ATC Clearances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 one may operate in Class A,B,C,D or E airspace unless they have filed an IFR flight plan AND received an appropriate ATC clearance.</a:t>
            </a:r>
          </a:p>
          <a:p>
            <a:pPr eaLnBrk="1" hangingPunct="1"/>
            <a:r>
              <a:rPr lang="en-US" altLang="en-US" smtClean="0"/>
              <a:t>No flight plan or clearance required for Class G airspace.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ATC Clearances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IFR Clearances always contain:</a:t>
            </a:r>
          </a:p>
          <a:p>
            <a:pPr eaLnBrk="1" hangingPunct="1">
              <a:defRPr/>
            </a:pPr>
            <a:r>
              <a:rPr lang="en-US" altLang="en-US" dirty="0" smtClean="0"/>
              <a:t>A clearance limit (usually destination)</a:t>
            </a:r>
          </a:p>
          <a:p>
            <a:pPr eaLnBrk="1" hangingPunct="1">
              <a:defRPr/>
            </a:pPr>
            <a:r>
              <a:rPr lang="en-US" altLang="en-US" dirty="0" smtClean="0"/>
              <a:t>Route of flight</a:t>
            </a:r>
          </a:p>
          <a:p>
            <a:pPr eaLnBrk="1" hangingPunct="1">
              <a:defRPr/>
            </a:pPr>
            <a:r>
              <a:rPr lang="en-US" altLang="en-US" dirty="0" smtClean="0"/>
              <a:t>Altitude assignment</a:t>
            </a:r>
          </a:p>
          <a:p>
            <a:pPr eaLnBrk="1" hangingPunct="1">
              <a:defRPr/>
            </a:pPr>
            <a:r>
              <a:rPr lang="en-US" altLang="en-US" dirty="0" smtClean="0"/>
              <a:t>Departure instructions (could be a designated DP)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ATC Clearances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Clearances:</a:t>
            </a:r>
          </a:p>
          <a:p>
            <a:pPr eaLnBrk="1" hangingPunct="1">
              <a:defRPr/>
            </a:pPr>
            <a:r>
              <a:rPr lang="en-US" altLang="en-US" dirty="0" smtClean="0"/>
              <a:t>“Cleared as filed”: replaces only the route of flight, includes STAR</a:t>
            </a:r>
          </a:p>
          <a:p>
            <a:pPr eaLnBrk="1" hangingPunct="1">
              <a:defRPr/>
            </a:pPr>
            <a:r>
              <a:rPr lang="en-US" altLang="en-US" dirty="0" smtClean="0"/>
              <a:t>Will include Destination, </a:t>
            </a:r>
            <a:r>
              <a:rPr lang="en-US" altLang="en-US" dirty="0" err="1" smtClean="0"/>
              <a:t>en</a:t>
            </a:r>
            <a:r>
              <a:rPr lang="en-US" altLang="en-US" dirty="0" smtClean="0"/>
              <a:t>-route altitude and DP (if appropriate)</a:t>
            </a:r>
          </a:p>
          <a:p>
            <a:pPr eaLnBrk="1" hangingPunct="1">
              <a:defRPr/>
            </a:pPr>
            <a:r>
              <a:rPr lang="en-US" altLang="en-US" dirty="0" smtClean="0"/>
              <a:t>When received will NOT deviate</a:t>
            </a:r>
          </a:p>
          <a:p>
            <a:pPr eaLnBrk="1" hangingPunct="1">
              <a:defRPr/>
            </a:pPr>
            <a:r>
              <a:rPr lang="en-US" altLang="en-US" dirty="0" smtClean="0"/>
              <a:t>Always “read back” and ensure clarification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ATC Clearances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Clearances:</a:t>
            </a:r>
          </a:p>
          <a:p>
            <a:pPr eaLnBrk="1" hangingPunct="1">
              <a:defRPr/>
            </a:pPr>
            <a:r>
              <a:rPr lang="en-US" altLang="en-US" dirty="0" smtClean="0"/>
              <a:t>At airport with pre-taxi clearance delivery, pilot should call 10 min prior to desired taxi</a:t>
            </a:r>
          </a:p>
          <a:p>
            <a:pPr eaLnBrk="1" hangingPunct="1">
              <a:defRPr/>
            </a:pPr>
            <a:r>
              <a:rPr lang="en-US" altLang="en-US" dirty="0" smtClean="0"/>
              <a:t>IFR release: held on the ground for traffic management reasons</a:t>
            </a:r>
          </a:p>
          <a:p>
            <a:pPr eaLnBrk="1" hangingPunct="1">
              <a:defRPr/>
            </a:pPr>
            <a:r>
              <a:rPr lang="en-US" altLang="en-US" dirty="0" smtClean="0"/>
              <a:t>Gate Hold:  anticipate long delays for IFR aircraft – expect ready for takeoff upon reaching end of runway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ATC Clearances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Uncontrolled Airports:</a:t>
            </a:r>
          </a:p>
          <a:p>
            <a:pPr lvl="1" eaLnBrk="1" hangingPunct="1"/>
            <a:r>
              <a:rPr lang="en-US" altLang="en-US" smtClean="0"/>
              <a:t>IFR flights will receive a “Void” time</a:t>
            </a:r>
          </a:p>
          <a:p>
            <a:pPr lvl="1" eaLnBrk="1" hangingPunct="1"/>
            <a:r>
              <a:rPr lang="en-US" altLang="en-US" smtClean="0"/>
              <a:t>Normally 30 minute window</a:t>
            </a:r>
          </a:p>
          <a:p>
            <a:pPr eaLnBrk="1" hangingPunct="1"/>
            <a:r>
              <a:rPr lang="en-US" altLang="en-US" smtClean="0"/>
              <a:t>IFR flight plan can be cancelled with in VFR WX and outside Class A airspace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686800" cy="1470025"/>
          </a:xfrm>
        </p:spPr>
        <p:txBody>
          <a:bodyPr/>
          <a:lstStyle/>
          <a:p>
            <a:pPr eaLnBrk="1" hangingPunct="1"/>
            <a:r>
              <a:rPr lang="en-US" altLang="en-US" sz="8800" smtClean="0"/>
              <a:t>Takeoff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Takeoff Procedures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Cannot Takeoff unless WX meets prescribed takeoff minimums for airport</a:t>
            </a:r>
          </a:p>
          <a:p>
            <a:pPr lvl="1" eaLnBrk="1" hangingPunct="1"/>
            <a:r>
              <a:rPr lang="en-US" altLang="en-US" smtClean="0"/>
              <a:t>If not published:</a:t>
            </a:r>
          </a:p>
          <a:p>
            <a:pPr lvl="2" eaLnBrk="1" hangingPunct="1"/>
            <a:r>
              <a:rPr lang="en-US" altLang="en-US" smtClean="0"/>
              <a:t>Two engines or less: 1 statute mile vis</a:t>
            </a:r>
          </a:p>
          <a:p>
            <a:pPr lvl="2" eaLnBrk="1" hangingPunct="1"/>
            <a:r>
              <a:rPr lang="en-US" altLang="en-US" smtClean="0"/>
              <a:t>Three or more engines:  ½ statue mile vis</a:t>
            </a:r>
          </a:p>
          <a:p>
            <a:pPr lvl="1" eaLnBrk="1" hangingPunct="1"/>
            <a:r>
              <a:rPr lang="en-US" altLang="en-US" smtClean="0"/>
              <a:t>If NOT in Ops Specs:</a:t>
            </a:r>
          </a:p>
          <a:p>
            <a:pPr lvl="2" eaLnBrk="1" hangingPunct="1"/>
            <a:r>
              <a:rPr lang="en-US" altLang="en-US" smtClean="0"/>
              <a:t>800-2 or 900-1 ½ or 1000-1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C00000"/>
                </a:solidFill>
              </a:rPr>
              <a:t>NO</a:t>
            </a:r>
            <a:r>
              <a:rPr lang="en-US" altLang="en-US" smtClean="0"/>
              <a:t>tices </a:t>
            </a:r>
            <a:r>
              <a:rPr lang="en-US" altLang="en-US" smtClean="0">
                <a:solidFill>
                  <a:srgbClr val="C00000"/>
                </a:solidFill>
              </a:rPr>
              <a:t>T</a:t>
            </a:r>
            <a:r>
              <a:rPr lang="en-US" altLang="en-US" smtClean="0"/>
              <a:t>o </a:t>
            </a:r>
            <a:r>
              <a:rPr lang="en-US" altLang="en-US" smtClean="0">
                <a:solidFill>
                  <a:srgbClr val="C00000"/>
                </a:solidFill>
              </a:rPr>
              <a:t>A</a:t>
            </a:r>
            <a:r>
              <a:rPr lang="en-US" altLang="en-US" smtClean="0"/>
              <a:t>ir</a:t>
            </a:r>
            <a:r>
              <a:rPr lang="en-US" altLang="en-US" smtClean="0">
                <a:solidFill>
                  <a:srgbClr val="C00000"/>
                </a:solidFill>
              </a:rPr>
              <a:t>M</a:t>
            </a:r>
            <a:r>
              <a:rPr lang="en-US" altLang="en-US" smtClean="0"/>
              <a:t>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Provide the most current information available.</a:t>
            </a:r>
          </a:p>
          <a:p>
            <a:pPr eaLnBrk="1" hangingPunct="1"/>
            <a:r>
              <a:rPr lang="en-US" altLang="en-US" smtClean="0"/>
              <a:t>Time-critical information on airports and changes that affect national airspace as pertain to IFR operations. 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Takeoff Procedures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V1:  critical engine failure speed or decision speed</a:t>
            </a:r>
          </a:p>
          <a:p>
            <a:pPr eaLnBrk="1" hangingPunct="1"/>
            <a:r>
              <a:rPr lang="en-US" altLang="en-US" smtClean="0"/>
              <a:t>VR:  defined as speed at which rotation of the aircraft should be initiated</a:t>
            </a:r>
          </a:p>
          <a:p>
            <a:pPr lvl="1" eaLnBrk="1" hangingPunct="1"/>
            <a:r>
              <a:rPr lang="en-US" altLang="en-US" smtClean="0"/>
              <a:t>VR cannot be less than V1</a:t>
            </a:r>
          </a:p>
          <a:p>
            <a:pPr lvl="1" eaLnBrk="1" hangingPunct="1"/>
            <a:r>
              <a:rPr lang="en-US" altLang="en-US" smtClean="0"/>
              <a:t>If VR is greater than V1 rejected takeoff may not be possible within remaining runway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686800" cy="1470025"/>
          </a:xfrm>
        </p:spPr>
        <p:txBody>
          <a:bodyPr/>
          <a:lstStyle/>
          <a:p>
            <a:pPr eaLnBrk="1" hangingPunct="1"/>
            <a:r>
              <a:rPr lang="en-US" altLang="en-US" sz="8800" smtClean="0"/>
              <a:t>Instrument Approaches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Visual approach may be authorized by ATC</a:t>
            </a:r>
          </a:p>
          <a:p>
            <a:pPr eaLnBrk="1" hangingPunct="1"/>
            <a:r>
              <a:rPr lang="en-US" altLang="en-US" smtClean="0"/>
              <a:t>Contact approach may be initiated only by the pilot</a:t>
            </a:r>
          </a:p>
          <a:p>
            <a:pPr eaLnBrk="1" hangingPunct="1"/>
            <a:r>
              <a:rPr lang="en-US" altLang="en-US" smtClean="0"/>
              <a:t>Simultaneous approaches:</a:t>
            </a:r>
          </a:p>
          <a:p>
            <a:pPr lvl="1" eaLnBrk="1" hangingPunct="1"/>
            <a:r>
              <a:rPr lang="en-US" altLang="en-US" smtClean="0"/>
              <a:t>Radar monitor on tower freq to ensure separation</a:t>
            </a:r>
          </a:p>
          <a:p>
            <a:pPr eaLnBrk="1" hangingPunct="1"/>
            <a:r>
              <a:rPr lang="en-US" altLang="en-US" smtClean="0"/>
              <a:t>Side Step approaches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Radar Vectoring:</a:t>
            </a:r>
          </a:p>
          <a:p>
            <a:pPr lvl="1" eaLnBrk="1" hangingPunct="1"/>
            <a:r>
              <a:rPr lang="en-US" altLang="en-US" smtClean="0"/>
              <a:t>Maintain last altitude until established on app</a:t>
            </a:r>
          </a:p>
          <a:p>
            <a:pPr lvl="1" eaLnBrk="1" hangingPunct="1"/>
            <a:r>
              <a:rPr lang="en-US" altLang="en-US" smtClean="0"/>
              <a:t>May not descend until cleared for the app</a:t>
            </a:r>
          </a:p>
          <a:p>
            <a:pPr lvl="1" eaLnBrk="1" hangingPunct="1"/>
            <a:r>
              <a:rPr lang="en-US" altLang="en-US" smtClean="0"/>
              <a:t>If vectors take you across final, pilot should advise ATC – do NOT intercept course</a:t>
            </a:r>
          </a:p>
          <a:p>
            <a:pPr eaLnBrk="1" hangingPunct="1"/>
            <a:r>
              <a:rPr lang="en-US" altLang="en-US" smtClean="0"/>
              <a:t>NO Procedure turn if:</a:t>
            </a:r>
          </a:p>
          <a:p>
            <a:pPr lvl="1" eaLnBrk="1" hangingPunct="1"/>
            <a:r>
              <a:rPr lang="en-US" altLang="en-US" smtClean="0"/>
              <a:t>Radar vectoring</a:t>
            </a:r>
          </a:p>
          <a:p>
            <a:pPr lvl="1" eaLnBrk="1" hangingPunct="1"/>
            <a:r>
              <a:rPr lang="en-US" altLang="en-US" smtClean="0"/>
              <a:t>If flying timed approach</a:t>
            </a:r>
          </a:p>
          <a:p>
            <a:pPr lvl="1" eaLnBrk="1" hangingPunct="1"/>
            <a:r>
              <a:rPr lang="en-US" altLang="en-US" smtClean="0"/>
              <a:t>Approach specified “No PT”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Missed approach:</a:t>
            </a:r>
          </a:p>
          <a:p>
            <a:pPr lvl="1" eaLnBrk="1" hangingPunct="1"/>
            <a:r>
              <a:rPr lang="en-US" altLang="en-US" smtClean="0"/>
              <a:t>May not continue past final approach fix unless WX is equal to or greater than required visibility</a:t>
            </a:r>
          </a:p>
          <a:p>
            <a:pPr lvl="1" eaLnBrk="1" hangingPunct="1"/>
            <a:r>
              <a:rPr lang="en-US" altLang="en-US" smtClean="0"/>
              <a:t>If past final approach fix, may continue to DH or MDA</a:t>
            </a:r>
          </a:p>
          <a:p>
            <a:pPr eaLnBrk="1" hangingPunct="1"/>
            <a:r>
              <a:rPr lang="en-US" altLang="en-US" smtClean="0"/>
              <a:t>If RVR mins are prescribed in an instrument approach but RVR not reported use Legend 28 to substitute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44463"/>
            <a:ext cx="4225925" cy="668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7" name="Rounded Rectangle 9"/>
          <p:cNvSpPr>
            <a:spLocks noChangeArrowheads="1"/>
          </p:cNvSpPr>
          <p:nvPr/>
        </p:nvSpPr>
        <p:spPr bwMode="auto">
          <a:xfrm>
            <a:off x="4343400" y="3124200"/>
            <a:ext cx="4225925" cy="11430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 eaLnBrk="1" hangingPunct="1">
              <a:spcBef>
                <a:spcPct val="20000"/>
              </a:spcBef>
            </a:pPr>
            <a:endParaRPr lang="en-US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26670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Legend 28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76200" y="2582863"/>
            <a:ext cx="8915400" cy="2225675"/>
            <a:chOff x="228600" y="2375263"/>
            <a:chExt cx="8915400" cy="2224985"/>
          </a:xfrm>
        </p:grpSpPr>
        <p:pic>
          <p:nvPicPr>
            <p:cNvPr id="52230" name="Picture 3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8600" y="2409934"/>
              <a:ext cx="8877300" cy="2190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 bwMode="auto">
            <a:xfrm>
              <a:off x="228600" y="2375263"/>
              <a:ext cx="8915400" cy="2209115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marL="342900" indent="-342900" algn="ctr" eaLnBrk="1" hangingPunct="1">
                <a:spcBef>
                  <a:spcPct val="20000"/>
                </a:spcBef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 descend below DH or MDA must see:</a:t>
            </a:r>
          </a:p>
          <a:p>
            <a:pPr lvl="1" eaLnBrk="1" hangingPunct="1"/>
            <a:r>
              <a:rPr lang="en-US" altLang="en-US" smtClean="0"/>
              <a:t>Approach lighting but not below 100’ unless red terminating bars are distinctly visible</a:t>
            </a:r>
          </a:p>
          <a:p>
            <a:pPr lvl="1" eaLnBrk="1" hangingPunct="1"/>
            <a:r>
              <a:rPr lang="en-US" altLang="en-US" smtClean="0"/>
              <a:t>Threshold/threshold markings/lights</a:t>
            </a:r>
          </a:p>
          <a:p>
            <a:pPr lvl="1" eaLnBrk="1" hangingPunct="1"/>
            <a:r>
              <a:rPr lang="en-US" altLang="en-US" smtClean="0"/>
              <a:t>Runway end identifier lights</a:t>
            </a:r>
          </a:p>
          <a:p>
            <a:pPr lvl="1" eaLnBrk="1" hangingPunct="1"/>
            <a:r>
              <a:rPr lang="en-US" altLang="en-US" smtClean="0"/>
              <a:t>VASI</a:t>
            </a:r>
          </a:p>
          <a:p>
            <a:pPr lvl="1" eaLnBrk="1" hangingPunct="1"/>
            <a:r>
              <a:rPr lang="en-US" altLang="en-US" smtClean="0"/>
              <a:t>Touchdown zone or markings or lights</a:t>
            </a:r>
          </a:p>
          <a:p>
            <a:pPr lvl="1" eaLnBrk="1" hangingPunct="1"/>
            <a:r>
              <a:rPr lang="en-US" altLang="en-US" smtClean="0"/>
              <a:t>Runway or runway markings</a:t>
            </a:r>
          </a:p>
          <a:p>
            <a:pPr lvl="1" eaLnBrk="1" hangingPunct="1"/>
            <a:r>
              <a:rPr lang="en-US" altLang="en-US" smtClean="0"/>
              <a:t>Runway lights</a:t>
            </a:r>
          </a:p>
          <a:p>
            <a:pPr eaLnBrk="1" hangingPunct="1"/>
            <a:r>
              <a:rPr lang="en-US" altLang="en-US" smtClean="0"/>
              <a:t>If Not:  GO AROUND!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Airport Surveillance Radar (ASR):</a:t>
            </a:r>
          </a:p>
          <a:p>
            <a:pPr lvl="1" eaLnBrk="1" hangingPunct="1"/>
            <a:r>
              <a:rPr lang="en-US" altLang="en-US" smtClean="0"/>
              <a:t>Non-precision</a:t>
            </a:r>
          </a:p>
          <a:p>
            <a:pPr lvl="1" eaLnBrk="1" hangingPunct="1"/>
            <a:r>
              <a:rPr lang="en-US" altLang="en-US" smtClean="0"/>
              <a:t>ATC radar provides directional guidance and distance to runway</a:t>
            </a:r>
          </a:p>
          <a:p>
            <a:pPr lvl="1" eaLnBrk="1" hangingPunct="1"/>
            <a:r>
              <a:rPr lang="en-US" altLang="en-US" smtClean="0"/>
              <a:t>Controller advises missed approach</a:t>
            </a:r>
          </a:p>
          <a:p>
            <a:pPr eaLnBrk="1" hangingPunct="1"/>
            <a:r>
              <a:rPr lang="en-US" altLang="en-US" smtClean="0"/>
              <a:t>Precision Runway Monitor (PRM):</a:t>
            </a:r>
          </a:p>
          <a:p>
            <a:pPr lvl="1" eaLnBrk="1" hangingPunct="1"/>
            <a:r>
              <a:rPr lang="en-US" altLang="en-US" smtClean="0"/>
              <a:t>High update-rate radar surveillance system certified to provide simultaneous approaches to closely-spaced runways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Instrument Approaches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RNAV (GPS):</a:t>
            </a:r>
          </a:p>
          <a:p>
            <a:pPr lvl="1" eaLnBrk="1" hangingPunct="1"/>
            <a:r>
              <a:rPr lang="en-US" altLang="en-US" smtClean="0"/>
              <a:t>Non-precision</a:t>
            </a:r>
          </a:p>
          <a:p>
            <a:pPr lvl="1" eaLnBrk="1" hangingPunct="1"/>
            <a:r>
              <a:rPr lang="en-US" altLang="en-US" smtClean="0"/>
              <a:t>Precision:</a:t>
            </a:r>
          </a:p>
          <a:p>
            <a:pPr lvl="2" eaLnBrk="1" hangingPunct="1"/>
            <a:r>
              <a:rPr lang="en-US" altLang="en-US" smtClean="0"/>
              <a:t>Localizer Performance with Vertical Guidance (LPV) – requires GPS/WAAS (Wide Area Augmentation System)</a:t>
            </a:r>
          </a:p>
          <a:p>
            <a:pPr lvl="2" eaLnBrk="1" hangingPunct="1"/>
            <a:r>
              <a:rPr lang="en-US" altLang="en-US" smtClean="0"/>
              <a:t>GBAS – Ground Based Augmentation to GPS, same techniques as ILS</a:t>
            </a:r>
          </a:p>
          <a:p>
            <a:pPr lvl="1" eaLnBrk="1" hangingPunct="1"/>
            <a:r>
              <a:rPr lang="en-US" altLang="en-US" smtClean="0"/>
              <a:t>RNP with Arc</a:t>
            </a:r>
          </a:p>
          <a:p>
            <a:pPr lvl="1" eaLnBrk="1" hangingPunct="1"/>
            <a:r>
              <a:rPr lang="en-US" altLang="en-US" smtClean="0"/>
              <a:t>Approach MUST in aircraft database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686800" cy="1470025"/>
          </a:xfrm>
        </p:spPr>
        <p:txBody>
          <a:bodyPr/>
          <a:lstStyle/>
          <a:p>
            <a:pPr eaLnBrk="1" hangingPunct="1"/>
            <a:r>
              <a:rPr lang="en-US" altLang="en-US" sz="8800" smtClean="0"/>
              <a:t>Landing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Notices to AirMen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Four Categories:</a:t>
            </a:r>
          </a:p>
          <a:p>
            <a:pPr eaLnBrk="1" hangingPunct="1">
              <a:defRPr/>
            </a:pPr>
            <a:r>
              <a:rPr lang="en-US" altLang="en-US" dirty="0" smtClean="0"/>
              <a:t>NOTAM D:  attached to hourly weather reports and available at FSS.</a:t>
            </a:r>
          </a:p>
          <a:p>
            <a:pPr eaLnBrk="1" hangingPunct="1">
              <a:defRPr/>
            </a:pPr>
            <a:r>
              <a:rPr lang="en-US" altLang="en-US" dirty="0" smtClean="0"/>
              <a:t>NOTAM FDC: issued by Flight Data Center and contain regulatory information such as temp flight restrictions or amendment to instrument app procedures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altLang="en-US" i="1" dirty="0" smtClean="0">
                <a:solidFill>
                  <a:srgbClr val="C00000"/>
                </a:solidFill>
              </a:rPr>
              <a:t>Both contained in the Notices to Airman publication, issued every 28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Landing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Landing priority “first come first served”</a:t>
            </a:r>
          </a:p>
          <a:p>
            <a:pPr eaLnBrk="1" hangingPunct="1"/>
            <a:r>
              <a:rPr lang="en-US" altLang="en-US" smtClean="0"/>
              <a:t>If tower controlled exit first suitable taxiway</a:t>
            </a:r>
          </a:p>
          <a:p>
            <a:pPr eaLnBrk="1" hangingPunct="1"/>
            <a:r>
              <a:rPr lang="en-US" altLang="en-US" smtClean="0"/>
              <a:t>ATC furnishes braking action as “good,” “fair,” “poor” and “nil”</a:t>
            </a:r>
          </a:p>
          <a:p>
            <a:pPr eaLnBrk="1" hangingPunct="1"/>
            <a:r>
              <a:rPr lang="en-US" altLang="en-US" smtClean="0"/>
              <a:t>Increased Landing Weight</a:t>
            </a:r>
          </a:p>
          <a:p>
            <a:pPr lvl="1" eaLnBrk="1" hangingPunct="1"/>
            <a:r>
              <a:rPr lang="en-US" altLang="en-US" smtClean="0"/>
              <a:t>10% increase = 21% increase kinetic energy</a:t>
            </a:r>
          </a:p>
          <a:p>
            <a:pPr lvl="1" eaLnBrk="1" hangingPunct="1"/>
            <a:r>
              <a:rPr lang="en-US" altLang="en-US" smtClean="0"/>
              <a:t>10% increase = 10% increase landing dist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Notices to AirMen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Four Categories (</a:t>
            </a:r>
            <a:r>
              <a:rPr lang="en-US" altLang="en-US" dirty="0" err="1" smtClean="0"/>
              <a:t>cont</a:t>
            </a:r>
            <a:r>
              <a:rPr lang="en-US" altLang="en-US" dirty="0" smtClean="0"/>
              <a:t>):</a:t>
            </a:r>
          </a:p>
          <a:p>
            <a:pPr eaLnBrk="1" hangingPunct="1">
              <a:defRPr/>
            </a:pPr>
            <a:r>
              <a:rPr lang="en-US" altLang="en-US" dirty="0" smtClean="0"/>
              <a:t>Pointer NOTAMs:  points to or </a:t>
            </a:r>
            <a:r>
              <a:rPr lang="en-US" altLang="en-US" dirty="0" err="1" smtClean="0"/>
              <a:t>higlights</a:t>
            </a:r>
            <a:r>
              <a:rPr lang="en-US" altLang="en-US" dirty="0" smtClean="0"/>
              <a:t> other NOTAMs.</a:t>
            </a:r>
          </a:p>
          <a:p>
            <a:pPr eaLnBrk="1" hangingPunct="1">
              <a:defRPr/>
            </a:pPr>
            <a:r>
              <a:rPr lang="en-US" altLang="en-US" dirty="0" smtClean="0"/>
              <a:t>Military NOTAMs: pertain to military airports and NAVAIDs.</a:t>
            </a:r>
            <a:endParaRPr lang="en-US" altLang="en-US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8800" smtClean="0"/>
              <a:t>Flight Plans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Flight Plans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Should be filed at least 30 minutes prior to departure time</a:t>
            </a:r>
          </a:p>
          <a:p>
            <a:pPr eaLnBrk="1" hangingPunct="1"/>
            <a:r>
              <a:rPr lang="en-US" altLang="en-US" smtClean="0"/>
              <a:t>Clearance request no more than 10 min prior to taxi</a:t>
            </a:r>
          </a:p>
          <a:p>
            <a:pPr eaLnBrk="1" hangingPunct="1"/>
            <a:r>
              <a:rPr lang="en-US" altLang="en-US" smtClean="0"/>
              <a:t>Composite IFR/VFR: both boxes checked</a:t>
            </a:r>
          </a:p>
          <a:p>
            <a:pPr lvl="1" eaLnBrk="1" hangingPunct="1"/>
            <a:r>
              <a:rPr lang="en-US" altLang="en-US" smtClean="0"/>
              <a:t>Canx IFR open VFR with FSS</a:t>
            </a:r>
          </a:p>
          <a:p>
            <a:pPr lvl="1" eaLnBrk="1" hangingPunct="1"/>
            <a:r>
              <a:rPr lang="en-US" altLang="en-US" smtClean="0"/>
              <a:t>Close VFR and request IFR clearance with FSS at least 5 min prior to IFR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Flight Plans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Airways: depict airways to be flown, intermediate fixes not require</a:t>
            </a:r>
          </a:p>
          <a:p>
            <a:pPr eaLnBrk="1" hangingPunct="1"/>
            <a:r>
              <a:rPr lang="en-US" altLang="en-US" smtClean="0"/>
              <a:t>Off Airways: list all radio fixes</a:t>
            </a:r>
          </a:p>
          <a:p>
            <a:pPr eaLnBrk="1" hangingPunct="1"/>
            <a:r>
              <a:rPr lang="en-US" altLang="en-US" smtClean="0"/>
              <a:t>Random RNAV:</a:t>
            </a:r>
          </a:p>
          <a:p>
            <a:pPr lvl="1" eaLnBrk="1" hangingPunct="1"/>
            <a:r>
              <a:rPr lang="en-US" altLang="en-US" smtClean="0"/>
              <a:t>ATC Radar monitoring must be available</a:t>
            </a:r>
          </a:p>
          <a:p>
            <a:pPr lvl="1" eaLnBrk="1" hangingPunct="1"/>
            <a:r>
              <a:rPr lang="en-US" altLang="en-US" smtClean="0"/>
              <a:t>Begin/end over fixes/NAVAIDs</a:t>
            </a:r>
          </a:p>
          <a:p>
            <a:pPr lvl="1" eaLnBrk="1" hangingPunct="1"/>
            <a:r>
              <a:rPr lang="en-US" altLang="en-US" smtClean="0"/>
              <a:t>Routing over waypoints/degree-distance.  Above FL390 lat/long</a:t>
            </a:r>
          </a:p>
          <a:p>
            <a:pPr lvl="1" eaLnBrk="1" hangingPunct="1"/>
            <a:r>
              <a:rPr lang="en-US" altLang="en-US" smtClean="0"/>
              <a:t>List at least one point for each ATC within 200NM from previous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534400" cy="1470025"/>
          </a:xfrm>
        </p:spPr>
        <p:txBody>
          <a:bodyPr/>
          <a:lstStyle/>
          <a:p>
            <a:pPr eaLnBrk="1" hangingPunct="1"/>
            <a:r>
              <a:rPr lang="en-US" altLang="en-US" sz="8800" smtClean="0"/>
              <a:t>Alternate Airports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Alternate Airport Planning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Destination Alternate Minimums:</a:t>
            </a:r>
          </a:p>
          <a:p>
            <a:pPr eaLnBrk="1" hangingPunct="1">
              <a:defRPr/>
            </a:pPr>
            <a:r>
              <a:rPr lang="en-US" altLang="en-US" dirty="0" smtClean="0"/>
              <a:t>Standard – 600/2 (</a:t>
            </a:r>
            <a:r>
              <a:rPr lang="en-US" altLang="en-US" dirty="0" err="1" smtClean="0"/>
              <a:t>Prec</a:t>
            </a:r>
            <a:r>
              <a:rPr lang="en-US" altLang="en-US" dirty="0" smtClean="0"/>
              <a:t>), 800/2 (Non-</a:t>
            </a:r>
            <a:r>
              <a:rPr lang="en-US" altLang="en-US" dirty="0" err="1" smtClean="0"/>
              <a:t>Prec</a:t>
            </a:r>
            <a:r>
              <a:rPr lang="en-US" altLang="en-US" dirty="0" smtClean="0"/>
              <a:t>)</a:t>
            </a:r>
          </a:p>
          <a:p>
            <a:pPr eaLnBrk="1" hangingPunct="1">
              <a:defRPr/>
            </a:pPr>
            <a:r>
              <a:rPr lang="en-US" altLang="en-US" dirty="0" smtClean="0"/>
              <a:t>Domestic – identified in dispatch release, if marginal requires 2</a:t>
            </a:r>
          </a:p>
          <a:p>
            <a:pPr eaLnBrk="1" hangingPunct="1">
              <a:defRPr/>
            </a:pPr>
            <a:r>
              <a:rPr lang="en-US" altLang="en-US" dirty="0" smtClean="0"/>
              <a:t>Flag Carrier</a:t>
            </a:r>
          </a:p>
          <a:p>
            <a:pPr lvl="1" eaLnBrk="1" hangingPunct="1">
              <a:defRPr/>
            </a:pPr>
            <a:r>
              <a:rPr lang="en-US" altLang="en-US" dirty="0" smtClean="0"/>
              <a:t>Flt &gt;6 hours must have alternate</a:t>
            </a:r>
          </a:p>
          <a:p>
            <a:pPr lvl="1" eaLnBrk="1" hangingPunct="1">
              <a:defRPr/>
            </a:pPr>
            <a:r>
              <a:rPr lang="en-US" altLang="en-US" dirty="0" err="1" smtClean="0"/>
              <a:t>Wx</a:t>
            </a:r>
            <a:r>
              <a:rPr lang="en-US" altLang="en-US" dirty="0" smtClean="0"/>
              <a:t>: &lt; ceiling 1,500’ above and NLT 2000’</a:t>
            </a:r>
            <a:r>
              <a:rPr lang="en-US" altLang="en-US" dirty="0"/>
              <a:t> </a:t>
            </a:r>
            <a:r>
              <a:rPr lang="en-US" altLang="en-US" dirty="0" smtClean="0"/>
              <a:t>             vis 3mi or 2mi greater than lowest vis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ysDot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ysDot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2307</Words>
  <Application>Microsoft Office PowerPoint</Application>
  <PresentationFormat>On-screen Show (4:3)</PresentationFormat>
  <Paragraphs>310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Default Design</vt:lpstr>
      <vt:lpstr>NOTAMs</vt:lpstr>
      <vt:lpstr>NOtices To AirMen</vt:lpstr>
      <vt:lpstr>Notices to AirMen</vt:lpstr>
      <vt:lpstr>Notices to AirMen</vt:lpstr>
      <vt:lpstr>Flight Plans</vt:lpstr>
      <vt:lpstr>Flight Plans</vt:lpstr>
      <vt:lpstr>Flight Plans</vt:lpstr>
      <vt:lpstr>Alternate Airports</vt:lpstr>
      <vt:lpstr>Alternate Airport Planning</vt:lpstr>
      <vt:lpstr>Alternate Airport Planning</vt:lpstr>
      <vt:lpstr>Departure Alternate Airport</vt:lpstr>
      <vt:lpstr>ATC Clearances</vt:lpstr>
      <vt:lpstr>ATC Clearances</vt:lpstr>
      <vt:lpstr>ATC Clearances</vt:lpstr>
      <vt:lpstr>ATC Clearances</vt:lpstr>
      <vt:lpstr>ATC Clearances</vt:lpstr>
      <vt:lpstr>ATC Clearances</vt:lpstr>
      <vt:lpstr>Takeoff Procedures</vt:lpstr>
      <vt:lpstr>Takeoff Procedures</vt:lpstr>
      <vt:lpstr>Takeoff Procedures</vt:lpstr>
      <vt:lpstr>Instrument Approaches</vt:lpstr>
      <vt:lpstr>Instrument Approaches</vt:lpstr>
      <vt:lpstr>Instrument Approaches</vt:lpstr>
      <vt:lpstr>Instrument Approaches</vt:lpstr>
      <vt:lpstr>Legend 28</vt:lpstr>
      <vt:lpstr>Instrument Approaches</vt:lpstr>
      <vt:lpstr>Instrument Approaches</vt:lpstr>
      <vt:lpstr>Instrument Approaches</vt:lpstr>
      <vt:lpstr>Landing</vt:lpstr>
      <vt:lpstr>Landing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2011-07-15T15:24:03Z</dcterms:created>
  <dcterms:modified xsi:type="dcterms:W3CDTF">2025-03-03T17:41:34Z</dcterms:modified>
</cp:coreProperties>
</file>