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slides/slide47.xml" ContentType="application/vnd.openxmlformats-officedocument.presentationml.slide+xml"/>
  <Override PartName="/ppt/slides/slide58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36.xml" ContentType="application/vnd.openxmlformats-officedocument.presentationml.slide+xml"/>
  <Override PartName="/ppt/slides/slide54.xml" ContentType="application/vnd.openxmlformats-officedocument.presentationml.slide+xml"/>
  <Override PartName="/ppt/slideLayouts/slideLayout6.xml" ContentType="application/vnd.openxmlformats-officedocument.presentationml.slideLayout+xml"/>
  <Override PartName="/ppt/notesSlides/notesSlide38.xml" ContentType="application/vnd.openxmlformats-officedocument.presentationml.notesSlide+xml"/>
  <Override PartName="/ppt/notesSlides/notesSlide49.xml" ContentType="application/vnd.openxmlformats-officedocument.presentationml.notesSlide+xml"/>
  <Override PartName="/ppt/slides/slide25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27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56.xml" ContentType="application/vnd.openxmlformats-officedocument.presentationml.notesSlide+xml"/>
  <Default Extension="xml" ContentType="application/xml"/>
  <Override PartName="/ppt/slides/slide14.xml" ContentType="application/vnd.openxmlformats-officedocument.presentationml.slide+xml"/>
  <Override PartName="/ppt/slides/slide32.xml" ContentType="application/vnd.openxmlformats-officedocument.presentationml.slide+xml"/>
  <Override PartName="/ppt/slides/slide50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notesSlides/notesSlide34.xml" ContentType="application/vnd.openxmlformats-officedocument.presentationml.notesSlide+xml"/>
  <Override PartName="/ppt/slides/slide1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notesSlides/notesSlide23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9.xml" ContentType="application/vnd.openxmlformats-officedocument.presentationml.slide+xml"/>
  <Override PartName="/ppt/slides/slide59.xml" ContentType="application/vnd.openxmlformats-officedocument.presentationml.slide+xml"/>
  <Override PartName="/ppt/viewProps.xml" ContentType="application/vnd.openxmlformats-officedocument.presentationml.viewProp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4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slides/slide55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57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55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s/slide60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53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60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slides/slide49.xml" ContentType="application/vnd.openxmlformats-officedocument.presentationml.slide+xml"/>
  <Override PartName="/ppt/handoutMasters/handoutMaster1.xml" ContentType="application/vnd.openxmlformats-officedocument.presentationml.handoutMaster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s/slide5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notesSlides/notesSlide29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58.xml" ContentType="application/vnd.openxmlformats-officedocument.presentationml.notesSlid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34.xml" ContentType="application/vnd.openxmlformats-officedocument.presentationml.slide+xml"/>
  <Override PartName="/ppt/slides/slide52.xml" ContentType="application/vnd.openxmlformats-officedocument.presentationml.slide+xml"/>
  <Override PartName="/ppt/notesSlides/notesSlide18.xml" ContentType="application/vnd.openxmlformats-officedocument.presentationml.notesSlide+xml"/>
  <Override PartName="/ppt/notesSlides/notesSlide36.xml" ContentType="application/vnd.openxmlformats-officedocument.presentationml.notesSlide+xml"/>
  <Default Extension="rels" ContentType="application/vnd.openxmlformats-package.relationships+xml"/>
  <Override PartName="/ppt/slides/slide23.xml" ContentType="application/vnd.openxmlformats-officedocument.presentationml.slide+xml"/>
  <Override PartName="/ppt/slides/slide41.xml" ContentType="application/vnd.openxmlformats-officedocument.presentationml.slide+xml"/>
  <Override PartName="/ppt/notesSlides/notesSlide25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54.xml" ContentType="application/vnd.openxmlformats-officedocument.presentationml.notesSlide+xml"/>
  <Override PartName="/ppt/slides/slide12.xml" ContentType="application/vnd.openxmlformats-officedocument.presentationml.slide+xml"/>
  <Override PartName="/ppt/slides/slide30.xml" ContentType="application/vnd.openxmlformats-officedocument.presentationml.slide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57.xml" ContentType="application/vnd.openxmlformats-officedocument.presentationml.slide+xml"/>
  <Override PartName="/ppt/notesSlides/notesSlide1.xml" ContentType="application/vnd.openxmlformats-officedocument.presentationml.notesSlide+xml"/>
  <Override PartName="/ppt/notesSlides/notesSlide59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797" r:id="rId1"/>
  </p:sldMasterIdLst>
  <p:notesMasterIdLst>
    <p:notesMasterId r:id="rId62"/>
  </p:notesMasterIdLst>
  <p:handoutMasterIdLst>
    <p:handoutMasterId r:id="rId63"/>
  </p:handoutMasterIdLst>
  <p:sldIdLst>
    <p:sldId id="383" r:id="rId2"/>
    <p:sldId id="297" r:id="rId3"/>
    <p:sldId id="324" r:id="rId4"/>
    <p:sldId id="326" r:id="rId5"/>
    <p:sldId id="327" r:id="rId6"/>
    <p:sldId id="328" r:id="rId7"/>
    <p:sldId id="329" r:id="rId8"/>
    <p:sldId id="330" r:id="rId9"/>
    <p:sldId id="331" r:id="rId10"/>
    <p:sldId id="332" r:id="rId11"/>
    <p:sldId id="333" r:id="rId12"/>
    <p:sldId id="334" r:id="rId13"/>
    <p:sldId id="335" r:id="rId14"/>
    <p:sldId id="336" r:id="rId15"/>
    <p:sldId id="337" r:id="rId16"/>
    <p:sldId id="339" r:id="rId17"/>
    <p:sldId id="338" r:id="rId18"/>
    <p:sldId id="340" r:id="rId19"/>
    <p:sldId id="341" r:id="rId20"/>
    <p:sldId id="344" r:id="rId21"/>
    <p:sldId id="343" r:id="rId22"/>
    <p:sldId id="342" r:id="rId23"/>
    <p:sldId id="345" r:id="rId24"/>
    <p:sldId id="347" r:id="rId25"/>
    <p:sldId id="346" r:id="rId26"/>
    <p:sldId id="348" r:id="rId27"/>
    <p:sldId id="349" r:id="rId28"/>
    <p:sldId id="351" r:id="rId29"/>
    <p:sldId id="350" r:id="rId30"/>
    <p:sldId id="352" r:id="rId31"/>
    <p:sldId id="353" r:id="rId32"/>
    <p:sldId id="354" r:id="rId33"/>
    <p:sldId id="355" r:id="rId34"/>
    <p:sldId id="356" r:id="rId35"/>
    <p:sldId id="357" r:id="rId36"/>
    <p:sldId id="358" r:id="rId37"/>
    <p:sldId id="359" r:id="rId38"/>
    <p:sldId id="360" r:id="rId39"/>
    <p:sldId id="361" r:id="rId40"/>
    <p:sldId id="362" r:id="rId41"/>
    <p:sldId id="363" r:id="rId42"/>
    <p:sldId id="364" r:id="rId43"/>
    <p:sldId id="365" r:id="rId44"/>
    <p:sldId id="367" r:id="rId45"/>
    <p:sldId id="366" r:id="rId46"/>
    <p:sldId id="368" r:id="rId47"/>
    <p:sldId id="369" r:id="rId48"/>
    <p:sldId id="371" r:id="rId49"/>
    <p:sldId id="370" r:id="rId50"/>
    <p:sldId id="372" r:id="rId51"/>
    <p:sldId id="373" r:id="rId52"/>
    <p:sldId id="374" r:id="rId53"/>
    <p:sldId id="375" r:id="rId54"/>
    <p:sldId id="376" r:id="rId55"/>
    <p:sldId id="377" r:id="rId56"/>
    <p:sldId id="378" r:id="rId57"/>
    <p:sldId id="379" r:id="rId58"/>
    <p:sldId id="380" r:id="rId59"/>
    <p:sldId id="381" r:id="rId60"/>
    <p:sldId id="382" r:id="rId61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  <p:clrMru>
    <a:srgbClr val="0000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4621" autoAdjust="0"/>
    <p:restoredTop sz="94833" autoAdjust="0"/>
  </p:normalViewPr>
  <p:slideViewPr>
    <p:cSldViewPr>
      <p:cViewPr varScale="1">
        <p:scale>
          <a:sx n="76" d="100"/>
          <a:sy n="76" d="100"/>
        </p:scale>
        <p:origin x="1518" y="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7233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>
      <p:cViewPr>
        <p:scale>
          <a:sx n="125" d="100"/>
          <a:sy n="125" d="100"/>
        </p:scale>
        <p:origin x="1566" y="-54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tableStyles" Target="tableStyle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2050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5235" name="Rectangle 2051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49DE4707-071E-44B9-86F4-79C994845E94}" type="datetimeFigureOut">
              <a:rPr lang="en-US"/>
              <a:pPr>
                <a:defRPr/>
              </a:pPr>
              <a:t>3/3/2025</a:t>
            </a:fld>
            <a:endParaRPr lang="en-US"/>
          </a:p>
        </p:txBody>
      </p:sp>
      <p:sp>
        <p:nvSpPr>
          <p:cNvPr id="95236" name="Rectangle 2052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5237" name="Rectangle 2053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fld id="{B78FC14C-605F-44EC-A111-BFA4EF477731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Tahoma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Tahoma" charset="0"/>
              </a:defRPr>
            </a:lvl1pPr>
          </a:lstStyle>
          <a:p>
            <a:pPr>
              <a:defRPr/>
            </a:pPr>
            <a:fld id="{8C0DFAC8-BC63-4445-B2F1-2123E78A692B}" type="datetimeFigureOut">
              <a:rPr lang="en-US"/>
              <a:pPr>
                <a:defRPr/>
              </a:pPr>
              <a:t>3/3/2025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Tahoma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4B92DB67-6FEB-4B13-A228-D34D62A8642A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5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5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5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5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7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altLang="en-US" smtClean="0"/>
              <a:t>The performance data for takeoff and landing an aircraft can be obtained from the aircraft's flight manual or pilot's operating handbook. The actual </a:t>
            </a:r>
            <a:r>
              <a:rPr lang="en-US" altLang="en-US" b="1" smtClean="0"/>
              <a:t>performance</a:t>
            </a:r>
            <a:r>
              <a:rPr lang="en-US" altLang="en-US" smtClean="0"/>
              <a:t> of an aircraft is affected by many variables which must be taken into account.</a:t>
            </a: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1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altLang="en-US" smtClean="0"/>
              <a:t>The Landing Climb Limit Weight is also known as a go-around scenario.</a:t>
            </a:r>
          </a:p>
          <a:p>
            <a:r>
              <a:rPr lang="en-US" altLang="en-US" smtClean="0"/>
              <a:t>Calculate all three and use the lower number.</a:t>
            </a:r>
          </a:p>
        </p:txBody>
      </p:sp>
      <p:sp>
        <p:nvSpPr>
          <p:cNvPr id="3482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61848295-4B96-4DFF-B92E-761E1935DF95}" type="slidenum">
              <a:rPr lang="en-US" altLang="en-US"/>
              <a:pPr/>
              <a:t>10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686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altLang="en-US" smtClean="0"/>
              <a:t>The Landing Climb Limit Weight is also known as a go-around scenario.</a:t>
            </a:r>
          </a:p>
          <a:p>
            <a:r>
              <a:rPr lang="en-US" altLang="en-US" smtClean="0"/>
              <a:t>Calculate all three and use the lower number.</a:t>
            </a:r>
          </a:p>
        </p:txBody>
      </p:sp>
      <p:sp>
        <p:nvSpPr>
          <p:cNvPr id="3686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3F27245A-A116-4EB4-BF11-1CA8E3F0A8CE}" type="slidenum">
              <a:rPr lang="en-US" altLang="en-US"/>
              <a:pPr/>
              <a:t>11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891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altLang="en-US" smtClean="0"/>
              <a:t>The Landing Climb Limit Weight is also known as a go-around scenario.</a:t>
            </a:r>
          </a:p>
          <a:p>
            <a:r>
              <a:rPr lang="en-US" altLang="en-US" smtClean="0"/>
              <a:t>Calculate all three and use the lower number.</a:t>
            </a:r>
          </a:p>
        </p:txBody>
      </p:sp>
      <p:sp>
        <p:nvSpPr>
          <p:cNvPr id="3891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777F40C8-9DAA-4EBA-A6CE-8281CB7AEEE8}" type="slidenum">
              <a:rPr lang="en-US" altLang="en-US"/>
              <a:pPr/>
              <a:t>12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96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altLang="en-US" smtClean="0"/>
              <a:t>The Landing Climb Limit Weight is also known as a go-around scenario.</a:t>
            </a:r>
          </a:p>
          <a:p>
            <a:r>
              <a:rPr lang="en-US" altLang="en-US" smtClean="0"/>
              <a:t>Calculate all three and use the lower number.</a:t>
            </a:r>
          </a:p>
        </p:txBody>
      </p:sp>
      <p:sp>
        <p:nvSpPr>
          <p:cNvPr id="4096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F9C04667-3F83-4754-BCAB-AE8DF590DC92}" type="slidenum">
              <a:rPr lang="en-US" altLang="en-US"/>
              <a:pPr/>
              <a:t>13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301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altLang="en-US" smtClean="0"/>
              <a:t>The Landing Climb Limit Weight is also known as a go-around scenario.</a:t>
            </a:r>
          </a:p>
          <a:p>
            <a:r>
              <a:rPr lang="en-US" altLang="en-US" smtClean="0"/>
              <a:t>Calculate all three and use the lower number.</a:t>
            </a:r>
          </a:p>
        </p:txBody>
      </p:sp>
      <p:sp>
        <p:nvSpPr>
          <p:cNvPr id="4301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2A0458C4-A815-4932-86ED-CD0F92339540}" type="slidenum">
              <a:rPr lang="en-US" altLang="en-US"/>
              <a:pPr/>
              <a:t>14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505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altLang="en-US" smtClean="0"/>
              <a:t>The Landing Climb Limit Weight is also known as a go-around scenario.</a:t>
            </a:r>
          </a:p>
          <a:p>
            <a:r>
              <a:rPr lang="en-US" altLang="en-US" smtClean="0"/>
              <a:t>Calculate all three and use the lower number.</a:t>
            </a:r>
          </a:p>
        </p:txBody>
      </p:sp>
      <p:sp>
        <p:nvSpPr>
          <p:cNvPr id="4506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433DD571-F533-4344-A71E-1D2E3CF61CE8}" type="slidenum">
              <a:rPr lang="en-US" altLang="en-US"/>
              <a:pPr/>
              <a:t>15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710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altLang="en-US" smtClean="0"/>
              <a:t>The Landing Climb Limit Weight is also known as a go-around scenario.</a:t>
            </a:r>
          </a:p>
          <a:p>
            <a:r>
              <a:rPr lang="en-US" altLang="en-US" smtClean="0"/>
              <a:t>Calculate all three and use the lower number.</a:t>
            </a:r>
          </a:p>
        </p:txBody>
      </p:sp>
      <p:sp>
        <p:nvSpPr>
          <p:cNvPr id="4710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093736C9-4A33-47C9-9ECD-24FAE11D1D0A}" type="slidenum">
              <a:rPr lang="en-US" altLang="en-US"/>
              <a:pPr/>
              <a:t>16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915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altLang="en-US" smtClean="0"/>
              <a:t>The Landing Climb Limit Weight is also known as a go-around scenario.</a:t>
            </a:r>
          </a:p>
          <a:p>
            <a:r>
              <a:rPr lang="en-US" altLang="en-US" smtClean="0"/>
              <a:t>Calculate all three and use the lower number.</a:t>
            </a:r>
          </a:p>
        </p:txBody>
      </p:sp>
      <p:sp>
        <p:nvSpPr>
          <p:cNvPr id="4915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2F0F9014-9C2C-4BA6-BBF1-36A29309638F}" type="slidenum">
              <a:rPr lang="en-US" altLang="en-US"/>
              <a:pPr/>
              <a:t>17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0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altLang="en-US" smtClean="0"/>
              <a:t>The Landing Climb Limit Weight is also known as a go-around scenario.</a:t>
            </a:r>
          </a:p>
          <a:p>
            <a:r>
              <a:rPr lang="en-US" altLang="en-US" smtClean="0"/>
              <a:t>Calculate all three and use the lower number.</a:t>
            </a:r>
          </a:p>
        </p:txBody>
      </p:sp>
      <p:sp>
        <p:nvSpPr>
          <p:cNvPr id="5120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66C2519D-E92E-40E5-AFA0-BF9192656CCA}" type="slidenum">
              <a:rPr lang="en-US" altLang="en-US"/>
              <a:pPr/>
              <a:t>18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325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altLang="en-US" smtClean="0"/>
              <a:t>The Landing Climb Limit Weight is also known as a go-around scenario.</a:t>
            </a:r>
          </a:p>
          <a:p>
            <a:r>
              <a:rPr lang="en-US" altLang="en-US" smtClean="0"/>
              <a:t>Calculate all three and use the lower number.</a:t>
            </a:r>
          </a:p>
        </p:txBody>
      </p:sp>
      <p:sp>
        <p:nvSpPr>
          <p:cNvPr id="5325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4E79AE20-671C-4268-843D-2DE319A797B9}" type="slidenum">
              <a:rPr lang="en-US" altLang="en-US"/>
              <a:pPr/>
              <a:t>19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altLang="en-US" smtClean="0"/>
              <a:t>The Landing Climb Limit Weight is also known as a go-around scenario.</a:t>
            </a:r>
          </a:p>
          <a:p>
            <a:r>
              <a:rPr lang="en-US" altLang="en-US" smtClean="0"/>
              <a:t>Calculate all three and use the lower number.</a:t>
            </a:r>
          </a:p>
        </p:txBody>
      </p:sp>
      <p:sp>
        <p:nvSpPr>
          <p:cNvPr id="1843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DA9CFD41-C007-4757-9108-A997BBFB9C7A}" type="slidenum">
              <a:rPr lang="en-US" altLang="en-US"/>
              <a:pPr/>
              <a:t>2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529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altLang="en-US" smtClean="0"/>
              <a:t>The Landing Climb Limit Weight is also known as a go-around scenario.</a:t>
            </a:r>
          </a:p>
          <a:p>
            <a:r>
              <a:rPr lang="en-US" altLang="en-US" smtClean="0"/>
              <a:t>Calculate all three and use the lower number.</a:t>
            </a:r>
          </a:p>
        </p:txBody>
      </p:sp>
      <p:sp>
        <p:nvSpPr>
          <p:cNvPr id="5530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EF6C8A2A-6199-495B-9160-FB14DC21D30A}" type="slidenum">
              <a:rPr lang="en-US" altLang="en-US"/>
              <a:pPr/>
              <a:t>20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734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altLang="en-US" smtClean="0"/>
              <a:t>The Landing Climb Limit Weight is also known as a go-around scenario.</a:t>
            </a:r>
          </a:p>
          <a:p>
            <a:r>
              <a:rPr lang="en-US" altLang="en-US" smtClean="0"/>
              <a:t>Calculate all three and use the lower number.</a:t>
            </a:r>
          </a:p>
        </p:txBody>
      </p:sp>
      <p:sp>
        <p:nvSpPr>
          <p:cNvPr id="5734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40B66937-B036-4228-ADBD-88B093C3FE56}" type="slidenum">
              <a:rPr lang="en-US" altLang="en-US"/>
              <a:pPr/>
              <a:t>21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939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altLang="en-US" smtClean="0"/>
              <a:t>The Landing Climb Limit Weight is also known as a go-around scenario.</a:t>
            </a:r>
          </a:p>
          <a:p>
            <a:r>
              <a:rPr lang="en-US" altLang="en-US" smtClean="0"/>
              <a:t>Calculate all three and use the lower number.</a:t>
            </a:r>
          </a:p>
        </p:txBody>
      </p:sp>
      <p:sp>
        <p:nvSpPr>
          <p:cNvPr id="5939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5B5B5487-7568-490C-B564-C404A3E14133}" type="slidenum">
              <a:rPr lang="en-US" altLang="en-US"/>
              <a:pPr/>
              <a:t>22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4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altLang="en-US" smtClean="0"/>
              <a:t>The Landing Climb Limit Weight is also known as a go-around scenario.</a:t>
            </a:r>
          </a:p>
          <a:p>
            <a:r>
              <a:rPr lang="en-US" altLang="en-US" smtClean="0"/>
              <a:t>Calculate all three and use the lower number.</a:t>
            </a:r>
          </a:p>
        </p:txBody>
      </p:sp>
      <p:sp>
        <p:nvSpPr>
          <p:cNvPr id="6144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585B7E96-894A-4917-A7E7-DDF91CFEEEC4}" type="slidenum">
              <a:rPr lang="en-US" altLang="en-US"/>
              <a:pPr/>
              <a:t>23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349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altLang="en-US" smtClean="0"/>
              <a:t>The Landing Climb Limit Weight is also known as a go-around scenario.</a:t>
            </a:r>
          </a:p>
          <a:p>
            <a:r>
              <a:rPr lang="en-US" altLang="en-US" smtClean="0"/>
              <a:t>Calculate all three and use the lower number.</a:t>
            </a:r>
          </a:p>
        </p:txBody>
      </p:sp>
      <p:sp>
        <p:nvSpPr>
          <p:cNvPr id="6349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653EB0A3-F861-49D7-A41B-8F982FD3825B}" type="slidenum">
              <a:rPr lang="en-US" altLang="en-US"/>
              <a:pPr/>
              <a:t>24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3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altLang="en-US" smtClean="0"/>
              <a:t>The Landing Climb Limit Weight is also known as a go-around scenario.</a:t>
            </a:r>
          </a:p>
          <a:p>
            <a:r>
              <a:rPr lang="en-US" altLang="en-US" smtClean="0"/>
              <a:t>Calculate all three and use the lower number.</a:t>
            </a:r>
          </a:p>
        </p:txBody>
      </p:sp>
      <p:sp>
        <p:nvSpPr>
          <p:cNvPr id="6554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9C589E64-71E7-4238-9C3B-FCA2344AB053}" type="slidenum">
              <a:rPr lang="en-US" altLang="en-US"/>
              <a:pPr/>
              <a:t>25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758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altLang="en-US" smtClean="0"/>
              <a:t>The Landing Climb Limit Weight is also known as a go-around scenario.</a:t>
            </a:r>
          </a:p>
          <a:p>
            <a:r>
              <a:rPr lang="en-US" altLang="en-US" smtClean="0"/>
              <a:t>Calculate all three and use the lower number.</a:t>
            </a:r>
          </a:p>
        </p:txBody>
      </p:sp>
      <p:sp>
        <p:nvSpPr>
          <p:cNvPr id="6758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5620654D-49C3-4ECA-BA16-BDAE17783DB7}" type="slidenum">
              <a:rPr lang="en-US" altLang="en-US"/>
              <a:pPr/>
              <a:t>26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963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altLang="en-US" smtClean="0"/>
              <a:t>The Landing Climb Limit Weight is also known as a go-around scenario.</a:t>
            </a:r>
          </a:p>
          <a:p>
            <a:r>
              <a:rPr lang="en-US" altLang="en-US" smtClean="0"/>
              <a:t>Calculate all three and use the lower number.</a:t>
            </a:r>
          </a:p>
        </p:txBody>
      </p:sp>
      <p:sp>
        <p:nvSpPr>
          <p:cNvPr id="6963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82A75A36-B8C9-404E-82AB-CB02BEF4288B}" type="slidenum">
              <a:rPr lang="en-US" altLang="en-US"/>
              <a:pPr/>
              <a:t>27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168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altLang="en-US" smtClean="0"/>
              <a:t>The Landing Climb Limit Weight is also known as a go-around scenario.</a:t>
            </a:r>
          </a:p>
          <a:p>
            <a:r>
              <a:rPr lang="en-US" altLang="en-US" smtClean="0"/>
              <a:t>Calculate all three and use the lower number.</a:t>
            </a:r>
          </a:p>
        </p:txBody>
      </p:sp>
      <p:sp>
        <p:nvSpPr>
          <p:cNvPr id="7168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278E5417-1CA2-4DF7-9048-B80101764DDF}" type="slidenum">
              <a:rPr lang="en-US" altLang="en-US"/>
              <a:pPr/>
              <a:t>28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373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altLang="en-US" smtClean="0"/>
              <a:t>The Landing Climb Limit Weight is also known as a go-around scenario.</a:t>
            </a:r>
          </a:p>
          <a:p>
            <a:r>
              <a:rPr lang="en-US" altLang="en-US" smtClean="0"/>
              <a:t>Calculate all three and use the lower number.</a:t>
            </a:r>
          </a:p>
        </p:txBody>
      </p:sp>
      <p:sp>
        <p:nvSpPr>
          <p:cNvPr id="7373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239AF1AA-D4E7-47D2-B31A-0EB1D93023EF}" type="slidenum">
              <a:rPr lang="en-US" altLang="en-US"/>
              <a:pPr/>
              <a:t>29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altLang="en-US" smtClean="0"/>
              <a:t>The Landing Climb Limit Weight is also known as a go-around scenario.</a:t>
            </a:r>
          </a:p>
          <a:p>
            <a:r>
              <a:rPr lang="en-US" altLang="en-US" smtClean="0"/>
              <a:t>Calculate all three and use the lower number.</a:t>
            </a:r>
          </a:p>
        </p:txBody>
      </p:sp>
      <p:sp>
        <p:nvSpPr>
          <p:cNvPr id="2048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C7BAB764-69EE-4FAA-9A48-CF2A4C0E381E}" type="slidenum">
              <a:rPr lang="en-US" altLang="en-US"/>
              <a:pPr/>
              <a:t>3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577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altLang="en-US" smtClean="0"/>
              <a:t>The Landing Climb Limit Weight is also known as a go-around scenario.</a:t>
            </a:r>
          </a:p>
          <a:p>
            <a:r>
              <a:rPr lang="en-US" altLang="en-US" smtClean="0"/>
              <a:t>Calculate all three and use the lower number.</a:t>
            </a:r>
          </a:p>
        </p:txBody>
      </p:sp>
      <p:sp>
        <p:nvSpPr>
          <p:cNvPr id="7578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6413CA1B-65C5-47C6-960F-1962F0F5F8EF}" type="slidenum">
              <a:rPr lang="en-US" altLang="en-US"/>
              <a:pPr/>
              <a:t>30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782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altLang="en-US" smtClean="0"/>
              <a:t>The Landing Climb Limit Weight is also known as a go-around scenario.</a:t>
            </a:r>
          </a:p>
          <a:p>
            <a:r>
              <a:rPr lang="en-US" altLang="en-US" smtClean="0"/>
              <a:t>Calculate all three and use the lower number.</a:t>
            </a:r>
          </a:p>
        </p:txBody>
      </p:sp>
      <p:sp>
        <p:nvSpPr>
          <p:cNvPr id="7782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B23835ED-BC99-4E69-B16D-BE3CC8C5DDF0}" type="slidenum">
              <a:rPr lang="en-US" altLang="en-US"/>
              <a:pPr/>
              <a:t>31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987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altLang="en-US" smtClean="0"/>
              <a:t>The Landing Climb Limit Weight is also known as a go-around scenario.</a:t>
            </a:r>
          </a:p>
          <a:p>
            <a:r>
              <a:rPr lang="en-US" altLang="en-US" smtClean="0"/>
              <a:t>Calculate all three and use the lower number.</a:t>
            </a:r>
          </a:p>
        </p:txBody>
      </p:sp>
      <p:sp>
        <p:nvSpPr>
          <p:cNvPr id="7987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7ABEDC3E-9BDC-4F9D-A5C2-C6A151FF8580}" type="slidenum">
              <a:rPr lang="en-US" altLang="en-US"/>
              <a:pPr/>
              <a:t>32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192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altLang="en-US" smtClean="0"/>
              <a:t>The Landing Climb Limit Weight is also known as a go-around scenario.</a:t>
            </a:r>
          </a:p>
          <a:p>
            <a:r>
              <a:rPr lang="en-US" altLang="en-US" smtClean="0"/>
              <a:t>Calculate all three and use the lower number.</a:t>
            </a:r>
          </a:p>
        </p:txBody>
      </p:sp>
      <p:sp>
        <p:nvSpPr>
          <p:cNvPr id="8192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2F67187D-AAB8-4B45-AA8A-3E50AA3AC22F}" type="slidenum">
              <a:rPr lang="en-US" altLang="en-US"/>
              <a:pPr/>
              <a:t>33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397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altLang="en-US" smtClean="0"/>
              <a:t>The Landing Climb Limit Weight is also known as a go-around scenario.</a:t>
            </a:r>
          </a:p>
          <a:p>
            <a:r>
              <a:rPr lang="en-US" altLang="en-US" smtClean="0"/>
              <a:t>Calculate all three and use the lower number.</a:t>
            </a:r>
          </a:p>
        </p:txBody>
      </p:sp>
      <p:sp>
        <p:nvSpPr>
          <p:cNvPr id="8397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43D0DC2B-C41C-4649-8D4C-527157C0D82E}" type="slidenum">
              <a:rPr lang="en-US" altLang="en-US"/>
              <a:pPr/>
              <a:t>34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601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altLang="en-US" smtClean="0"/>
              <a:t>The Landing Climb Limit Weight is also known as a go-around scenario.</a:t>
            </a:r>
          </a:p>
          <a:p>
            <a:r>
              <a:rPr lang="en-US" altLang="en-US" smtClean="0"/>
              <a:t>Calculate all three and use the lower number.</a:t>
            </a:r>
          </a:p>
        </p:txBody>
      </p:sp>
      <p:sp>
        <p:nvSpPr>
          <p:cNvPr id="8602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FD5DDC2F-4DF6-4AF2-B67E-B4C716A645D5}" type="slidenum">
              <a:rPr lang="en-US" altLang="en-US"/>
              <a:pPr/>
              <a:t>35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806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altLang="en-US" smtClean="0"/>
              <a:t>The Landing Climb Limit Weight is also known as a go-around scenario.</a:t>
            </a:r>
          </a:p>
          <a:p>
            <a:r>
              <a:rPr lang="en-US" altLang="en-US" smtClean="0"/>
              <a:t>Calculate all three and use the lower number.</a:t>
            </a:r>
          </a:p>
        </p:txBody>
      </p:sp>
      <p:sp>
        <p:nvSpPr>
          <p:cNvPr id="8806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8EA9174B-F8DB-4D8C-B96B-4C5C7653A79E}" type="slidenum">
              <a:rPr lang="en-US" altLang="en-US"/>
              <a:pPr/>
              <a:t>36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011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altLang="en-US" smtClean="0"/>
              <a:t>The Landing Climb Limit Weight is also known as a go-around scenario.</a:t>
            </a:r>
          </a:p>
          <a:p>
            <a:r>
              <a:rPr lang="en-US" altLang="en-US" smtClean="0"/>
              <a:t>Calculate all three and use the lower number.</a:t>
            </a:r>
          </a:p>
        </p:txBody>
      </p:sp>
      <p:sp>
        <p:nvSpPr>
          <p:cNvPr id="9011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712313B5-8528-44FC-947F-5EF476DF8788}" type="slidenum">
              <a:rPr lang="en-US" altLang="en-US"/>
              <a:pPr/>
              <a:t>37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216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altLang="en-US" smtClean="0"/>
              <a:t>The Landing Climb Limit Weight is also known as a go-around scenario.</a:t>
            </a:r>
          </a:p>
          <a:p>
            <a:r>
              <a:rPr lang="en-US" altLang="en-US" smtClean="0"/>
              <a:t>Calculate all three and use the lower number.</a:t>
            </a:r>
          </a:p>
        </p:txBody>
      </p:sp>
      <p:sp>
        <p:nvSpPr>
          <p:cNvPr id="9216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9D222993-BABE-4C0F-B9A0-41D591C3A7EA}" type="slidenum">
              <a:rPr lang="en-US" altLang="en-US"/>
              <a:pPr/>
              <a:t>38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421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altLang="en-US" smtClean="0"/>
              <a:t>The Landing Climb Limit Weight is also known as a go-around scenario.</a:t>
            </a:r>
          </a:p>
          <a:p>
            <a:r>
              <a:rPr lang="en-US" altLang="en-US" smtClean="0"/>
              <a:t>Calculate all three and use the lower number.</a:t>
            </a:r>
          </a:p>
        </p:txBody>
      </p:sp>
      <p:sp>
        <p:nvSpPr>
          <p:cNvPr id="9421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1EDFF0EA-4832-4BD1-8BDF-5EAF07DBC557}" type="slidenum">
              <a:rPr lang="en-US" altLang="en-US"/>
              <a:pPr/>
              <a:t>39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253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altLang="en-US" smtClean="0"/>
              <a:t>The Landing Climb Limit Weight is also known as a go-around scenario.</a:t>
            </a:r>
          </a:p>
          <a:p>
            <a:r>
              <a:rPr lang="en-US" altLang="en-US" smtClean="0"/>
              <a:t>Calculate all three and use the lower number.</a:t>
            </a:r>
          </a:p>
        </p:txBody>
      </p:sp>
      <p:sp>
        <p:nvSpPr>
          <p:cNvPr id="2253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60FCE996-3C38-4A2C-BB57-107118CC8AE6}" type="slidenum">
              <a:rPr lang="en-US" altLang="en-US"/>
              <a:pPr/>
              <a:t>4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625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altLang="en-US" smtClean="0"/>
              <a:t>The Landing Climb Limit Weight is also known as a go-around scenario.</a:t>
            </a:r>
          </a:p>
          <a:p>
            <a:r>
              <a:rPr lang="en-US" altLang="en-US" smtClean="0"/>
              <a:t>Calculate all three and use the lower number.</a:t>
            </a:r>
          </a:p>
        </p:txBody>
      </p:sp>
      <p:sp>
        <p:nvSpPr>
          <p:cNvPr id="9626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13E0D57C-59FF-495D-858A-0322F294F5BF}" type="slidenum">
              <a:rPr lang="en-US" altLang="en-US"/>
              <a:pPr/>
              <a:t>40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830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altLang="en-US" smtClean="0"/>
              <a:t>The Landing Climb Limit Weight is also known as a go-around scenario.</a:t>
            </a:r>
          </a:p>
          <a:p>
            <a:r>
              <a:rPr lang="en-US" altLang="en-US" smtClean="0"/>
              <a:t>Calculate all three and use the lower number.</a:t>
            </a:r>
          </a:p>
        </p:txBody>
      </p:sp>
      <p:sp>
        <p:nvSpPr>
          <p:cNvPr id="9830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B7037201-4011-4F68-B4B8-9DF14657094A}" type="slidenum">
              <a:rPr lang="en-US" altLang="en-US"/>
              <a:pPr/>
              <a:t>41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035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altLang="en-US" smtClean="0"/>
              <a:t>The Landing Climb Limit Weight is also known as a go-around scenario.</a:t>
            </a:r>
          </a:p>
          <a:p>
            <a:r>
              <a:rPr lang="en-US" altLang="en-US" smtClean="0"/>
              <a:t>Calculate all three and use the lower number.</a:t>
            </a:r>
          </a:p>
        </p:txBody>
      </p:sp>
      <p:sp>
        <p:nvSpPr>
          <p:cNvPr id="10035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878C30EC-B35A-4F10-9EBF-195BB49C7FFB}" type="slidenum">
              <a:rPr lang="en-US" altLang="en-US"/>
              <a:pPr/>
              <a:t>42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240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altLang="en-US" smtClean="0"/>
              <a:t>The Landing Climb Limit Weight is also known as a go-around scenario.</a:t>
            </a:r>
          </a:p>
          <a:p>
            <a:r>
              <a:rPr lang="en-US" altLang="en-US" smtClean="0"/>
              <a:t>Calculate all three and use the lower number.</a:t>
            </a:r>
          </a:p>
        </p:txBody>
      </p:sp>
      <p:sp>
        <p:nvSpPr>
          <p:cNvPr id="10240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3E891550-5B80-4A02-B616-95AE49F65A49}" type="slidenum">
              <a:rPr lang="en-US" altLang="en-US"/>
              <a:pPr/>
              <a:t>43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445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altLang="en-US" smtClean="0"/>
              <a:t>The Landing Climb Limit Weight is also known as a go-around scenario.</a:t>
            </a:r>
          </a:p>
          <a:p>
            <a:r>
              <a:rPr lang="en-US" altLang="en-US" smtClean="0"/>
              <a:t>Calculate all three and use the lower number.</a:t>
            </a:r>
          </a:p>
        </p:txBody>
      </p:sp>
      <p:sp>
        <p:nvSpPr>
          <p:cNvPr id="10445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EDA238A4-8E71-4EDB-8F92-44BB226321CE}" type="slidenum">
              <a:rPr lang="en-US" altLang="en-US"/>
              <a:pPr/>
              <a:t>44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649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altLang="en-US" smtClean="0"/>
              <a:t>The Landing Climb Limit Weight is also known as a go-around scenario.</a:t>
            </a:r>
          </a:p>
          <a:p>
            <a:r>
              <a:rPr lang="en-US" altLang="en-US" smtClean="0"/>
              <a:t>Calculate all three and use the lower number.</a:t>
            </a:r>
          </a:p>
        </p:txBody>
      </p:sp>
      <p:sp>
        <p:nvSpPr>
          <p:cNvPr id="10650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766A96C3-3ED9-469E-BEA9-4536CDC9A608}" type="slidenum">
              <a:rPr lang="en-US" altLang="en-US"/>
              <a:pPr/>
              <a:t>45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854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altLang="en-US" smtClean="0"/>
              <a:t>The Landing Climb Limit Weight is also known as a go-around scenario.</a:t>
            </a:r>
          </a:p>
          <a:p>
            <a:r>
              <a:rPr lang="en-US" altLang="en-US" smtClean="0"/>
              <a:t>Calculate all three and use the lower number.</a:t>
            </a:r>
          </a:p>
        </p:txBody>
      </p:sp>
      <p:sp>
        <p:nvSpPr>
          <p:cNvPr id="10854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C7F91950-B52E-4010-BD8B-C09EEFDB0CA4}" type="slidenum">
              <a:rPr lang="en-US" altLang="en-US"/>
              <a:pPr/>
              <a:t>46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059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altLang="en-US" smtClean="0"/>
              <a:t>The Landing Climb Limit Weight is also known as a go-around scenario.</a:t>
            </a:r>
          </a:p>
          <a:p>
            <a:r>
              <a:rPr lang="en-US" altLang="en-US" smtClean="0"/>
              <a:t>Calculate all three and use the lower number.</a:t>
            </a:r>
          </a:p>
        </p:txBody>
      </p:sp>
      <p:sp>
        <p:nvSpPr>
          <p:cNvPr id="11059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DCC07703-CCED-430C-BE93-C2F2BB05860F}" type="slidenum">
              <a:rPr lang="en-US" altLang="en-US"/>
              <a:pPr/>
              <a:t>47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264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altLang="en-US" smtClean="0"/>
              <a:t>The Landing Climb Limit Weight is also known as a go-around scenario.</a:t>
            </a:r>
          </a:p>
          <a:p>
            <a:r>
              <a:rPr lang="en-US" altLang="en-US" smtClean="0"/>
              <a:t>Calculate all three and use the lower number.</a:t>
            </a:r>
          </a:p>
        </p:txBody>
      </p:sp>
      <p:sp>
        <p:nvSpPr>
          <p:cNvPr id="11264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8B58F2C3-6136-46E1-A3E2-2F53B121E357}" type="slidenum">
              <a:rPr lang="en-US" altLang="en-US"/>
              <a:pPr/>
              <a:t>48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469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altLang="en-US" smtClean="0"/>
              <a:t>The Landing Climb Limit Weight is also known as a go-around scenario.</a:t>
            </a:r>
          </a:p>
          <a:p>
            <a:r>
              <a:rPr lang="en-US" altLang="en-US" smtClean="0"/>
              <a:t>Calculate all three and use the lower number.</a:t>
            </a:r>
          </a:p>
        </p:txBody>
      </p:sp>
      <p:sp>
        <p:nvSpPr>
          <p:cNvPr id="11469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FA317D11-41F3-478A-8CEE-2CEBA7DCE38B}" type="slidenum">
              <a:rPr lang="en-US" altLang="en-US"/>
              <a:pPr/>
              <a:t>49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altLang="en-US" smtClean="0"/>
              <a:t>The Landing Climb Limit Weight is also known as a go-around scenario.</a:t>
            </a:r>
          </a:p>
          <a:p>
            <a:r>
              <a:rPr lang="en-US" altLang="en-US" smtClean="0"/>
              <a:t>Calculate all three and use the lower number.</a:t>
            </a:r>
          </a:p>
        </p:txBody>
      </p:sp>
      <p:sp>
        <p:nvSpPr>
          <p:cNvPr id="2458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AAAAC5BC-5BD7-42E5-B47B-BF473185DFAB}" type="slidenum">
              <a:rPr lang="en-US" altLang="en-US"/>
              <a:pPr/>
              <a:t>5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673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altLang="en-US" smtClean="0"/>
              <a:t>The Landing Climb Limit Weight is also known as a go-around scenario.</a:t>
            </a:r>
          </a:p>
          <a:p>
            <a:r>
              <a:rPr lang="en-US" altLang="en-US" smtClean="0"/>
              <a:t>Calculate all three and use the lower number.</a:t>
            </a:r>
          </a:p>
        </p:txBody>
      </p:sp>
      <p:sp>
        <p:nvSpPr>
          <p:cNvPr id="11674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4880EC24-6451-4CD8-9C58-F8654F268801}" type="slidenum">
              <a:rPr lang="en-US" altLang="en-US"/>
              <a:pPr/>
              <a:t>50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878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altLang="en-US" smtClean="0"/>
              <a:t>The Landing Climb Limit Weight is also known as a go-around scenario.</a:t>
            </a:r>
          </a:p>
          <a:p>
            <a:r>
              <a:rPr lang="en-US" altLang="en-US" smtClean="0"/>
              <a:t>Calculate all three and use the lower number.</a:t>
            </a:r>
          </a:p>
        </p:txBody>
      </p:sp>
      <p:sp>
        <p:nvSpPr>
          <p:cNvPr id="11878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BAFE1FD8-1581-4BEF-9264-631077289A43}" type="slidenum">
              <a:rPr lang="en-US" altLang="en-US"/>
              <a:pPr/>
              <a:t>51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083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altLang="en-US" smtClean="0"/>
              <a:t>The Landing Climb Limit Weight is also known as a go-around scenario.</a:t>
            </a:r>
          </a:p>
          <a:p>
            <a:r>
              <a:rPr lang="en-US" altLang="en-US" smtClean="0"/>
              <a:t>Calculate all three and use the lower number.</a:t>
            </a:r>
          </a:p>
        </p:txBody>
      </p:sp>
      <p:sp>
        <p:nvSpPr>
          <p:cNvPr id="12083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6CB14B19-5DF3-460F-B054-3D9ADDDEFD23}" type="slidenum">
              <a:rPr lang="en-US" altLang="en-US"/>
              <a:pPr/>
              <a:t>52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288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altLang="en-US" smtClean="0"/>
              <a:t>The Landing Climb Limit Weight is also known as a go-around scenario.</a:t>
            </a:r>
          </a:p>
          <a:p>
            <a:r>
              <a:rPr lang="en-US" altLang="en-US" smtClean="0"/>
              <a:t>Calculate all three and use the lower number.</a:t>
            </a:r>
          </a:p>
        </p:txBody>
      </p:sp>
      <p:sp>
        <p:nvSpPr>
          <p:cNvPr id="12288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C431C238-3FF2-48BF-AF1C-8F932B6ACAFE}" type="slidenum">
              <a:rPr lang="en-US" altLang="en-US"/>
              <a:pPr/>
              <a:t>53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93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493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altLang="en-US" smtClean="0"/>
              <a:t>The Landing Climb Limit Weight is also known as a go-around scenario.</a:t>
            </a:r>
          </a:p>
          <a:p>
            <a:r>
              <a:rPr lang="en-US" altLang="en-US" smtClean="0"/>
              <a:t>Calculate all three and use the lower number.</a:t>
            </a:r>
          </a:p>
        </p:txBody>
      </p:sp>
      <p:sp>
        <p:nvSpPr>
          <p:cNvPr id="12493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F522FB2B-767B-4130-8182-CF49BB075CCB}" type="slidenum">
              <a:rPr lang="en-US" altLang="en-US"/>
              <a:pPr/>
              <a:t>54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7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697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altLang="en-US" smtClean="0"/>
              <a:t>The Landing Climb Limit Weight is also known as a go-around scenario.</a:t>
            </a:r>
          </a:p>
          <a:p>
            <a:r>
              <a:rPr lang="en-US" altLang="en-US" smtClean="0"/>
              <a:t>Calculate all three and use the lower number.</a:t>
            </a:r>
          </a:p>
        </p:txBody>
      </p:sp>
      <p:sp>
        <p:nvSpPr>
          <p:cNvPr id="12698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1C6BC182-9B18-4C1B-A460-D8E6C9FB032B}" type="slidenum">
              <a:rPr lang="en-US" altLang="en-US"/>
              <a:pPr/>
              <a:t>55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902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altLang="en-US" smtClean="0"/>
              <a:t>The Landing Climb Limit Weight is also known as a go-around scenario.</a:t>
            </a:r>
          </a:p>
          <a:p>
            <a:r>
              <a:rPr lang="en-US" altLang="en-US" smtClean="0"/>
              <a:t>Calculate all three and use the lower number.</a:t>
            </a:r>
          </a:p>
        </p:txBody>
      </p:sp>
      <p:sp>
        <p:nvSpPr>
          <p:cNvPr id="12902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9F527A6E-01B6-47EE-BF56-79FE1C6B0815}" type="slidenum">
              <a:rPr lang="en-US" altLang="en-US"/>
              <a:pPr/>
              <a:t>56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5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07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3107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altLang="en-US" smtClean="0"/>
              <a:t>The Landing Climb Limit Weight is also known as a go-around scenario.</a:t>
            </a:r>
          </a:p>
          <a:p>
            <a:r>
              <a:rPr lang="en-US" altLang="en-US" smtClean="0"/>
              <a:t>Calculate all three and use the lower number.</a:t>
            </a:r>
          </a:p>
        </p:txBody>
      </p:sp>
      <p:sp>
        <p:nvSpPr>
          <p:cNvPr id="13107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EC422E90-6BC3-480E-A1F2-E7523EF228A2}" type="slidenum">
              <a:rPr lang="en-US" altLang="en-US"/>
              <a:pPr/>
              <a:t>57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5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3312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altLang="en-US" smtClean="0"/>
              <a:t>The Landing Climb Limit Weight is also known as a go-around scenario.</a:t>
            </a:r>
          </a:p>
          <a:p>
            <a:r>
              <a:rPr lang="en-US" altLang="en-US" smtClean="0"/>
              <a:t>Calculate all three and use the lower number.</a:t>
            </a:r>
          </a:p>
        </p:txBody>
      </p:sp>
      <p:sp>
        <p:nvSpPr>
          <p:cNvPr id="13312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9791E22A-F6C6-42BF-B07A-87564B84F9EF}" type="slidenum">
              <a:rPr lang="en-US" altLang="en-US"/>
              <a:pPr/>
              <a:t>58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5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3517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altLang="en-US" smtClean="0"/>
              <a:t>The Landing Climb Limit Weight is also known as a go-around scenario.</a:t>
            </a:r>
          </a:p>
          <a:p>
            <a:r>
              <a:rPr lang="en-US" altLang="en-US" smtClean="0"/>
              <a:t>Calculate all three and use the lower number.</a:t>
            </a:r>
          </a:p>
        </p:txBody>
      </p:sp>
      <p:sp>
        <p:nvSpPr>
          <p:cNvPr id="13517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F9A7CAD7-260C-499D-B3EF-2E238FD10774}" type="slidenum">
              <a:rPr lang="en-US" altLang="en-US"/>
              <a:pPr/>
              <a:t>59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62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altLang="en-US" smtClean="0"/>
              <a:t>The Landing Climb Limit Weight is also known as a go-around scenario.</a:t>
            </a:r>
          </a:p>
          <a:p>
            <a:r>
              <a:rPr lang="en-US" altLang="en-US" smtClean="0"/>
              <a:t>Calculate all three and use the lower number.</a:t>
            </a:r>
          </a:p>
        </p:txBody>
      </p:sp>
      <p:sp>
        <p:nvSpPr>
          <p:cNvPr id="2662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4CBC8F95-713A-4186-B09E-9FF034BEA98C}" type="slidenum">
              <a:rPr lang="en-US" altLang="en-US"/>
              <a:pPr/>
              <a:t>6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6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21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3721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altLang="en-US" smtClean="0"/>
              <a:t>The Landing Climb Limit Weight is also known as a go-around scenario.</a:t>
            </a:r>
          </a:p>
          <a:p>
            <a:r>
              <a:rPr lang="en-US" altLang="en-US" smtClean="0"/>
              <a:t>Calculate all three and use the lower number.</a:t>
            </a:r>
          </a:p>
        </p:txBody>
      </p:sp>
      <p:sp>
        <p:nvSpPr>
          <p:cNvPr id="13722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787E720A-510A-4185-A45E-138A466CA66A}" type="slidenum">
              <a:rPr lang="en-US" altLang="en-US"/>
              <a:pPr/>
              <a:t>60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867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altLang="en-US" smtClean="0"/>
              <a:t>The Landing Climb Limit Weight is also known as a go-around scenario.</a:t>
            </a:r>
          </a:p>
          <a:p>
            <a:r>
              <a:rPr lang="en-US" altLang="en-US" smtClean="0"/>
              <a:t>Calculate all three and use the lower number.</a:t>
            </a:r>
          </a:p>
        </p:txBody>
      </p:sp>
      <p:sp>
        <p:nvSpPr>
          <p:cNvPr id="2867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ACE91CBA-2B00-41F7-9F8F-CA85562E858F}" type="slidenum">
              <a:rPr lang="en-US" altLang="en-US"/>
              <a:pPr/>
              <a:t>7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2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altLang="en-US" smtClean="0"/>
              <a:t>The Landing Climb Limit Weight is also known as a go-around scenario.</a:t>
            </a:r>
          </a:p>
          <a:p>
            <a:r>
              <a:rPr lang="en-US" altLang="en-US" smtClean="0"/>
              <a:t>Calculate all three and use the lower number.</a:t>
            </a:r>
          </a:p>
        </p:txBody>
      </p:sp>
      <p:sp>
        <p:nvSpPr>
          <p:cNvPr id="3072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54A2A784-AD3B-446E-A3C7-EB20CAB3972D}" type="slidenum">
              <a:rPr lang="en-US" altLang="en-US"/>
              <a:pPr/>
              <a:t>8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277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altLang="en-US" smtClean="0"/>
              <a:t>The Landing Climb Limit Weight is also known as a go-around scenario.</a:t>
            </a:r>
          </a:p>
          <a:p>
            <a:r>
              <a:rPr lang="en-US" altLang="en-US" smtClean="0"/>
              <a:t>Calculate all three and use the lower number.</a:t>
            </a:r>
          </a:p>
        </p:txBody>
      </p:sp>
      <p:sp>
        <p:nvSpPr>
          <p:cNvPr id="3277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86341947-DAA2-4361-B266-7F8713628B15}" type="slidenum">
              <a:rPr lang="en-US" altLang="en-US"/>
              <a:pPr/>
              <a:t>9</a:t>
            </a:fld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9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defRPr/>
            </a:pPr>
            <a:endParaRPr lang="en-US" altLang="en-US" smtClean="0"/>
          </a:p>
        </p:txBody>
      </p:sp>
      <p:sp>
        <p:nvSpPr>
          <p:cNvPr id="5" name="Rectangle 20"/>
          <p:cNvSpPr>
            <a:spLocks noChangeArrowheads="1"/>
          </p:cNvSpPr>
          <p:nvPr/>
        </p:nvSpPr>
        <p:spPr bwMode="white">
          <a:xfrm>
            <a:off x="8991600" y="3175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defRPr/>
            </a:pPr>
            <a:endParaRPr lang="en-US" altLang="en-US" smtClean="0"/>
          </a:p>
        </p:txBody>
      </p:sp>
      <p:sp>
        <p:nvSpPr>
          <p:cNvPr id="6" name="Rectangle 21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defRPr/>
            </a:pPr>
            <a:endParaRPr lang="en-US" altLang="en-US" smtClean="0"/>
          </a:p>
        </p:txBody>
      </p:sp>
      <p:sp>
        <p:nvSpPr>
          <p:cNvPr id="7" name="Rectangle 23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defRPr/>
            </a:pPr>
            <a:endParaRPr lang="en-US" altLang="en-US" smtClean="0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46050" y="6391275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55575" y="2419350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2400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455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4362450" y="2209800"/>
            <a:ext cx="419100" cy="42068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5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8688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fld id="{B2CC8923-1141-4429-B661-CBFB0C29E32F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4069AF6-0A3B-4400-A68D-E9ED08839E6D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9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defRPr/>
            </a:pPr>
            <a:endParaRPr lang="en-US" altLang="en-US" smtClean="0"/>
          </a:p>
        </p:txBody>
      </p:sp>
      <p:sp>
        <p:nvSpPr>
          <p:cNvPr id="5" name="Rectangle 20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defRPr/>
            </a:pPr>
            <a:endParaRPr lang="en-US" altLang="en-US" smtClean="0"/>
          </a:p>
        </p:txBody>
      </p:sp>
      <p:sp>
        <p:nvSpPr>
          <p:cNvPr id="6" name="Rectangle 21"/>
          <p:cNvSpPr>
            <a:spLocks noChangeArrowheads="1"/>
          </p:cNvSpPr>
          <p:nvPr/>
        </p:nvSpPr>
        <p:spPr bwMode="white">
          <a:xfrm>
            <a:off x="0" y="0"/>
            <a:ext cx="9144000" cy="155575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defRPr/>
            </a:pPr>
            <a:endParaRPr lang="en-US" altLang="en-US" smtClean="0"/>
          </a:p>
        </p:txBody>
      </p:sp>
      <p:sp>
        <p:nvSpPr>
          <p:cNvPr id="7" name="Rectangle 23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defRPr/>
            </a:pPr>
            <a:endParaRPr lang="en-US" altLang="en-US" smtClean="0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46050" y="6391275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52400" y="155575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 rot="5400000">
            <a:off x="4021137" y="3278188"/>
            <a:ext cx="6245225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6838950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2" name="Oval 11"/>
          <p:cNvSpPr/>
          <p:nvPr/>
        </p:nvSpPr>
        <p:spPr>
          <a:xfrm>
            <a:off x="6934200" y="3021013"/>
            <a:ext cx="420688" cy="419100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6915150" y="3009900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fld id="{FCD76A35-92FC-4096-8C50-7FC6AE2F419E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14" name="Date Placeholder 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2450" y="1027113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fld id="{F2BD51CF-FBF2-4289-8967-3A5B51893307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defRPr/>
            </a:pPr>
            <a:endParaRPr lang="en-US" altLang="en-US" smtClean="0"/>
          </a:p>
        </p:txBody>
      </p:sp>
      <p:sp>
        <p:nvSpPr>
          <p:cNvPr id="5" name="Rectangle 20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defRPr/>
            </a:pPr>
            <a:endParaRPr lang="en-US" altLang="en-US" smtClean="0"/>
          </a:p>
        </p:txBody>
      </p:sp>
      <p:sp>
        <p:nvSpPr>
          <p:cNvPr id="6" name="Rectangle 21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defRPr/>
            </a:pPr>
            <a:endParaRPr lang="en-US" altLang="en-US" smtClean="0"/>
          </a:p>
        </p:txBody>
      </p:sp>
      <p:sp>
        <p:nvSpPr>
          <p:cNvPr id="7" name="Rectangle 23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defRPr/>
            </a:pPr>
            <a:endParaRPr lang="en-US" altLang="en-US" smtClean="0"/>
          </a:p>
        </p:txBody>
      </p:sp>
      <p:sp>
        <p:nvSpPr>
          <p:cNvPr id="8" name="Rectangle 24"/>
          <p:cNvSpPr>
            <a:spLocks noChangeArrowheads="1"/>
          </p:cNvSpPr>
          <p:nvPr/>
        </p:nvSpPr>
        <p:spPr bwMode="white">
          <a:xfrm>
            <a:off x="152400" y="2286000"/>
            <a:ext cx="8832850" cy="3048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defRPr/>
            </a:pPr>
            <a:endParaRPr lang="en-US" altLang="en-US" smtClean="0"/>
          </a:p>
        </p:txBody>
      </p:sp>
      <p:sp>
        <p:nvSpPr>
          <p:cNvPr id="9" name="Rectangle 25"/>
          <p:cNvSpPr>
            <a:spLocks noChangeArrowheads="1"/>
          </p:cNvSpPr>
          <p:nvPr/>
        </p:nvSpPr>
        <p:spPr bwMode="auto">
          <a:xfrm>
            <a:off x="155575" y="142875"/>
            <a:ext cx="8832850" cy="213995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defRPr/>
            </a:pPr>
            <a:endParaRPr lang="en-US" altLang="en-US" smtClean="0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46050" y="6391275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52400" y="152400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152400" y="2438400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3" name="Oval 12"/>
          <p:cNvSpPr/>
          <p:nvPr/>
        </p:nvSpPr>
        <p:spPr>
          <a:xfrm>
            <a:off x="4267200" y="211455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4362450" y="2209800"/>
            <a:ext cx="419100" cy="42068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" name="Date Placeholder 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8688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fld id="{DB018F4D-FBD0-4B16-8B7E-AEE15AD5C116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traight Connector 19"/>
          <p:cNvSpPr>
            <a:spLocks noChangeShapeType="1"/>
          </p:cNvSpPr>
          <p:nvPr/>
        </p:nvSpPr>
        <p:spPr bwMode="auto">
          <a:xfrm flipV="1">
            <a:off x="4562475" y="1576388"/>
            <a:ext cx="9525" cy="4818062"/>
          </a:xfrm>
          <a:prstGeom prst="line">
            <a:avLst/>
          </a:prstGeom>
          <a:noFill/>
          <a:ln w="9525" algn="ctr">
            <a:solidFill>
              <a:schemeClr val="tx2"/>
            </a:solidFill>
            <a:prstDash val="sysDash"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10325"/>
            <a:ext cx="3044825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80F9402-66AE-4BB4-8D8E-790CEC993B3C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19"/>
          <p:cNvSpPr>
            <a:spLocks noChangeShapeType="1"/>
          </p:cNvSpPr>
          <p:nvPr/>
        </p:nvSpPr>
        <p:spPr bwMode="auto">
          <a:xfrm flipV="1">
            <a:off x="4572000" y="2200275"/>
            <a:ext cx="0" cy="4187825"/>
          </a:xfrm>
          <a:prstGeom prst="line">
            <a:avLst/>
          </a:prstGeom>
          <a:noFill/>
          <a:ln w="9525" algn="ctr">
            <a:solidFill>
              <a:schemeClr val="tx2"/>
            </a:solidFill>
            <a:prstDash val="sysDash"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Rectangle 20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defRPr/>
            </a:pPr>
            <a:endParaRPr lang="en-US" altLang="en-US" smtClean="0"/>
          </a:p>
        </p:txBody>
      </p:sp>
      <p:sp>
        <p:nvSpPr>
          <p:cNvPr id="9" name="Rectangle 21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defRPr/>
            </a:pPr>
            <a:endParaRPr lang="en-US" altLang="en-US" smtClean="0"/>
          </a:p>
        </p:txBody>
      </p:sp>
      <p:sp>
        <p:nvSpPr>
          <p:cNvPr id="10" name="Rectangle 23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defRPr/>
            </a:pPr>
            <a:endParaRPr lang="en-US" altLang="en-US" smtClean="0"/>
          </a:p>
        </p:txBody>
      </p:sp>
      <p:sp>
        <p:nvSpPr>
          <p:cNvPr id="11" name="Rectangle 24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defRPr/>
            </a:pPr>
            <a:endParaRPr lang="en-US" altLang="en-US" smtClean="0"/>
          </a:p>
        </p:txBody>
      </p:sp>
      <p:sp>
        <p:nvSpPr>
          <p:cNvPr id="12" name="Rectangle 11"/>
          <p:cNvSpPr/>
          <p:nvPr/>
        </p:nvSpPr>
        <p:spPr>
          <a:xfrm>
            <a:off x="152400" y="1371600"/>
            <a:ext cx="8832850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050" y="6391275"/>
            <a:ext cx="8832850" cy="31115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152400" y="1279525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575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6" name="Oval 15"/>
          <p:cNvSpPr/>
          <p:nvPr/>
        </p:nvSpPr>
        <p:spPr>
          <a:xfrm>
            <a:off x="4267200" y="955675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7" name="Oval 16"/>
          <p:cNvSpPr/>
          <p:nvPr/>
        </p:nvSpPr>
        <p:spPr>
          <a:xfrm>
            <a:off x="4362450" y="1050925"/>
            <a:ext cx="419100" cy="42068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8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9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10325"/>
            <a:ext cx="35814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988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fld id="{2DF2E7E2-ECA9-496F-9B27-C90C9D8383DE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638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fld id="{99D82031-87BF-40D9-BEF8-93EF9CD77D1A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9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defRPr/>
            </a:pPr>
            <a:endParaRPr lang="en-US" altLang="en-US" smtClean="0"/>
          </a:p>
        </p:txBody>
      </p:sp>
      <p:sp>
        <p:nvSpPr>
          <p:cNvPr id="3" name="Rectangle 20"/>
          <p:cNvSpPr>
            <a:spLocks noChangeArrowheads="1"/>
          </p:cNvSpPr>
          <p:nvPr/>
        </p:nvSpPr>
        <p:spPr bwMode="white">
          <a:xfrm>
            <a:off x="0" y="0"/>
            <a:ext cx="9144000" cy="155575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defRPr/>
            </a:pPr>
            <a:endParaRPr lang="en-US" altLang="en-US" smtClean="0"/>
          </a:p>
        </p:txBody>
      </p:sp>
      <p:sp>
        <p:nvSpPr>
          <p:cNvPr id="4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defRPr/>
            </a:pPr>
            <a:endParaRPr lang="en-US" altLang="en-US" smtClean="0"/>
          </a:p>
        </p:txBody>
      </p:sp>
      <p:sp>
        <p:nvSpPr>
          <p:cNvPr id="5" name="Rectangle 23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defRPr/>
            </a:pPr>
            <a:endParaRPr lang="en-US" altLang="en-US" smtClean="0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46050" y="6391275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152400" y="158750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8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5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2DCD295B-83A3-4142-B136-F718C076D664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52400" y="152400"/>
            <a:ext cx="8832850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6" name="Rectangle 20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defRPr/>
            </a:pPr>
            <a:endParaRPr lang="en-US" altLang="en-US" smtClean="0"/>
          </a:p>
        </p:txBody>
      </p:sp>
      <p:sp>
        <p:nvSpPr>
          <p:cNvPr id="7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defRPr/>
            </a:pPr>
            <a:endParaRPr lang="en-US" altLang="en-US" smtClean="0"/>
          </a:p>
        </p:txBody>
      </p:sp>
      <p:sp>
        <p:nvSpPr>
          <p:cNvPr id="8" name="Rectangle 23"/>
          <p:cNvSpPr>
            <a:spLocks noChangeArrowheads="1"/>
          </p:cNvSpPr>
          <p:nvPr/>
        </p:nvSpPr>
        <p:spPr bwMode="white">
          <a:xfrm>
            <a:off x="0" y="0"/>
            <a:ext cx="9144000" cy="119063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defRPr/>
            </a:pPr>
            <a:endParaRPr lang="en-US" altLang="en-US" smtClean="0"/>
          </a:p>
        </p:txBody>
      </p:sp>
      <p:sp>
        <p:nvSpPr>
          <p:cNvPr id="9" name="Rectangle 24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defRPr/>
            </a:pPr>
            <a:endParaRPr lang="en-US" altLang="en-US" smtClean="0"/>
          </a:p>
        </p:txBody>
      </p:sp>
      <p:sp>
        <p:nvSpPr>
          <p:cNvPr id="10" name="Rectangle 9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52400" y="152400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152400" y="533400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3" name="Oval 12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1390650" y="323850"/>
            <a:ext cx="419100" cy="419100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49225" y="6388100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6" name="Slide Number Placeholder 6"/>
          <p:cNvSpPr>
            <a:spLocks noGrp="1"/>
          </p:cNvSpPr>
          <p:nvPr>
            <p:ph type="sldNum" sz="quarter" idx="10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fld id="{4767A0A7-FF48-450A-8503-38D138C02BCB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17" name="Date Placeholder 4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" name="Footer Placeholder 5"/>
          <p:cNvSpPr>
            <a:spLocks noGrp="1"/>
          </p:cNvSpPr>
          <p:nvPr>
            <p:ph type="ftr" sz="quarter" idx="12"/>
          </p:nvPr>
        </p:nvSpPr>
        <p:spPr>
          <a:xfrm>
            <a:off x="301625" y="6410325"/>
            <a:ext cx="3382963" cy="366713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152400" y="533400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6" name="Rectangle 20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defRPr/>
            </a:pPr>
            <a:endParaRPr lang="en-US" altLang="en-US" smtClean="0"/>
          </a:p>
        </p:txBody>
      </p:sp>
      <p:sp>
        <p:nvSpPr>
          <p:cNvPr id="7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defRPr/>
            </a:pPr>
            <a:endParaRPr lang="en-US" altLang="en-US" smtClean="0"/>
          </a:p>
        </p:txBody>
      </p:sp>
      <p:sp>
        <p:nvSpPr>
          <p:cNvPr id="8" name="Rectangle 23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defRPr/>
            </a:pPr>
            <a:endParaRPr lang="en-US" altLang="en-US" smtClean="0"/>
          </a:p>
        </p:txBody>
      </p:sp>
      <p:sp>
        <p:nvSpPr>
          <p:cNvPr id="9" name="Rectangle 24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defRPr/>
            </a:pPr>
            <a:endParaRPr lang="en-US" altLang="en-US" smtClean="0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2850" cy="301625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575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3" name="Oval 12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1390650" y="323850"/>
            <a:ext cx="419100" cy="419100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49225" y="6388100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Slide Number Placeholder 6"/>
          <p:cNvSpPr>
            <a:spLocks noGrp="1"/>
          </p:cNvSpPr>
          <p:nvPr>
            <p:ph type="sldNum" sz="quarter" idx="10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fld id="{36EA8897-DCF7-4D66-98D9-CF2D991BA1F2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17" name="Date Placeholder 4"/>
          <p:cNvSpPr>
            <a:spLocks noGrp="1"/>
          </p:cNvSpPr>
          <p:nvPr>
            <p:ph type="dt" sz="half" idx="11"/>
          </p:nvPr>
        </p:nvSpPr>
        <p:spPr>
          <a:xfrm>
            <a:off x="5788025" y="6405563"/>
            <a:ext cx="3044825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" name="Footer Placeholder 5"/>
          <p:cNvSpPr>
            <a:spLocks noGrp="1"/>
          </p:cNvSpPr>
          <p:nvPr>
            <p:ph type="ftr" sz="quarter" idx="12"/>
          </p:nvPr>
        </p:nvSpPr>
        <p:spPr>
          <a:xfrm>
            <a:off x="301625" y="6410325"/>
            <a:ext cx="3584575" cy="366713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defRPr/>
            </a:pPr>
            <a:endParaRPr lang="en-US" altLang="en-US" smtClean="0"/>
          </a:p>
        </p:txBody>
      </p:sp>
      <p:sp>
        <p:nvSpPr>
          <p:cNvPr id="1027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825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defRPr/>
            </a:pPr>
            <a:endParaRPr lang="en-US" altLang="en-US" smtClean="0"/>
          </a:p>
        </p:txBody>
      </p:sp>
      <p:sp>
        <p:nvSpPr>
          <p:cNvPr id="102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defRPr/>
            </a:pPr>
            <a:endParaRPr lang="en-US" altLang="en-US" smtClean="0"/>
          </a:p>
        </p:txBody>
      </p:sp>
      <p:sp>
        <p:nvSpPr>
          <p:cNvPr id="102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defRPr/>
            </a:pPr>
            <a:endParaRPr lang="en-US" altLang="en-US" smtClean="0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225" y="6388100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5563"/>
            <a:ext cx="3044825" cy="3651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325"/>
            <a:ext cx="3581400" cy="366713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575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350"/>
            <a:ext cx="8832850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2" name="Oval 11"/>
          <p:cNvSpPr/>
          <p:nvPr/>
        </p:nvSpPr>
        <p:spPr>
          <a:xfrm>
            <a:off x="4267200" y="955675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5" name="Oval 14"/>
          <p:cNvSpPr/>
          <p:nvPr/>
        </p:nvSpPr>
        <p:spPr>
          <a:xfrm>
            <a:off x="4362450" y="1050925"/>
            <a:ext cx="419100" cy="42068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39813"/>
            <a:ext cx="457200" cy="441325"/>
          </a:xfrm>
          <a:prstGeom prst="rect">
            <a:avLst/>
          </a:prstGeom>
        </p:spPr>
        <p:txBody>
          <a:bodyPr vert="horz" wrap="square" lIns="45720" tIns="45720" rIns="45720" bIns="45720" numCol="1" anchor="ctr" anchorCtr="0" compatLnSpc="1">
            <a:prstTxWarp prst="textNoShape">
              <a:avLst/>
            </a:prstTxWarp>
            <a:normAutofit/>
          </a:bodyPr>
          <a:lstStyle>
            <a:lvl1pPr algn="ctr" eaLnBrk="1" hangingPunct="1">
              <a:defRPr sz="1600">
                <a:solidFill>
                  <a:srgbClr val="838383"/>
                </a:solidFill>
              </a:defRPr>
            </a:lvl1pPr>
          </a:lstStyle>
          <a:p>
            <a:fld id="{5E3B10C9-9B80-4E42-9D01-E445CD00FE64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1038" name="Title Placeholder 21"/>
          <p:cNvSpPr>
            <a:spLocks noGrp="1"/>
          </p:cNvSpPr>
          <p:nvPr>
            <p:ph type="title"/>
          </p:nvPr>
        </p:nvSpPr>
        <p:spPr bwMode="auto">
          <a:xfrm>
            <a:off x="301625" y="228600"/>
            <a:ext cx="8534400" cy="758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39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301625" y="1524000"/>
            <a:ext cx="8534400" cy="4598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26" r:id="rId1"/>
    <p:sldLayoutId id="2147484327" r:id="rId2"/>
    <p:sldLayoutId id="2147484328" r:id="rId3"/>
    <p:sldLayoutId id="2147484329" r:id="rId4"/>
    <p:sldLayoutId id="2147484330" r:id="rId5"/>
    <p:sldLayoutId id="2147484331" r:id="rId6"/>
    <p:sldLayoutId id="2147484332" r:id="rId7"/>
    <p:sldLayoutId id="2147484333" r:id="rId8"/>
    <p:sldLayoutId id="2147484334" r:id="rId9"/>
    <p:sldLayoutId id="2147484335" r:id="rId10"/>
    <p:sldLayoutId id="2147484336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300" kern="1200">
          <a:solidFill>
            <a:srgbClr val="838383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300">
          <a:solidFill>
            <a:srgbClr val="838383"/>
          </a:solidFill>
          <a:latin typeface="Georgia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300">
          <a:solidFill>
            <a:srgbClr val="838383"/>
          </a:solidFill>
          <a:latin typeface="Georgia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300">
          <a:solidFill>
            <a:srgbClr val="838383"/>
          </a:solidFill>
          <a:latin typeface="Georgia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300">
          <a:solidFill>
            <a:srgbClr val="838383"/>
          </a:solidFill>
          <a:latin typeface="Georgia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300">
          <a:solidFill>
            <a:srgbClr val="838383"/>
          </a:solidFill>
          <a:latin typeface="Georgia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300">
          <a:solidFill>
            <a:srgbClr val="838383"/>
          </a:solidFill>
          <a:latin typeface="Georgia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300">
          <a:solidFill>
            <a:srgbClr val="838383"/>
          </a:solidFill>
          <a:latin typeface="Georgia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300">
          <a:solidFill>
            <a:srgbClr val="838383"/>
          </a:solidFill>
          <a:latin typeface="Georgia" pitchFamily="18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730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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325" indent="-228600" algn="l" rtl="0" eaLnBrk="0" fontAlgn="base" hangingPunct="0">
        <a:spcBef>
          <a:spcPct val="20000"/>
        </a:spcBef>
        <a:spcAft>
          <a:spcPct val="0"/>
        </a:spcAft>
        <a:buClr>
          <a:srgbClr val="969696"/>
        </a:buClr>
        <a:buSzPct val="75000"/>
        <a:buFont typeface="Wingdings 2" pitchFamily="18" charset="2"/>
        <a:buChar char="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228600" algn="l" rtl="0" eaLnBrk="0" fontAlgn="base" hangingPunct="0">
        <a:spcBef>
          <a:spcPct val="20000"/>
        </a:spcBef>
        <a:spcAft>
          <a:spcPct val="0"/>
        </a:spcAft>
        <a:buClr>
          <a:srgbClr val="808080"/>
        </a:buClr>
        <a:buSzPct val="70000"/>
        <a:buFont typeface="Wingdings" pitchFamily="2" charset="2"/>
        <a:buChar char=""/>
        <a:defRPr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0" fontAlgn="base" hangingPunct="0">
        <a:spcBef>
          <a:spcPct val="20000"/>
        </a:spcBef>
        <a:spcAft>
          <a:spcPct val="0"/>
        </a:spcAft>
        <a:buClr>
          <a:srgbClr val="5F5F5F"/>
        </a:buClr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4.xml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5.xml"/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6.xml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7.xml"/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8.xml"/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9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0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5"/>
          <p:cNvSpPr>
            <a:spLocks noGrp="1"/>
          </p:cNvSpPr>
          <p:nvPr>
            <p:ph type="ctrTitle"/>
          </p:nvPr>
        </p:nvSpPr>
        <p:spPr>
          <a:xfrm>
            <a:off x="685800" y="1143000"/>
            <a:ext cx="7772400" cy="914400"/>
          </a:xfrm>
        </p:spPr>
        <p:txBody>
          <a:bodyPr/>
          <a:lstStyle/>
          <a:p>
            <a:pPr eaLnBrk="1" hangingPunct="1"/>
            <a:r>
              <a:rPr lang="en-US" altLang="en-US" sz="4400" smtClean="0">
                <a:solidFill>
                  <a:srgbClr val="838383"/>
                </a:solidFill>
                <a:latin typeface="Lucida Sans Unicode" pitchFamily="34" charset="0"/>
                <a:ea typeface="Lucida Sans Unicode" pitchFamily="34" charset="0"/>
                <a:cs typeface="Lucida Sans Unicode" pitchFamily="34" charset="0"/>
              </a:rPr>
              <a:t>General Operations Manual</a:t>
            </a:r>
            <a:endParaRPr lang="en-US" altLang="en-US" smtClean="0">
              <a:latin typeface="Lucida Sans Unicode" pitchFamily="34" charset="0"/>
              <a:ea typeface="Lucida Sans Unicode" pitchFamily="34" charset="0"/>
              <a:cs typeface="Lucida Sans Unicode" pitchFamily="34" charset="0"/>
            </a:endParaRPr>
          </a:p>
        </p:txBody>
      </p:sp>
      <p:sp>
        <p:nvSpPr>
          <p:cNvPr id="15363" name="Rectangle 2"/>
          <p:cNvSpPr>
            <a:spLocks noChangeArrowheads="1"/>
          </p:cNvSpPr>
          <p:nvPr/>
        </p:nvSpPr>
        <p:spPr bwMode="auto">
          <a:xfrm>
            <a:off x="301625" y="228600"/>
            <a:ext cx="8534400" cy="758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ctr" eaLnBrk="1" hangingPunct="1"/>
            <a:endParaRPr lang="en-US" altLang="en-US" sz="3300">
              <a:solidFill>
                <a:srgbClr val="838383"/>
              </a:solidFill>
              <a:latin typeface="Georgia" pitchFamily="18" charset="0"/>
            </a:endParaRPr>
          </a:p>
        </p:txBody>
      </p:sp>
      <p:pic>
        <p:nvPicPr>
          <p:cNvPr id="15364" name="Picture 4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95600" y="457200"/>
            <a:ext cx="3200400" cy="677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5" name="Picture 7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 rot="-3151691">
            <a:off x="6513513" y="3282950"/>
            <a:ext cx="862012" cy="134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6" name="Picture 8"/>
          <p:cNvPicPr>
            <a:picLocks noChangeAspect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447800" y="2689225"/>
            <a:ext cx="6172200" cy="264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7" name="Picture 9"/>
          <p:cNvPicPr>
            <a:picLocks noChangeAspect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743200" y="4114800"/>
            <a:ext cx="1828800" cy="187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8" name="Picture 10"/>
          <p:cNvPicPr>
            <a:picLocks noChangeAspect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 rot="-3135709">
            <a:off x="6185694" y="3353594"/>
            <a:ext cx="1466850" cy="233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200" smtClean="0">
                <a:solidFill>
                  <a:srgbClr val="002060"/>
                </a:solidFill>
                <a:latin typeface="Lucida Sans Unicode" pitchFamily="34" charset="0"/>
                <a:ea typeface="Lucida Sans Unicode" pitchFamily="34" charset="0"/>
                <a:cs typeface="Lucida Sans Unicode" pitchFamily="34" charset="0"/>
              </a:rPr>
              <a:t>Chap 3 - Emergencies</a:t>
            </a:r>
            <a:endParaRPr lang="en-US" altLang="en-US" sz="3200" b="1" smtClean="0">
              <a:solidFill>
                <a:srgbClr val="002060"/>
              </a:solidFill>
            </a:endParaRPr>
          </a:p>
        </p:txBody>
      </p:sp>
      <p:sp>
        <p:nvSpPr>
          <p:cNvPr id="17411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marL="0" indent="0" eaLnBrk="1" hangingPunct="1">
              <a:buFont typeface="Wingdings 2" pitchFamily="18" charset="2"/>
              <a:buNone/>
              <a:defRPr/>
            </a:pPr>
            <a:r>
              <a:rPr lang="en-US" altLang="en-US" sz="2000" b="1" dirty="0" smtClean="0"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C.  Continuing Flight in Unsafe Conditions:</a:t>
            </a:r>
          </a:p>
          <a:p>
            <a:pPr eaLnBrk="1" hangingPunct="1">
              <a:defRPr/>
            </a:pPr>
            <a:r>
              <a:rPr lang="en-US" altLang="en-US" sz="2000" dirty="0" smtClean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NO flight may continue toward an airport to which it has been dispatched if in opinion of PIC or </a:t>
            </a:r>
            <a:r>
              <a:rPr lang="en-US" altLang="en-US" sz="2000" b="1" dirty="0" smtClean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Dispatcher</a:t>
            </a:r>
            <a:r>
              <a:rPr lang="en-US" altLang="en-US" sz="2000" dirty="0" smtClean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, the flight cannot be completed safely.</a:t>
            </a:r>
          </a:p>
          <a:p>
            <a:pPr lvl="1" eaLnBrk="1" hangingPunct="1">
              <a:defRPr/>
            </a:pPr>
            <a:r>
              <a:rPr lang="en-US" altLang="en-US" sz="1800" dirty="0" smtClean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If PIC determines there is no safer procedure, an </a:t>
            </a:r>
            <a:r>
              <a:rPr lang="en-US" altLang="en-US" sz="1800" b="1" dirty="0" smtClean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Emergency </a:t>
            </a:r>
            <a:r>
              <a:rPr lang="en-US" altLang="en-US" sz="1800" dirty="0" smtClean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shall be declared and the flight shall continue.</a:t>
            </a:r>
          </a:p>
          <a:p>
            <a:pPr lvl="1" eaLnBrk="1" hangingPunct="1">
              <a:defRPr/>
            </a:pPr>
            <a:endParaRPr lang="en-US" altLang="en-US" sz="1800" dirty="0">
              <a:solidFill>
                <a:srgbClr val="002060"/>
              </a:solidFill>
              <a:latin typeface="Lucida Sans Unicode" panose="020B0602030504020204" pitchFamily="34" charset="0"/>
              <a:ea typeface="Lucida Sans Unicode" panose="020B0602030504020204" pitchFamily="34" charset="0"/>
              <a:cs typeface="Lucida Sans Unicode" panose="020B0602030504020204" pitchFamily="34" charset="0"/>
            </a:endParaRPr>
          </a:p>
          <a:p>
            <a:pPr marL="0" indent="0" eaLnBrk="1" hangingPunct="1">
              <a:buFont typeface="Wingdings 2" pitchFamily="18" charset="2"/>
              <a:buNone/>
              <a:defRPr/>
            </a:pPr>
            <a:r>
              <a:rPr lang="en-US" altLang="en-US" sz="2000" b="1" dirty="0" smtClean="0"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D.  Release of Information:</a:t>
            </a:r>
          </a:p>
          <a:p>
            <a:pPr eaLnBrk="1" hangingPunct="1">
              <a:defRPr/>
            </a:pPr>
            <a:r>
              <a:rPr lang="en-US" altLang="en-US" sz="2000" dirty="0" smtClean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ONLY the Sr. VP of Operations is authorized to make any statement or release information to media, public, or any person not employed by the Company</a:t>
            </a:r>
            <a:endParaRPr lang="en-US" altLang="en-US" sz="2000" b="1" i="1" dirty="0" smtClean="0">
              <a:solidFill>
                <a:srgbClr val="002060"/>
              </a:solidFill>
              <a:latin typeface="Lucida Sans Unicode" panose="020B0602030504020204" pitchFamily="34" charset="0"/>
              <a:ea typeface="Lucida Sans Unicode" panose="020B0602030504020204" pitchFamily="34" charset="0"/>
              <a:cs typeface="Lucida Sans Unicode" panose="020B0602030504020204" pitchFamily="34" charset="0"/>
            </a:endParaRPr>
          </a:p>
        </p:txBody>
      </p:sp>
      <p:pic>
        <p:nvPicPr>
          <p:cNvPr id="33796" name="Picture 3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91200" y="6027738"/>
            <a:ext cx="3200400" cy="677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200" smtClean="0">
                <a:solidFill>
                  <a:srgbClr val="002060"/>
                </a:solidFill>
                <a:latin typeface="Lucida Sans Unicode" pitchFamily="34" charset="0"/>
                <a:ea typeface="Lucida Sans Unicode" pitchFamily="34" charset="0"/>
                <a:cs typeface="Lucida Sans Unicode" pitchFamily="34" charset="0"/>
              </a:rPr>
              <a:t>Chap 3 - Emergencies</a:t>
            </a:r>
            <a:endParaRPr lang="en-US" altLang="en-US" sz="3200" b="1" smtClean="0">
              <a:solidFill>
                <a:srgbClr val="002060"/>
              </a:solidFill>
            </a:endParaRPr>
          </a:p>
        </p:txBody>
      </p:sp>
      <p:sp>
        <p:nvSpPr>
          <p:cNvPr id="17411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marL="0" indent="0" eaLnBrk="1" hangingPunct="1">
              <a:buFont typeface="Wingdings 2" pitchFamily="18" charset="2"/>
              <a:buNone/>
              <a:defRPr/>
            </a:pPr>
            <a:r>
              <a:rPr lang="en-US" altLang="en-US" sz="2000" b="1" dirty="0" smtClean="0"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E. Reporting the Use of Emergency Authority:</a:t>
            </a:r>
          </a:p>
          <a:p>
            <a:pPr eaLnBrk="1" hangingPunct="1">
              <a:defRPr/>
            </a:pPr>
            <a:r>
              <a:rPr lang="en-US" altLang="en-US" sz="2000" dirty="0" smtClean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Whenever emergency authority is exercised, the person declaring the emergency </a:t>
            </a:r>
            <a:r>
              <a:rPr lang="en-US" altLang="en-US" sz="2000" dirty="0" err="1" smtClean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shal</a:t>
            </a:r>
            <a:r>
              <a:rPr lang="en-US" altLang="en-US" sz="2000" dirty="0" smtClean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 promptly submit and Event or Aviation Safety Action Program (ASAP) Report.</a:t>
            </a:r>
          </a:p>
          <a:p>
            <a:pPr lvl="1" eaLnBrk="1" hangingPunct="1">
              <a:defRPr/>
            </a:pPr>
            <a:r>
              <a:rPr lang="en-US" altLang="en-US" sz="1800" dirty="0" smtClean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Report shall contain the record of events recorded during an emergency and any other pertinent information.</a:t>
            </a:r>
          </a:p>
          <a:p>
            <a:pPr marL="274638" lvl="1" indent="0" eaLnBrk="1" hangingPunct="1">
              <a:buFont typeface="Wingdings" pitchFamily="2" charset="2"/>
              <a:buNone/>
              <a:defRPr/>
            </a:pPr>
            <a:endParaRPr lang="en-US" altLang="en-US" sz="2000" b="1" dirty="0" smtClean="0">
              <a:latin typeface="Lucida Sans Unicode" panose="020B0602030504020204" pitchFamily="34" charset="0"/>
              <a:ea typeface="Lucida Sans Unicode" panose="020B0602030504020204" pitchFamily="34" charset="0"/>
              <a:cs typeface="Lucida Sans Unicode" panose="020B0602030504020204" pitchFamily="34" charset="0"/>
            </a:endParaRPr>
          </a:p>
          <a:p>
            <a:pPr eaLnBrk="1" hangingPunct="1">
              <a:defRPr/>
            </a:pPr>
            <a:r>
              <a:rPr lang="en-US" altLang="en-US" sz="2000" dirty="0" smtClean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Director of Flight Operations shall submit a complete report of all events and actions to FAA</a:t>
            </a:r>
          </a:p>
          <a:p>
            <a:pPr lvl="1" eaLnBrk="1" hangingPunct="1">
              <a:defRPr/>
            </a:pPr>
            <a:r>
              <a:rPr lang="en-US" altLang="en-US" sz="1800" dirty="0" smtClean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Report submitted within 10 days of the PIC’s return to his domicile if emergency was declared by PIC.</a:t>
            </a:r>
            <a:endParaRPr lang="en-US" altLang="en-US" sz="1800" b="1" i="1" dirty="0" smtClean="0">
              <a:solidFill>
                <a:srgbClr val="002060"/>
              </a:solidFill>
              <a:latin typeface="Lucida Sans Unicode" panose="020B0602030504020204" pitchFamily="34" charset="0"/>
              <a:ea typeface="Lucida Sans Unicode" panose="020B0602030504020204" pitchFamily="34" charset="0"/>
              <a:cs typeface="Lucida Sans Unicode" panose="020B0602030504020204" pitchFamily="34" charset="0"/>
            </a:endParaRPr>
          </a:p>
        </p:txBody>
      </p:sp>
      <p:pic>
        <p:nvPicPr>
          <p:cNvPr id="35844" name="Picture 3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91200" y="6027738"/>
            <a:ext cx="3200400" cy="677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200" smtClean="0">
                <a:solidFill>
                  <a:srgbClr val="002060"/>
                </a:solidFill>
                <a:latin typeface="Lucida Sans Unicode" pitchFamily="34" charset="0"/>
                <a:ea typeface="Lucida Sans Unicode" pitchFamily="34" charset="0"/>
                <a:cs typeface="Lucida Sans Unicode" pitchFamily="34" charset="0"/>
              </a:rPr>
              <a:t>Chap 3 - Emergencies</a:t>
            </a:r>
            <a:endParaRPr lang="en-US" altLang="en-US" sz="3200" b="1" smtClean="0">
              <a:solidFill>
                <a:srgbClr val="002060"/>
              </a:solidFill>
            </a:endParaRPr>
          </a:p>
        </p:txBody>
      </p:sp>
      <p:sp>
        <p:nvSpPr>
          <p:cNvPr id="17411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marL="0" indent="0" eaLnBrk="1" hangingPunct="1">
              <a:buFont typeface="Wingdings 2" pitchFamily="18" charset="2"/>
              <a:buNone/>
              <a:defRPr/>
            </a:pPr>
            <a:r>
              <a:rPr lang="en-US" altLang="en-US" sz="2000" b="1" dirty="0" smtClean="0"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F. Determination of an Emergency:</a:t>
            </a:r>
          </a:p>
          <a:p>
            <a:pPr eaLnBrk="1" hangingPunct="1">
              <a:defRPr/>
            </a:pPr>
            <a:r>
              <a:rPr lang="en-US" altLang="en-US" sz="2000" dirty="0" smtClean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An emergency situation exists when:</a:t>
            </a:r>
          </a:p>
          <a:p>
            <a:pPr lvl="1" eaLnBrk="1" hangingPunct="1">
              <a:defRPr/>
            </a:pPr>
            <a:r>
              <a:rPr lang="en-US" altLang="en-US" sz="1800" dirty="0" smtClean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Mechanical condition of the aircraft is impaired while in-flight</a:t>
            </a:r>
          </a:p>
          <a:p>
            <a:pPr lvl="1" eaLnBrk="1" hangingPunct="1">
              <a:defRPr/>
            </a:pPr>
            <a:r>
              <a:rPr lang="en-US" altLang="en-US" sz="1800" dirty="0" smtClean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Flight is unable to establish definite position</a:t>
            </a:r>
          </a:p>
          <a:p>
            <a:pPr lvl="1" eaLnBrk="1" hangingPunct="1">
              <a:defRPr/>
            </a:pPr>
            <a:r>
              <a:rPr lang="en-US" altLang="en-US" sz="1800" dirty="0" smtClean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Communication or Navigation equipment is impaired</a:t>
            </a:r>
          </a:p>
          <a:p>
            <a:pPr lvl="1" eaLnBrk="1" hangingPunct="1">
              <a:defRPr/>
            </a:pPr>
            <a:r>
              <a:rPr lang="en-US" altLang="en-US" sz="1800" dirty="0" smtClean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Flight is overdue for more than 30 minutes</a:t>
            </a:r>
          </a:p>
          <a:p>
            <a:pPr lvl="1" eaLnBrk="1" hangingPunct="1">
              <a:defRPr/>
            </a:pPr>
            <a:r>
              <a:rPr lang="en-US" altLang="en-US" sz="1800" dirty="0" smtClean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Arrival report has not been received by Flight Control</a:t>
            </a:r>
          </a:p>
          <a:p>
            <a:pPr lvl="1" eaLnBrk="1" hangingPunct="1">
              <a:defRPr/>
            </a:pPr>
            <a:r>
              <a:rPr lang="en-US" altLang="en-US" sz="1800" dirty="0" smtClean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Distress message from the aircraft</a:t>
            </a:r>
          </a:p>
          <a:p>
            <a:pPr lvl="1" eaLnBrk="1" hangingPunct="1">
              <a:defRPr/>
            </a:pPr>
            <a:r>
              <a:rPr lang="en-US" altLang="en-US" sz="1800" dirty="0" smtClean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WX at scheduled destination/alternated below minimums</a:t>
            </a:r>
          </a:p>
          <a:p>
            <a:pPr lvl="1" eaLnBrk="1" hangingPunct="1">
              <a:defRPr/>
            </a:pPr>
            <a:r>
              <a:rPr lang="en-US" altLang="en-US" sz="1800" dirty="0" smtClean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Fuel is insufficient to reach scheduled destination/alternates </a:t>
            </a:r>
          </a:p>
          <a:p>
            <a:pPr lvl="1" eaLnBrk="1" hangingPunct="1">
              <a:defRPr/>
            </a:pPr>
            <a:r>
              <a:rPr lang="en-US" altLang="en-US" sz="1800" dirty="0" smtClean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Suspected explosive device on board</a:t>
            </a:r>
          </a:p>
          <a:p>
            <a:pPr lvl="1" eaLnBrk="1" hangingPunct="1">
              <a:defRPr/>
            </a:pPr>
            <a:r>
              <a:rPr lang="en-US" altLang="en-US" sz="1800" dirty="0" smtClean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Aircraft diverted w/out ATC knowledge or by person on board</a:t>
            </a:r>
          </a:p>
          <a:p>
            <a:pPr lvl="1" eaLnBrk="1" hangingPunct="1">
              <a:defRPr/>
            </a:pPr>
            <a:r>
              <a:rPr lang="en-US" altLang="en-US" sz="1800" dirty="0" smtClean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Any condition causing potentially dangerous operations</a:t>
            </a:r>
            <a:endParaRPr lang="en-US" altLang="en-US" sz="1800" b="1" i="1" dirty="0" smtClean="0">
              <a:solidFill>
                <a:srgbClr val="002060"/>
              </a:solidFill>
              <a:latin typeface="Lucida Sans Unicode" panose="020B0602030504020204" pitchFamily="34" charset="0"/>
              <a:ea typeface="Lucida Sans Unicode" panose="020B0602030504020204" pitchFamily="34" charset="0"/>
              <a:cs typeface="Lucida Sans Unicode" panose="020B0602030504020204" pitchFamily="34" charset="0"/>
            </a:endParaRPr>
          </a:p>
        </p:txBody>
      </p:sp>
      <p:pic>
        <p:nvPicPr>
          <p:cNvPr id="37892" name="Picture 3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91200" y="6027738"/>
            <a:ext cx="3200400" cy="677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200" smtClean="0">
                <a:solidFill>
                  <a:srgbClr val="002060"/>
                </a:solidFill>
                <a:latin typeface="Lucida Sans Unicode" pitchFamily="34" charset="0"/>
                <a:ea typeface="Lucida Sans Unicode" pitchFamily="34" charset="0"/>
                <a:cs typeface="Lucida Sans Unicode" pitchFamily="34" charset="0"/>
              </a:rPr>
              <a:t>Chap 3 - Emergencies</a:t>
            </a:r>
            <a:endParaRPr lang="en-US" altLang="en-US" sz="3200" b="1" smtClean="0">
              <a:solidFill>
                <a:srgbClr val="002060"/>
              </a:solidFill>
            </a:endParaRPr>
          </a:p>
        </p:txBody>
      </p:sp>
      <p:sp>
        <p:nvSpPr>
          <p:cNvPr id="17411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marL="0" indent="0" eaLnBrk="1" hangingPunct="1">
              <a:buFont typeface="Wingdings 2" pitchFamily="18" charset="2"/>
              <a:buNone/>
              <a:defRPr/>
            </a:pPr>
            <a:r>
              <a:rPr lang="en-US" altLang="en-US" sz="2000" b="1" dirty="0" smtClean="0"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3.3 Communications:</a:t>
            </a:r>
          </a:p>
          <a:p>
            <a:pPr marL="0" indent="0" eaLnBrk="1" hangingPunct="1">
              <a:buFont typeface="Wingdings 2" pitchFamily="18" charset="2"/>
              <a:buNone/>
              <a:defRPr/>
            </a:pPr>
            <a:r>
              <a:rPr lang="en-US" altLang="en-US" sz="2000" b="1" dirty="0" smtClean="0"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A.  Distress and Urgency Communications:</a:t>
            </a:r>
          </a:p>
          <a:p>
            <a:pPr eaLnBrk="1" hangingPunct="1">
              <a:defRPr/>
            </a:pPr>
            <a:r>
              <a:rPr lang="en-US" altLang="en-US" sz="2000" dirty="0" smtClean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A flight that that encounters a distress/urgency condition can normally obtain assistance from ATC</a:t>
            </a:r>
            <a:endParaRPr lang="en-US" altLang="en-US" sz="1800" dirty="0" smtClean="0">
              <a:solidFill>
                <a:srgbClr val="002060"/>
              </a:solidFill>
              <a:latin typeface="Lucida Sans Unicode" panose="020B0602030504020204" pitchFamily="34" charset="0"/>
              <a:ea typeface="Lucida Sans Unicode" panose="020B0602030504020204" pitchFamily="34" charset="0"/>
              <a:cs typeface="Lucida Sans Unicode" panose="020B0602030504020204" pitchFamily="34" charset="0"/>
            </a:endParaRPr>
          </a:p>
          <a:p>
            <a:pPr eaLnBrk="1" hangingPunct="1">
              <a:defRPr/>
            </a:pPr>
            <a:r>
              <a:rPr lang="en-US" altLang="en-US" sz="2000" dirty="0" smtClean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Transmissions should begin with “MAYDAY, MAYDAY, MAYDAY”</a:t>
            </a:r>
            <a:endParaRPr lang="en-US" altLang="en-US" sz="2000" b="1" i="1" dirty="0" smtClean="0">
              <a:solidFill>
                <a:srgbClr val="002060"/>
              </a:solidFill>
              <a:latin typeface="Lucida Sans Unicode" panose="020B0602030504020204" pitchFamily="34" charset="0"/>
              <a:ea typeface="Lucida Sans Unicode" panose="020B0602030504020204" pitchFamily="34" charset="0"/>
              <a:cs typeface="Lucida Sans Unicode" panose="020B0602030504020204" pitchFamily="34" charset="0"/>
            </a:endParaRPr>
          </a:p>
          <a:p>
            <a:pPr lvl="1" eaLnBrk="1" hangingPunct="1">
              <a:defRPr/>
            </a:pPr>
            <a:r>
              <a:rPr lang="en-US" altLang="en-US" sz="1800" dirty="0" smtClean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Urgent conditions use “PAN-PAN”</a:t>
            </a:r>
          </a:p>
          <a:p>
            <a:pPr eaLnBrk="1" hangingPunct="1">
              <a:defRPr/>
            </a:pPr>
            <a:r>
              <a:rPr lang="en-US" altLang="en-US" sz="2100" dirty="0" smtClean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Distress transmissions have absolute priority</a:t>
            </a:r>
          </a:p>
          <a:p>
            <a:pPr lvl="1" eaLnBrk="1" hangingPunct="1">
              <a:defRPr/>
            </a:pPr>
            <a:r>
              <a:rPr lang="en-US" altLang="en-US" sz="1800" dirty="0" smtClean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Normally use ATC facility at the time</a:t>
            </a:r>
          </a:p>
          <a:p>
            <a:pPr lvl="1" eaLnBrk="1" hangingPunct="1">
              <a:defRPr/>
            </a:pPr>
            <a:r>
              <a:rPr lang="en-US" altLang="en-US" sz="1800" dirty="0" smtClean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121.5 MHZ – used if no response on ATC </a:t>
            </a:r>
            <a:r>
              <a:rPr lang="en-US" altLang="en-US" sz="1800" dirty="0" err="1" smtClean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freq</a:t>
            </a:r>
            <a:endParaRPr lang="en-US" altLang="en-US" sz="1800" dirty="0" smtClean="0">
              <a:solidFill>
                <a:srgbClr val="002060"/>
              </a:solidFill>
              <a:latin typeface="Lucida Sans Unicode" panose="020B0602030504020204" pitchFamily="34" charset="0"/>
              <a:ea typeface="Lucida Sans Unicode" panose="020B0602030504020204" pitchFamily="34" charset="0"/>
              <a:cs typeface="Lucida Sans Unicode" panose="020B0602030504020204" pitchFamily="34" charset="0"/>
            </a:endParaRPr>
          </a:p>
          <a:p>
            <a:pPr lvl="1" eaLnBrk="1" hangingPunct="1">
              <a:defRPr/>
            </a:pPr>
            <a:r>
              <a:rPr lang="en-US" altLang="en-US" sz="1800" dirty="0" smtClean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2182 KHZ – generally less than 300 miles</a:t>
            </a:r>
          </a:p>
          <a:p>
            <a:pPr eaLnBrk="1" hangingPunct="1">
              <a:defRPr/>
            </a:pPr>
            <a:endParaRPr lang="en-US" altLang="en-US" sz="2000" b="1" i="1" dirty="0" smtClean="0">
              <a:solidFill>
                <a:srgbClr val="002060"/>
              </a:solidFill>
              <a:latin typeface="Lucida Sans Unicode" panose="020B0602030504020204" pitchFamily="34" charset="0"/>
              <a:ea typeface="Lucida Sans Unicode" panose="020B0602030504020204" pitchFamily="34" charset="0"/>
              <a:cs typeface="Lucida Sans Unicode" panose="020B0602030504020204" pitchFamily="34" charset="0"/>
            </a:endParaRPr>
          </a:p>
        </p:txBody>
      </p:sp>
      <p:pic>
        <p:nvPicPr>
          <p:cNvPr id="39940" name="Picture 3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91200" y="6027738"/>
            <a:ext cx="3200400" cy="677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200" smtClean="0">
                <a:solidFill>
                  <a:srgbClr val="002060"/>
                </a:solidFill>
                <a:latin typeface="Lucida Sans Unicode" pitchFamily="34" charset="0"/>
                <a:ea typeface="Lucida Sans Unicode" pitchFamily="34" charset="0"/>
                <a:cs typeface="Lucida Sans Unicode" pitchFamily="34" charset="0"/>
              </a:rPr>
              <a:t>Chap 3 - Emergencies</a:t>
            </a:r>
            <a:endParaRPr lang="en-US" altLang="en-US" sz="3200" b="1" smtClean="0">
              <a:solidFill>
                <a:srgbClr val="002060"/>
              </a:solidFill>
            </a:endParaRPr>
          </a:p>
        </p:txBody>
      </p:sp>
      <p:sp>
        <p:nvSpPr>
          <p:cNvPr id="17411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marL="0" indent="0" eaLnBrk="1" hangingPunct="1">
              <a:buFont typeface="Wingdings 2" pitchFamily="18" charset="2"/>
              <a:buNone/>
              <a:defRPr/>
            </a:pPr>
            <a:r>
              <a:rPr lang="en-US" altLang="en-US" sz="2000" b="1" dirty="0" smtClean="0"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3.4 Aircraft Rescue and Fire Fighting:</a:t>
            </a:r>
          </a:p>
          <a:p>
            <a:pPr marL="0" indent="0" eaLnBrk="1" hangingPunct="1">
              <a:buFont typeface="Wingdings 2" pitchFamily="18" charset="2"/>
              <a:buNone/>
              <a:defRPr/>
            </a:pPr>
            <a:r>
              <a:rPr lang="en-US" altLang="en-US" sz="2000" b="1" dirty="0" smtClean="0"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A.  Communications:</a:t>
            </a:r>
          </a:p>
          <a:p>
            <a:pPr eaLnBrk="1" hangingPunct="1">
              <a:defRPr/>
            </a:pPr>
            <a:r>
              <a:rPr lang="en-US" altLang="en-US" sz="2000" dirty="0" smtClean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Some airports have a discreet frequency </a:t>
            </a:r>
            <a:endParaRPr lang="en-US" altLang="en-US" sz="1800" dirty="0" smtClean="0">
              <a:solidFill>
                <a:srgbClr val="002060"/>
              </a:solidFill>
              <a:latin typeface="Lucida Sans Unicode" panose="020B0602030504020204" pitchFamily="34" charset="0"/>
              <a:ea typeface="Lucida Sans Unicode" panose="020B0602030504020204" pitchFamily="34" charset="0"/>
              <a:cs typeface="Lucida Sans Unicode" panose="020B0602030504020204" pitchFamily="34" charset="0"/>
            </a:endParaRPr>
          </a:p>
          <a:p>
            <a:pPr eaLnBrk="1" hangingPunct="1">
              <a:defRPr/>
            </a:pPr>
            <a:r>
              <a:rPr lang="en-US" altLang="en-US" sz="2000" dirty="0" smtClean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ATC may instruct to use discreet frequency</a:t>
            </a:r>
            <a:endParaRPr lang="en-US" altLang="en-US" sz="1800" dirty="0" smtClean="0">
              <a:solidFill>
                <a:srgbClr val="002060"/>
              </a:solidFill>
              <a:latin typeface="Lucida Sans Unicode" panose="020B0602030504020204" pitchFamily="34" charset="0"/>
              <a:ea typeface="Lucida Sans Unicode" panose="020B0602030504020204" pitchFamily="34" charset="0"/>
              <a:cs typeface="Lucida Sans Unicode" panose="020B0602030504020204" pitchFamily="34" charset="0"/>
            </a:endParaRPr>
          </a:p>
          <a:p>
            <a:pPr eaLnBrk="1" hangingPunct="1">
              <a:defRPr/>
            </a:pPr>
            <a:r>
              <a:rPr lang="en-US" altLang="en-US" sz="2100" dirty="0" smtClean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Gives ARFF IC ability to talk directly to crew</a:t>
            </a:r>
            <a:endParaRPr lang="en-US" altLang="en-US" sz="1800" dirty="0" smtClean="0">
              <a:solidFill>
                <a:srgbClr val="002060"/>
              </a:solidFill>
              <a:latin typeface="Lucida Sans Unicode" panose="020B0602030504020204" pitchFamily="34" charset="0"/>
              <a:ea typeface="Lucida Sans Unicode" panose="020B0602030504020204" pitchFamily="34" charset="0"/>
              <a:cs typeface="Lucida Sans Unicode" panose="020B0602030504020204" pitchFamily="34" charset="0"/>
            </a:endParaRPr>
          </a:p>
          <a:p>
            <a:pPr eaLnBrk="1" hangingPunct="1">
              <a:defRPr/>
            </a:pPr>
            <a:endParaRPr lang="en-US" altLang="en-US" sz="2000" b="1" i="1" dirty="0" smtClean="0">
              <a:solidFill>
                <a:srgbClr val="002060"/>
              </a:solidFill>
              <a:latin typeface="Lucida Sans Unicode" panose="020B0602030504020204" pitchFamily="34" charset="0"/>
              <a:ea typeface="Lucida Sans Unicode" panose="020B0602030504020204" pitchFamily="34" charset="0"/>
              <a:cs typeface="Lucida Sans Unicode" panose="020B0602030504020204" pitchFamily="34" charset="0"/>
            </a:endParaRPr>
          </a:p>
        </p:txBody>
      </p:sp>
      <p:pic>
        <p:nvPicPr>
          <p:cNvPr id="41988" name="Picture 3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91200" y="6027738"/>
            <a:ext cx="3200400" cy="677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200" smtClean="0">
                <a:solidFill>
                  <a:srgbClr val="002060"/>
                </a:solidFill>
                <a:latin typeface="Lucida Sans Unicode" pitchFamily="34" charset="0"/>
                <a:ea typeface="Lucida Sans Unicode" pitchFamily="34" charset="0"/>
                <a:cs typeface="Lucida Sans Unicode" pitchFamily="34" charset="0"/>
              </a:rPr>
              <a:t>Chap 3 - Emergencies</a:t>
            </a:r>
            <a:endParaRPr lang="en-US" altLang="en-US" sz="3200" b="1" smtClean="0">
              <a:solidFill>
                <a:srgbClr val="002060"/>
              </a:solidFill>
            </a:endParaRPr>
          </a:p>
        </p:txBody>
      </p:sp>
      <p:sp>
        <p:nvSpPr>
          <p:cNvPr id="17411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marL="0" indent="0" eaLnBrk="1" hangingPunct="1">
              <a:buFont typeface="Wingdings 2" pitchFamily="18" charset="2"/>
              <a:buNone/>
              <a:defRPr/>
            </a:pPr>
            <a:r>
              <a:rPr lang="en-US" altLang="en-US" sz="2000" b="1" dirty="0" smtClean="0"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3.5 Emergency Diversions:</a:t>
            </a:r>
          </a:p>
          <a:p>
            <a:pPr marL="0" indent="0" eaLnBrk="1" hangingPunct="1">
              <a:buFont typeface="Wingdings 2" pitchFamily="18" charset="2"/>
              <a:buNone/>
              <a:defRPr/>
            </a:pPr>
            <a:r>
              <a:rPr lang="en-US" altLang="en-US" sz="2000" b="1" dirty="0" smtClean="0"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A.  General:</a:t>
            </a:r>
          </a:p>
          <a:p>
            <a:pPr eaLnBrk="1" hangingPunct="1">
              <a:defRPr/>
            </a:pPr>
            <a:r>
              <a:rPr lang="en-US" altLang="en-US" sz="2000" dirty="0" smtClean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Situation may dictate divert to more suitable airport</a:t>
            </a:r>
          </a:p>
          <a:p>
            <a:pPr lvl="1" eaLnBrk="1" hangingPunct="1">
              <a:defRPr/>
            </a:pPr>
            <a:r>
              <a:rPr lang="en-US" altLang="en-US" sz="1800" dirty="0" smtClean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Serious illness or death</a:t>
            </a:r>
          </a:p>
          <a:p>
            <a:pPr lvl="1" eaLnBrk="1" hangingPunct="1">
              <a:defRPr/>
            </a:pPr>
            <a:r>
              <a:rPr lang="en-US" altLang="en-US" sz="1800" dirty="0" smtClean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This manual or Aircraft Operating Manual dictates</a:t>
            </a:r>
          </a:p>
          <a:p>
            <a:pPr lvl="1" eaLnBrk="1" hangingPunct="1">
              <a:defRPr/>
            </a:pPr>
            <a:r>
              <a:rPr lang="en-US" altLang="en-US" sz="1800" dirty="0" smtClean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Diversion in the best interest of safety </a:t>
            </a:r>
          </a:p>
          <a:p>
            <a:pPr eaLnBrk="1" hangingPunct="1">
              <a:defRPr/>
            </a:pPr>
            <a:endParaRPr lang="en-US" altLang="en-US" sz="2000" b="1" i="1" dirty="0" smtClean="0">
              <a:solidFill>
                <a:srgbClr val="002060"/>
              </a:solidFill>
              <a:latin typeface="Lucida Sans Unicode" panose="020B0602030504020204" pitchFamily="34" charset="0"/>
              <a:ea typeface="Lucida Sans Unicode" panose="020B0602030504020204" pitchFamily="34" charset="0"/>
              <a:cs typeface="Lucida Sans Unicode" panose="020B0602030504020204" pitchFamily="34" charset="0"/>
            </a:endParaRPr>
          </a:p>
          <a:p>
            <a:pPr marL="0" indent="0" eaLnBrk="1" hangingPunct="1">
              <a:buFont typeface="Wingdings 2" pitchFamily="18" charset="2"/>
              <a:buNone/>
              <a:defRPr/>
            </a:pPr>
            <a:r>
              <a:rPr lang="en-US" altLang="en-US" sz="2000" b="1" dirty="0" smtClean="0"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3.6 Military Airport Landings:</a:t>
            </a:r>
            <a:endParaRPr lang="en-US" altLang="en-US" sz="2000" b="1" dirty="0">
              <a:latin typeface="Lucida Sans Unicode" panose="020B0602030504020204" pitchFamily="34" charset="0"/>
              <a:ea typeface="Lucida Sans Unicode" panose="020B0602030504020204" pitchFamily="34" charset="0"/>
              <a:cs typeface="Lucida Sans Unicode" panose="020B0602030504020204" pitchFamily="34" charset="0"/>
            </a:endParaRPr>
          </a:p>
          <a:p>
            <a:pPr marL="0" indent="0" eaLnBrk="1" hangingPunct="1">
              <a:buFont typeface="Wingdings 2" pitchFamily="18" charset="2"/>
              <a:buNone/>
              <a:defRPr/>
            </a:pPr>
            <a:r>
              <a:rPr lang="en-US" altLang="en-US" sz="2000" b="1" dirty="0"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A.  General:</a:t>
            </a:r>
          </a:p>
          <a:p>
            <a:pPr eaLnBrk="1" hangingPunct="1">
              <a:defRPr/>
            </a:pPr>
            <a:r>
              <a:rPr lang="en-US" altLang="en-US" sz="2000" dirty="0" smtClean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US military airports are available for immediate or emergency landing</a:t>
            </a:r>
            <a:endParaRPr lang="en-US" altLang="en-US" sz="1800" dirty="0">
              <a:solidFill>
                <a:srgbClr val="002060"/>
              </a:solidFill>
              <a:latin typeface="Lucida Sans Unicode" panose="020B0602030504020204" pitchFamily="34" charset="0"/>
              <a:ea typeface="Lucida Sans Unicode" panose="020B0602030504020204" pitchFamily="34" charset="0"/>
              <a:cs typeface="Lucida Sans Unicode" panose="020B0602030504020204" pitchFamily="34" charset="0"/>
            </a:endParaRPr>
          </a:p>
          <a:p>
            <a:pPr eaLnBrk="1" hangingPunct="1">
              <a:defRPr/>
            </a:pPr>
            <a:endParaRPr lang="en-US" altLang="en-US" sz="2000" b="1" i="1" dirty="0" smtClean="0">
              <a:solidFill>
                <a:srgbClr val="002060"/>
              </a:solidFill>
              <a:latin typeface="Lucida Sans Unicode" panose="020B0602030504020204" pitchFamily="34" charset="0"/>
              <a:ea typeface="Lucida Sans Unicode" panose="020B0602030504020204" pitchFamily="34" charset="0"/>
              <a:cs typeface="Lucida Sans Unicode" panose="020B0602030504020204" pitchFamily="34" charset="0"/>
            </a:endParaRPr>
          </a:p>
        </p:txBody>
      </p:sp>
      <p:pic>
        <p:nvPicPr>
          <p:cNvPr id="44036" name="Picture 3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91200" y="6027738"/>
            <a:ext cx="3200400" cy="677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200" smtClean="0">
                <a:solidFill>
                  <a:srgbClr val="002060"/>
                </a:solidFill>
                <a:latin typeface="Lucida Sans Unicode" pitchFamily="34" charset="0"/>
                <a:ea typeface="Lucida Sans Unicode" pitchFamily="34" charset="0"/>
                <a:cs typeface="Lucida Sans Unicode" pitchFamily="34" charset="0"/>
              </a:rPr>
              <a:t>Chap 4 – Duties and Responsibilities</a:t>
            </a:r>
            <a:endParaRPr lang="en-US" altLang="en-US" sz="3200" b="1" smtClean="0">
              <a:solidFill>
                <a:srgbClr val="002060"/>
              </a:solidFill>
            </a:endParaRPr>
          </a:p>
        </p:txBody>
      </p:sp>
      <p:sp>
        <p:nvSpPr>
          <p:cNvPr id="17411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marL="0" indent="0" eaLnBrk="1" hangingPunct="1">
              <a:buFont typeface="Wingdings 2" pitchFamily="18" charset="2"/>
              <a:buNone/>
              <a:defRPr/>
            </a:pPr>
            <a:r>
              <a:rPr lang="en-US" altLang="en-US" sz="2000" b="1" dirty="0" smtClean="0"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4.1 Responsibilities:</a:t>
            </a:r>
          </a:p>
          <a:p>
            <a:pPr marL="0" indent="0" eaLnBrk="1" hangingPunct="1">
              <a:buFont typeface="Wingdings 2" pitchFamily="18" charset="2"/>
              <a:buNone/>
              <a:defRPr/>
            </a:pPr>
            <a:r>
              <a:rPr lang="en-US" altLang="en-US" sz="2000" b="1" dirty="0" smtClean="0"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A.  Director of Flight Operations:</a:t>
            </a:r>
          </a:p>
          <a:p>
            <a:pPr eaLnBrk="1" hangingPunct="1">
              <a:defRPr/>
            </a:pPr>
            <a:r>
              <a:rPr lang="en-US" altLang="en-US" sz="2000" dirty="0" smtClean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Reports directly to Sr. VP of Operations</a:t>
            </a:r>
          </a:p>
          <a:p>
            <a:pPr eaLnBrk="1" hangingPunct="1">
              <a:defRPr/>
            </a:pPr>
            <a:r>
              <a:rPr lang="en-US" altLang="en-US" sz="2000" dirty="0" smtClean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Responsible for supervision of all flight operations</a:t>
            </a:r>
          </a:p>
          <a:p>
            <a:pPr eaLnBrk="1" hangingPunct="1">
              <a:defRPr/>
            </a:pPr>
            <a:r>
              <a:rPr lang="en-US" altLang="en-US" sz="2000" dirty="0" smtClean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Responsible for all Flight Manuals and current publications</a:t>
            </a:r>
          </a:p>
          <a:p>
            <a:pPr eaLnBrk="1" hangingPunct="1">
              <a:defRPr/>
            </a:pPr>
            <a:r>
              <a:rPr lang="en-US" altLang="en-US" sz="2000" dirty="0" smtClean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Responsible for company Ops Specs</a:t>
            </a:r>
          </a:p>
          <a:p>
            <a:pPr eaLnBrk="1" hangingPunct="1">
              <a:defRPr/>
            </a:pPr>
            <a:r>
              <a:rPr lang="en-US" altLang="en-US" sz="2000" dirty="0" smtClean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Liaison with FAA </a:t>
            </a:r>
          </a:p>
          <a:p>
            <a:pPr eaLnBrk="1" hangingPunct="1">
              <a:defRPr/>
            </a:pPr>
            <a:r>
              <a:rPr lang="en-US" altLang="en-US" sz="2000" dirty="0" smtClean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Responsible for operational control through Flight Control and dispatchers</a:t>
            </a:r>
            <a:endParaRPr lang="en-US" altLang="en-US" sz="2000" b="1" i="1" dirty="0" smtClean="0">
              <a:solidFill>
                <a:srgbClr val="002060"/>
              </a:solidFill>
              <a:latin typeface="Lucida Sans Unicode" panose="020B0602030504020204" pitchFamily="34" charset="0"/>
              <a:ea typeface="Lucida Sans Unicode" panose="020B0602030504020204" pitchFamily="34" charset="0"/>
              <a:cs typeface="Lucida Sans Unicode" panose="020B0602030504020204" pitchFamily="34" charset="0"/>
            </a:endParaRPr>
          </a:p>
        </p:txBody>
      </p:sp>
      <p:pic>
        <p:nvPicPr>
          <p:cNvPr id="46084" name="Picture 3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91200" y="6027738"/>
            <a:ext cx="3200400" cy="677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200" smtClean="0">
                <a:solidFill>
                  <a:srgbClr val="002060"/>
                </a:solidFill>
                <a:latin typeface="Lucida Sans Unicode" pitchFamily="34" charset="0"/>
                <a:ea typeface="Lucida Sans Unicode" pitchFamily="34" charset="0"/>
                <a:cs typeface="Lucida Sans Unicode" pitchFamily="34" charset="0"/>
              </a:rPr>
              <a:t>Chap 4 – Duties and Responsibilities</a:t>
            </a:r>
            <a:endParaRPr lang="en-US" altLang="en-US" sz="3200" b="1" smtClean="0">
              <a:solidFill>
                <a:srgbClr val="002060"/>
              </a:solidFill>
            </a:endParaRPr>
          </a:p>
        </p:txBody>
      </p:sp>
      <p:sp>
        <p:nvSpPr>
          <p:cNvPr id="17411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marL="0" indent="0" eaLnBrk="1" hangingPunct="1">
              <a:buFont typeface="Wingdings 2" pitchFamily="18" charset="2"/>
              <a:buNone/>
              <a:defRPr/>
            </a:pPr>
            <a:r>
              <a:rPr lang="en-US" altLang="en-US" sz="2000" b="1" dirty="0" smtClean="0"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4.1 Responsibilities:</a:t>
            </a:r>
          </a:p>
          <a:p>
            <a:pPr marL="0" indent="0" eaLnBrk="1" hangingPunct="1">
              <a:buFont typeface="Wingdings 2" pitchFamily="18" charset="2"/>
              <a:buNone/>
              <a:defRPr/>
            </a:pPr>
            <a:r>
              <a:rPr lang="en-US" altLang="en-US" sz="2000" b="1" dirty="0"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B</a:t>
            </a:r>
            <a:r>
              <a:rPr lang="en-US" altLang="en-US" sz="2000" b="1" dirty="0" smtClean="0"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. Manager of Flight Control:</a:t>
            </a:r>
          </a:p>
          <a:p>
            <a:pPr eaLnBrk="1" hangingPunct="1">
              <a:defRPr/>
            </a:pPr>
            <a:r>
              <a:rPr lang="en-US" altLang="en-US" sz="2000" dirty="0" smtClean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Reports directly to Director, Airline Operations</a:t>
            </a:r>
          </a:p>
          <a:p>
            <a:pPr eaLnBrk="1" hangingPunct="1">
              <a:defRPr/>
            </a:pPr>
            <a:r>
              <a:rPr lang="en-US" altLang="en-US" sz="2000" dirty="0" smtClean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Responsible for management  and admin of Flight Control Department</a:t>
            </a:r>
          </a:p>
          <a:p>
            <a:pPr lvl="1" eaLnBrk="1" hangingPunct="1">
              <a:defRPr/>
            </a:pPr>
            <a:r>
              <a:rPr lang="en-US" altLang="en-US" sz="1800" dirty="0" smtClean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Includes overall flight control and checking of dispatchers</a:t>
            </a:r>
          </a:p>
          <a:p>
            <a:pPr eaLnBrk="1" hangingPunct="1">
              <a:defRPr/>
            </a:pPr>
            <a:r>
              <a:rPr lang="en-US" altLang="en-US" sz="2000" dirty="0" smtClean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Establishes/implements polices and procedures</a:t>
            </a:r>
          </a:p>
          <a:p>
            <a:pPr eaLnBrk="1" hangingPunct="1">
              <a:defRPr/>
            </a:pPr>
            <a:r>
              <a:rPr lang="en-US" altLang="en-US" sz="2000" dirty="0" smtClean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Maintains duty rosters and shift schedules</a:t>
            </a:r>
          </a:p>
          <a:p>
            <a:pPr lvl="1" eaLnBrk="1" hangingPunct="1">
              <a:defRPr/>
            </a:pPr>
            <a:r>
              <a:rPr lang="en-US" altLang="en-US" sz="1800" dirty="0" smtClean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No less than 3 months</a:t>
            </a:r>
          </a:p>
          <a:p>
            <a:pPr lvl="1" eaLnBrk="1" hangingPunct="1">
              <a:defRPr/>
            </a:pPr>
            <a:r>
              <a:rPr lang="en-US" altLang="en-US" sz="1800" dirty="0" smtClean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Demonstrate duty time limitation compliance of FAR 121.465</a:t>
            </a:r>
            <a:endParaRPr lang="en-US" altLang="en-US" sz="2000" dirty="0" smtClean="0">
              <a:solidFill>
                <a:srgbClr val="002060"/>
              </a:solidFill>
              <a:latin typeface="Lucida Sans Unicode" panose="020B0602030504020204" pitchFamily="34" charset="0"/>
              <a:ea typeface="Lucida Sans Unicode" panose="020B0602030504020204" pitchFamily="34" charset="0"/>
              <a:cs typeface="Lucida Sans Unicode" panose="020B0602030504020204" pitchFamily="34" charset="0"/>
            </a:endParaRPr>
          </a:p>
          <a:p>
            <a:pPr eaLnBrk="1" hangingPunct="1">
              <a:defRPr/>
            </a:pPr>
            <a:r>
              <a:rPr lang="en-US" altLang="en-US" sz="2000" dirty="0" smtClean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Retains record of </a:t>
            </a:r>
            <a:r>
              <a:rPr lang="en-US" altLang="en-US" sz="2000" dirty="0" err="1" smtClean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en</a:t>
            </a:r>
            <a:r>
              <a:rPr lang="en-US" altLang="en-US" sz="2000" dirty="0" smtClean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-route radio contact no less than 30 days </a:t>
            </a:r>
            <a:endParaRPr lang="en-US" altLang="en-US" sz="2000" b="1" i="1" dirty="0" smtClean="0">
              <a:solidFill>
                <a:srgbClr val="002060"/>
              </a:solidFill>
              <a:latin typeface="Lucida Sans Unicode" panose="020B0602030504020204" pitchFamily="34" charset="0"/>
              <a:ea typeface="Lucida Sans Unicode" panose="020B0602030504020204" pitchFamily="34" charset="0"/>
              <a:cs typeface="Lucida Sans Unicode" panose="020B0602030504020204" pitchFamily="34" charset="0"/>
            </a:endParaRPr>
          </a:p>
        </p:txBody>
      </p:sp>
      <p:pic>
        <p:nvPicPr>
          <p:cNvPr id="48132" name="Picture 3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91200" y="6027738"/>
            <a:ext cx="3200400" cy="677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200" smtClean="0">
                <a:solidFill>
                  <a:srgbClr val="002060"/>
                </a:solidFill>
                <a:latin typeface="Lucida Sans Unicode" pitchFamily="34" charset="0"/>
                <a:ea typeface="Lucida Sans Unicode" pitchFamily="34" charset="0"/>
                <a:cs typeface="Lucida Sans Unicode" pitchFamily="34" charset="0"/>
              </a:rPr>
              <a:t>Chap 4 – Duties and Responsibilities</a:t>
            </a:r>
            <a:endParaRPr lang="en-US" altLang="en-US" sz="3200" b="1" smtClean="0">
              <a:solidFill>
                <a:srgbClr val="002060"/>
              </a:solidFill>
            </a:endParaRPr>
          </a:p>
        </p:txBody>
      </p:sp>
      <p:sp>
        <p:nvSpPr>
          <p:cNvPr id="17411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marL="0" indent="0" eaLnBrk="1" hangingPunct="1">
              <a:buFont typeface="Wingdings 2" pitchFamily="18" charset="2"/>
              <a:buNone/>
              <a:defRPr/>
            </a:pPr>
            <a:r>
              <a:rPr lang="en-US" altLang="en-US" sz="2000" b="1" dirty="0" smtClean="0"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4.1 Responsibilities:</a:t>
            </a:r>
          </a:p>
          <a:p>
            <a:pPr marL="0" indent="0" eaLnBrk="1" hangingPunct="1">
              <a:buFont typeface="Wingdings 2" pitchFamily="18" charset="2"/>
              <a:buNone/>
              <a:defRPr/>
            </a:pPr>
            <a:r>
              <a:rPr lang="en-US" altLang="en-US" sz="2000" b="1" dirty="0" smtClean="0"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C. Flight Control:</a:t>
            </a:r>
          </a:p>
          <a:p>
            <a:pPr eaLnBrk="1" hangingPunct="1">
              <a:defRPr/>
            </a:pPr>
            <a:r>
              <a:rPr lang="en-US" altLang="en-US" sz="2000" dirty="0" smtClean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ALL persons exercising authority as dispatcher will be certified and qualified as an aircraft dispatcher</a:t>
            </a:r>
          </a:p>
          <a:p>
            <a:pPr eaLnBrk="1" hangingPunct="1">
              <a:defRPr/>
            </a:pPr>
            <a:r>
              <a:rPr lang="en-US" altLang="en-US" sz="2000" dirty="0" smtClean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Operational Control</a:t>
            </a:r>
          </a:p>
          <a:p>
            <a:pPr lvl="1" eaLnBrk="1" hangingPunct="1">
              <a:defRPr/>
            </a:pPr>
            <a:r>
              <a:rPr lang="en-US" altLang="en-US" sz="1800" dirty="0" smtClean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Exercises authority over initiation, continuation, diversion or termination of a flight</a:t>
            </a:r>
          </a:p>
          <a:p>
            <a:pPr lvl="1" eaLnBrk="1" hangingPunct="1">
              <a:defRPr/>
            </a:pPr>
            <a:r>
              <a:rPr lang="en-US" altLang="en-US" sz="1800" dirty="0" smtClean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Cannot be exercised by contractors</a:t>
            </a:r>
          </a:p>
          <a:p>
            <a:pPr lvl="1" eaLnBrk="1" hangingPunct="1">
              <a:defRPr/>
            </a:pPr>
            <a:r>
              <a:rPr lang="en-US" altLang="en-US" sz="1800" dirty="0" smtClean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Exercised through all activities of Flight Control and dispatchers</a:t>
            </a:r>
          </a:p>
          <a:p>
            <a:pPr lvl="2" eaLnBrk="1" hangingPunct="1">
              <a:defRPr/>
            </a:pPr>
            <a:r>
              <a:rPr lang="en-US" altLang="en-US" sz="1600" dirty="0" smtClean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Dispatcher responsible for monitoring flight progress</a:t>
            </a:r>
          </a:p>
          <a:p>
            <a:pPr lvl="2" eaLnBrk="1" hangingPunct="1">
              <a:defRPr/>
            </a:pPr>
            <a:r>
              <a:rPr lang="en-US" altLang="en-US" sz="1600" dirty="0" smtClean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Dispatcher issues necessary safety of flight information</a:t>
            </a:r>
          </a:p>
          <a:p>
            <a:pPr lvl="2" eaLnBrk="1" hangingPunct="1">
              <a:defRPr/>
            </a:pPr>
            <a:r>
              <a:rPr lang="en-US" altLang="en-US" sz="1600" dirty="0" smtClean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Dispatcher cancels or re-dispatches if cannot execute safely as planned</a:t>
            </a:r>
          </a:p>
          <a:p>
            <a:pPr marL="274638" lvl="1" indent="0" eaLnBrk="1" hangingPunct="1">
              <a:buFont typeface="Wingdings" pitchFamily="2" charset="2"/>
              <a:buNone/>
              <a:defRPr/>
            </a:pPr>
            <a:r>
              <a:rPr lang="en-US" altLang="en-US" sz="1500" dirty="0" smtClean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 </a:t>
            </a:r>
            <a:endParaRPr lang="en-US" altLang="en-US" sz="1500" b="1" i="1" dirty="0" smtClean="0">
              <a:solidFill>
                <a:srgbClr val="002060"/>
              </a:solidFill>
              <a:latin typeface="Lucida Sans Unicode" panose="020B0602030504020204" pitchFamily="34" charset="0"/>
              <a:ea typeface="Lucida Sans Unicode" panose="020B0602030504020204" pitchFamily="34" charset="0"/>
              <a:cs typeface="Lucida Sans Unicode" panose="020B0602030504020204" pitchFamily="34" charset="0"/>
            </a:endParaRPr>
          </a:p>
        </p:txBody>
      </p:sp>
      <p:pic>
        <p:nvPicPr>
          <p:cNvPr id="50180" name="Picture 3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91200" y="6027738"/>
            <a:ext cx="3200400" cy="677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200" smtClean="0">
                <a:solidFill>
                  <a:srgbClr val="002060"/>
                </a:solidFill>
                <a:latin typeface="Lucida Sans Unicode" pitchFamily="34" charset="0"/>
                <a:ea typeface="Lucida Sans Unicode" pitchFamily="34" charset="0"/>
                <a:cs typeface="Lucida Sans Unicode" pitchFamily="34" charset="0"/>
              </a:rPr>
              <a:t>Chap 4 – Duties and Responsibilities</a:t>
            </a:r>
            <a:endParaRPr lang="en-US" altLang="en-US" sz="3200" b="1" smtClean="0">
              <a:solidFill>
                <a:srgbClr val="002060"/>
              </a:solidFill>
            </a:endParaRPr>
          </a:p>
        </p:txBody>
      </p:sp>
      <p:sp>
        <p:nvSpPr>
          <p:cNvPr id="17411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marL="0" indent="0" eaLnBrk="1" hangingPunct="1">
              <a:buFont typeface="Wingdings 2" pitchFamily="18" charset="2"/>
              <a:buNone/>
              <a:defRPr/>
            </a:pPr>
            <a:r>
              <a:rPr lang="en-US" altLang="en-US" sz="2000" b="1" dirty="0" smtClean="0"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4.1 Responsibilities:</a:t>
            </a:r>
          </a:p>
          <a:p>
            <a:pPr marL="0" indent="0" eaLnBrk="1" hangingPunct="1">
              <a:buFont typeface="Wingdings 2" pitchFamily="18" charset="2"/>
              <a:buNone/>
              <a:defRPr/>
            </a:pPr>
            <a:r>
              <a:rPr lang="en-US" altLang="en-US" sz="2000" b="1" dirty="0" smtClean="0"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C. Flight Control:</a:t>
            </a:r>
          </a:p>
          <a:p>
            <a:pPr eaLnBrk="1" hangingPunct="1">
              <a:defRPr/>
            </a:pPr>
            <a:r>
              <a:rPr lang="en-US" altLang="en-US" sz="2000" dirty="0" smtClean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Retention of Records – records required to be maintained by Flight Control (original or copies)</a:t>
            </a:r>
          </a:p>
          <a:p>
            <a:pPr lvl="1" eaLnBrk="1" hangingPunct="1">
              <a:defRPr/>
            </a:pPr>
            <a:r>
              <a:rPr lang="en-US" altLang="en-US" sz="1800" dirty="0" smtClean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Completed weight and balance</a:t>
            </a:r>
          </a:p>
          <a:p>
            <a:pPr lvl="1" eaLnBrk="1" hangingPunct="1">
              <a:defRPr/>
            </a:pPr>
            <a:r>
              <a:rPr lang="en-US" altLang="en-US" sz="1800" dirty="0" smtClean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Flight plan</a:t>
            </a:r>
          </a:p>
          <a:p>
            <a:pPr lvl="1" eaLnBrk="1" hangingPunct="1">
              <a:defRPr/>
            </a:pPr>
            <a:r>
              <a:rPr lang="en-US" altLang="en-US" sz="1800" dirty="0" smtClean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Dispatch or flight release</a:t>
            </a:r>
          </a:p>
          <a:p>
            <a:pPr lvl="1" eaLnBrk="1" hangingPunct="1">
              <a:defRPr/>
            </a:pPr>
            <a:r>
              <a:rPr lang="en-US" altLang="en-US" sz="1800" dirty="0" smtClean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Aircraft log</a:t>
            </a:r>
          </a:p>
          <a:p>
            <a:pPr lvl="1" eaLnBrk="1" hangingPunct="1">
              <a:defRPr/>
            </a:pPr>
            <a:r>
              <a:rPr lang="en-US" altLang="en-US" sz="1800" dirty="0" smtClean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Takeoff and landing data card (TOLD card)</a:t>
            </a:r>
          </a:p>
          <a:p>
            <a:pPr lvl="1" eaLnBrk="1" hangingPunct="1">
              <a:defRPr/>
            </a:pPr>
            <a:r>
              <a:rPr lang="en-US" altLang="en-US" sz="1800" dirty="0" smtClean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All available weather reports and forecasts</a:t>
            </a:r>
            <a:endParaRPr lang="en-US" altLang="en-US" sz="1500" b="1" i="1" dirty="0" smtClean="0">
              <a:solidFill>
                <a:srgbClr val="002060"/>
              </a:solidFill>
              <a:latin typeface="Lucida Sans Unicode" panose="020B0602030504020204" pitchFamily="34" charset="0"/>
              <a:ea typeface="Lucida Sans Unicode" panose="020B0602030504020204" pitchFamily="34" charset="0"/>
              <a:cs typeface="Lucida Sans Unicode" panose="020B0602030504020204" pitchFamily="34" charset="0"/>
            </a:endParaRPr>
          </a:p>
        </p:txBody>
      </p:sp>
      <p:pic>
        <p:nvPicPr>
          <p:cNvPr id="52228" name="Picture 3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91200" y="6027738"/>
            <a:ext cx="3200400" cy="677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200" smtClean="0">
                <a:solidFill>
                  <a:srgbClr val="002060"/>
                </a:solidFill>
                <a:latin typeface="Lucida Sans Unicode" pitchFamily="34" charset="0"/>
                <a:ea typeface="Lucida Sans Unicode" pitchFamily="34" charset="0"/>
                <a:cs typeface="Lucida Sans Unicode" pitchFamily="34" charset="0"/>
              </a:rPr>
              <a:t>Chap 1 - Introduction</a:t>
            </a:r>
            <a:endParaRPr lang="en-US" altLang="en-US" sz="3200" b="1" smtClean="0">
              <a:solidFill>
                <a:srgbClr val="002060"/>
              </a:solidFill>
            </a:endParaRPr>
          </a:p>
        </p:txBody>
      </p:sp>
      <p:sp>
        <p:nvSpPr>
          <p:cNvPr id="17411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marL="0" indent="0" eaLnBrk="1" hangingPunct="1">
              <a:buFont typeface="Wingdings 2" pitchFamily="18" charset="2"/>
              <a:buNone/>
              <a:defRPr/>
            </a:pPr>
            <a:r>
              <a:rPr lang="en-US" altLang="en-US" sz="2000" b="1" dirty="0" smtClean="0"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A.  General:</a:t>
            </a:r>
          </a:p>
          <a:p>
            <a:pPr marL="0" indent="0" eaLnBrk="1" hangingPunct="1">
              <a:buFont typeface="Wingdings 2" pitchFamily="18" charset="2"/>
              <a:buNone/>
              <a:defRPr/>
            </a:pPr>
            <a:endParaRPr lang="en-US" altLang="en-US" sz="2000" b="1" dirty="0" smtClean="0">
              <a:latin typeface="Lucida Sans Unicode" panose="020B0602030504020204" pitchFamily="34" charset="0"/>
              <a:ea typeface="Lucida Sans Unicode" panose="020B0602030504020204" pitchFamily="34" charset="0"/>
              <a:cs typeface="Lucida Sans Unicode" panose="020B0602030504020204" pitchFamily="34" charset="0"/>
            </a:endParaRPr>
          </a:p>
          <a:p>
            <a:pPr eaLnBrk="1" hangingPunct="1">
              <a:defRPr/>
            </a:pPr>
            <a:r>
              <a:rPr lang="en-US" altLang="en-US" sz="2000" dirty="0" smtClean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GOM uses the appropriate FARs as guidelines</a:t>
            </a:r>
          </a:p>
          <a:p>
            <a:pPr marL="0" indent="0" eaLnBrk="1" hangingPunct="1">
              <a:defRPr/>
            </a:pPr>
            <a:endParaRPr lang="en-US" altLang="en-US" sz="2000" dirty="0" smtClean="0">
              <a:solidFill>
                <a:srgbClr val="002060"/>
              </a:solidFill>
              <a:latin typeface="Lucida Sans Unicode" panose="020B0602030504020204" pitchFamily="34" charset="0"/>
              <a:ea typeface="Lucida Sans Unicode" panose="020B0602030504020204" pitchFamily="34" charset="0"/>
              <a:cs typeface="Lucida Sans Unicode" panose="020B0602030504020204" pitchFamily="34" charset="0"/>
            </a:endParaRPr>
          </a:p>
          <a:p>
            <a:pPr eaLnBrk="1" hangingPunct="1">
              <a:defRPr/>
            </a:pPr>
            <a:r>
              <a:rPr lang="en-US" altLang="en-US" sz="2000" dirty="0" smtClean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Provides personnel with company procedures and policies</a:t>
            </a:r>
          </a:p>
          <a:p>
            <a:pPr marL="0" indent="0" eaLnBrk="1" hangingPunct="1">
              <a:defRPr/>
            </a:pPr>
            <a:endParaRPr lang="en-US" altLang="en-US" sz="2000" dirty="0" smtClean="0">
              <a:solidFill>
                <a:srgbClr val="002060"/>
              </a:solidFill>
              <a:latin typeface="Lucida Sans Unicode" panose="020B0602030504020204" pitchFamily="34" charset="0"/>
              <a:ea typeface="Lucida Sans Unicode" panose="020B0602030504020204" pitchFamily="34" charset="0"/>
              <a:cs typeface="Lucida Sans Unicode" panose="020B0602030504020204" pitchFamily="34" charset="0"/>
            </a:endParaRPr>
          </a:p>
          <a:p>
            <a:pPr eaLnBrk="1" hangingPunct="1">
              <a:defRPr/>
            </a:pPr>
            <a:r>
              <a:rPr lang="en-US" altLang="en-US" sz="2000" dirty="0" smtClean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Each employee engaged with flight operations responsible to be completely familiar with the contents.</a:t>
            </a:r>
          </a:p>
        </p:txBody>
      </p:sp>
      <p:pic>
        <p:nvPicPr>
          <p:cNvPr id="17412" name="Picture 3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91200" y="6027738"/>
            <a:ext cx="3200400" cy="677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200" smtClean="0">
                <a:solidFill>
                  <a:srgbClr val="002060"/>
                </a:solidFill>
                <a:latin typeface="Lucida Sans Unicode" pitchFamily="34" charset="0"/>
                <a:ea typeface="Lucida Sans Unicode" pitchFamily="34" charset="0"/>
                <a:cs typeface="Lucida Sans Unicode" pitchFamily="34" charset="0"/>
              </a:rPr>
              <a:t>Chap 5 – Policies</a:t>
            </a:r>
            <a:endParaRPr lang="en-US" altLang="en-US" sz="3200" b="1" smtClean="0">
              <a:solidFill>
                <a:srgbClr val="002060"/>
              </a:solidFill>
            </a:endParaRPr>
          </a:p>
        </p:txBody>
      </p:sp>
      <p:sp>
        <p:nvSpPr>
          <p:cNvPr id="17411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marL="0" indent="0" eaLnBrk="1" hangingPunct="1">
              <a:buFont typeface="Wingdings 2" pitchFamily="18" charset="2"/>
              <a:buNone/>
              <a:defRPr/>
            </a:pPr>
            <a:r>
              <a:rPr lang="en-US" altLang="en-US" sz="2000" b="1" dirty="0" smtClean="0"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5.1 Flight Deck:</a:t>
            </a:r>
          </a:p>
          <a:p>
            <a:pPr marL="0" indent="0" eaLnBrk="1" hangingPunct="1">
              <a:buFont typeface="Wingdings 2" pitchFamily="18" charset="2"/>
              <a:buNone/>
              <a:defRPr/>
            </a:pPr>
            <a:r>
              <a:rPr lang="en-US" altLang="en-US" sz="2000" b="1" dirty="0" smtClean="0"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A. Operating Philosophy:</a:t>
            </a:r>
          </a:p>
          <a:p>
            <a:pPr eaLnBrk="1" hangingPunct="1">
              <a:defRPr/>
            </a:pPr>
            <a:r>
              <a:rPr lang="en-US" altLang="en-US" sz="2000" dirty="0" smtClean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Three principle elements govern flight operations</a:t>
            </a:r>
          </a:p>
          <a:p>
            <a:pPr lvl="1" eaLnBrk="1" hangingPunct="1">
              <a:defRPr/>
            </a:pPr>
            <a:r>
              <a:rPr lang="en-US" altLang="en-US" sz="1800" dirty="0" smtClean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SAFETY – First Priority</a:t>
            </a:r>
          </a:p>
          <a:p>
            <a:pPr lvl="1" eaLnBrk="1" hangingPunct="1">
              <a:defRPr/>
            </a:pPr>
            <a:r>
              <a:rPr lang="en-US" altLang="en-US" sz="1800" dirty="0" smtClean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Scheduled Performance – use company policies and procedures to exercise good judgment while maintaining on-time operations</a:t>
            </a:r>
          </a:p>
          <a:p>
            <a:pPr lvl="1" eaLnBrk="1" hangingPunct="1">
              <a:defRPr/>
            </a:pPr>
            <a:r>
              <a:rPr lang="en-US" altLang="en-US" sz="1800" dirty="0" smtClean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Economy – and efficiency are always high priority</a:t>
            </a:r>
          </a:p>
          <a:p>
            <a:pPr marL="0" indent="0" eaLnBrk="1" hangingPunct="1">
              <a:buFont typeface="Wingdings 2" pitchFamily="18" charset="2"/>
              <a:buNone/>
              <a:defRPr/>
            </a:pPr>
            <a:r>
              <a:rPr lang="en-US" altLang="en-US" sz="2000" b="1" dirty="0" smtClean="0"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B. Sterile Cockpit:</a:t>
            </a:r>
          </a:p>
          <a:p>
            <a:pPr eaLnBrk="1" hangingPunct="1">
              <a:defRPr/>
            </a:pPr>
            <a:r>
              <a:rPr lang="en-US" altLang="en-US" sz="2000" dirty="0" smtClean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During all critical phases of flight – </a:t>
            </a:r>
            <a:r>
              <a:rPr lang="en-US" altLang="en-US" sz="2000" dirty="0" err="1" smtClean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gnd</a:t>
            </a:r>
            <a:r>
              <a:rPr lang="en-US" altLang="en-US" sz="2000" dirty="0" smtClean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 ops, taxi, T/O, </a:t>
            </a:r>
            <a:r>
              <a:rPr lang="en-US" altLang="en-US" sz="2000" dirty="0" err="1" smtClean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ldg</a:t>
            </a:r>
            <a:r>
              <a:rPr lang="en-US" altLang="en-US" sz="2000" dirty="0" smtClean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, below 10,000 </a:t>
            </a:r>
            <a:r>
              <a:rPr lang="en-US" altLang="en-US" sz="2000" dirty="0" err="1" smtClean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ft</a:t>
            </a:r>
            <a:endParaRPr lang="en-US" altLang="en-US" sz="2000" dirty="0" smtClean="0">
              <a:solidFill>
                <a:srgbClr val="002060"/>
              </a:solidFill>
              <a:latin typeface="Lucida Sans Unicode" panose="020B0602030504020204" pitchFamily="34" charset="0"/>
              <a:ea typeface="Lucida Sans Unicode" panose="020B0602030504020204" pitchFamily="34" charset="0"/>
              <a:cs typeface="Lucida Sans Unicode" panose="020B0602030504020204" pitchFamily="34" charset="0"/>
            </a:endParaRPr>
          </a:p>
          <a:p>
            <a:pPr eaLnBrk="1" hangingPunct="1">
              <a:defRPr/>
            </a:pPr>
            <a:r>
              <a:rPr lang="en-US" altLang="en-US" sz="2000" dirty="0" smtClean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Only those duties required</a:t>
            </a:r>
          </a:p>
          <a:p>
            <a:pPr eaLnBrk="1" hangingPunct="1">
              <a:defRPr/>
            </a:pPr>
            <a:r>
              <a:rPr lang="en-US" altLang="en-US" sz="2000" dirty="0" smtClean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Not distracting</a:t>
            </a:r>
          </a:p>
          <a:p>
            <a:pPr marL="0" indent="0" eaLnBrk="1" hangingPunct="1">
              <a:buFont typeface="Wingdings 2" pitchFamily="18" charset="2"/>
              <a:buNone/>
              <a:defRPr/>
            </a:pPr>
            <a:r>
              <a:rPr lang="en-US" altLang="en-US" sz="1800" b="1" dirty="0" smtClean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NOTE: Flight Control will NOT initiate contact during critical phases of flight</a:t>
            </a:r>
          </a:p>
        </p:txBody>
      </p:sp>
      <p:pic>
        <p:nvPicPr>
          <p:cNvPr id="54276" name="Picture 3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91200" y="6027738"/>
            <a:ext cx="3200400" cy="677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200" smtClean="0">
                <a:solidFill>
                  <a:srgbClr val="002060"/>
                </a:solidFill>
                <a:latin typeface="Lucida Sans Unicode" pitchFamily="34" charset="0"/>
                <a:ea typeface="Lucida Sans Unicode" pitchFamily="34" charset="0"/>
                <a:cs typeface="Lucida Sans Unicode" pitchFamily="34" charset="0"/>
              </a:rPr>
              <a:t>Chap 5 – Policies</a:t>
            </a:r>
            <a:endParaRPr lang="en-US" altLang="en-US" sz="3200" b="1" smtClean="0">
              <a:solidFill>
                <a:srgbClr val="002060"/>
              </a:solidFill>
            </a:endParaRPr>
          </a:p>
        </p:txBody>
      </p:sp>
      <p:sp>
        <p:nvSpPr>
          <p:cNvPr id="17411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marL="0" indent="0" eaLnBrk="1" hangingPunct="1">
              <a:buFont typeface="Wingdings 2" pitchFamily="18" charset="2"/>
              <a:buNone/>
              <a:defRPr/>
            </a:pPr>
            <a:r>
              <a:rPr lang="en-US" altLang="en-US" sz="2000" b="1" dirty="0" smtClean="0"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5.1 Flight Deck:</a:t>
            </a:r>
          </a:p>
          <a:p>
            <a:pPr marL="0" indent="0" eaLnBrk="1" hangingPunct="1">
              <a:buFont typeface="Wingdings 2" pitchFamily="18" charset="2"/>
              <a:buNone/>
              <a:defRPr/>
            </a:pPr>
            <a:r>
              <a:rPr lang="en-US" altLang="en-US" sz="2000" b="1" dirty="0" smtClean="0"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D. Flight Altitude Awareness:</a:t>
            </a:r>
          </a:p>
          <a:p>
            <a:pPr eaLnBrk="1" hangingPunct="1">
              <a:defRPr/>
            </a:pPr>
            <a:r>
              <a:rPr lang="en-US" altLang="en-US" sz="2000" dirty="0" smtClean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Flights will not be operated below the minimum altitude specified in the Ops Specs</a:t>
            </a:r>
          </a:p>
          <a:p>
            <a:pPr lvl="1" eaLnBrk="1" hangingPunct="1">
              <a:defRPr/>
            </a:pPr>
            <a:r>
              <a:rPr lang="en-US" altLang="en-US" sz="1800" dirty="0" smtClean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Day or Night IFR – ATC clearance but no case less than MEA</a:t>
            </a:r>
          </a:p>
          <a:p>
            <a:pPr lvl="1" eaLnBrk="1" hangingPunct="1">
              <a:defRPr/>
            </a:pPr>
            <a:r>
              <a:rPr lang="en-US" altLang="en-US" sz="1800" dirty="0" smtClean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Mountainous terrain, 2000 </a:t>
            </a:r>
            <a:r>
              <a:rPr lang="en-US" altLang="en-US" sz="1800" dirty="0" err="1" smtClean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ft</a:t>
            </a:r>
            <a:r>
              <a:rPr lang="en-US" altLang="en-US" sz="1800" dirty="0" smtClean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 above surface or other obstructions w/in 5 miles of course</a:t>
            </a:r>
          </a:p>
        </p:txBody>
      </p:sp>
      <p:pic>
        <p:nvPicPr>
          <p:cNvPr id="56324" name="Picture 3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91200" y="6027738"/>
            <a:ext cx="3200400" cy="677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200" smtClean="0">
                <a:solidFill>
                  <a:srgbClr val="002060"/>
                </a:solidFill>
                <a:latin typeface="Lucida Sans Unicode" pitchFamily="34" charset="0"/>
                <a:ea typeface="Lucida Sans Unicode" pitchFamily="34" charset="0"/>
                <a:cs typeface="Lucida Sans Unicode" pitchFamily="34" charset="0"/>
              </a:rPr>
              <a:t>Chap 5 – Policies</a:t>
            </a:r>
            <a:endParaRPr lang="en-US" altLang="en-US" sz="3200" b="1" smtClean="0">
              <a:solidFill>
                <a:srgbClr val="002060"/>
              </a:solidFill>
            </a:endParaRPr>
          </a:p>
        </p:txBody>
      </p:sp>
      <p:sp>
        <p:nvSpPr>
          <p:cNvPr id="17411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marL="0" indent="0" eaLnBrk="1" hangingPunct="1">
              <a:buFont typeface="Wingdings 2" pitchFamily="18" charset="2"/>
              <a:buNone/>
              <a:defRPr/>
            </a:pPr>
            <a:r>
              <a:rPr lang="en-US" altLang="en-US" sz="2000" b="1" dirty="0" smtClean="0"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5.2 Communications/Reporting Requirements:</a:t>
            </a:r>
          </a:p>
          <a:p>
            <a:pPr marL="0" indent="0" eaLnBrk="1" hangingPunct="1">
              <a:buFont typeface="Wingdings 2" pitchFamily="18" charset="2"/>
              <a:buNone/>
              <a:defRPr/>
            </a:pPr>
            <a:endParaRPr lang="en-US" altLang="en-US" sz="2000" b="1" dirty="0" smtClean="0">
              <a:latin typeface="Lucida Sans Unicode" panose="020B0602030504020204" pitchFamily="34" charset="0"/>
              <a:ea typeface="Lucida Sans Unicode" panose="020B0602030504020204" pitchFamily="34" charset="0"/>
              <a:cs typeface="Lucida Sans Unicode" panose="020B0602030504020204" pitchFamily="34" charset="0"/>
            </a:endParaRPr>
          </a:p>
          <a:p>
            <a:pPr marL="0" indent="0" eaLnBrk="1" hangingPunct="1">
              <a:buFont typeface="Wingdings 2" pitchFamily="18" charset="2"/>
              <a:buNone/>
              <a:defRPr/>
            </a:pPr>
            <a:r>
              <a:rPr lang="en-US" altLang="en-US" sz="2000" b="1" dirty="0" smtClean="0"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A. Communication Facilities:</a:t>
            </a:r>
          </a:p>
          <a:p>
            <a:pPr eaLnBrk="1" hangingPunct="1">
              <a:defRPr/>
            </a:pPr>
            <a:r>
              <a:rPr lang="en-US" altLang="en-US" sz="2000" dirty="0" smtClean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Two-way air/ground radio be available for rapid communications during normal operating conditions</a:t>
            </a:r>
            <a:endParaRPr lang="en-US" altLang="en-US" sz="1800" dirty="0" smtClean="0">
              <a:solidFill>
                <a:srgbClr val="002060"/>
              </a:solidFill>
              <a:latin typeface="Lucida Sans Unicode" panose="020B0602030504020204" pitchFamily="34" charset="0"/>
              <a:ea typeface="Lucida Sans Unicode" panose="020B0602030504020204" pitchFamily="34" charset="0"/>
              <a:cs typeface="Lucida Sans Unicode" panose="020B0602030504020204" pitchFamily="34" charset="0"/>
            </a:endParaRPr>
          </a:p>
        </p:txBody>
      </p:sp>
      <p:pic>
        <p:nvPicPr>
          <p:cNvPr id="58372" name="Picture 3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91200" y="6027738"/>
            <a:ext cx="3200400" cy="677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200" smtClean="0">
                <a:solidFill>
                  <a:srgbClr val="002060"/>
                </a:solidFill>
                <a:latin typeface="Lucida Sans Unicode" pitchFamily="34" charset="0"/>
                <a:ea typeface="Lucida Sans Unicode" pitchFamily="34" charset="0"/>
                <a:cs typeface="Lucida Sans Unicode" pitchFamily="34" charset="0"/>
              </a:rPr>
              <a:t>Chap 5 – Policies</a:t>
            </a:r>
            <a:endParaRPr lang="en-US" altLang="en-US" sz="3200" b="1" smtClean="0">
              <a:solidFill>
                <a:srgbClr val="002060"/>
              </a:solidFill>
            </a:endParaRPr>
          </a:p>
        </p:txBody>
      </p:sp>
      <p:sp>
        <p:nvSpPr>
          <p:cNvPr id="17411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01625" y="1295400"/>
            <a:ext cx="8504238" cy="4572000"/>
          </a:xfrm>
        </p:spPr>
        <p:txBody>
          <a:bodyPr/>
          <a:lstStyle/>
          <a:p>
            <a:pPr marL="0" indent="0" eaLnBrk="1" hangingPunct="1">
              <a:buFont typeface="Wingdings 2" pitchFamily="18" charset="2"/>
              <a:buNone/>
              <a:defRPr/>
            </a:pPr>
            <a:r>
              <a:rPr lang="en-US" altLang="en-US" sz="2000" b="1" dirty="0" smtClean="0"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5.2 Communications/Reporting Requirements:</a:t>
            </a:r>
          </a:p>
          <a:p>
            <a:pPr marL="0" indent="0" eaLnBrk="1" hangingPunct="1">
              <a:buFont typeface="Wingdings 2" pitchFamily="18" charset="2"/>
              <a:buNone/>
              <a:defRPr/>
            </a:pPr>
            <a:endParaRPr lang="en-US" altLang="en-US" sz="2000" b="1" dirty="0" smtClean="0">
              <a:latin typeface="Lucida Sans Unicode" panose="020B0602030504020204" pitchFamily="34" charset="0"/>
              <a:ea typeface="Lucida Sans Unicode" panose="020B0602030504020204" pitchFamily="34" charset="0"/>
              <a:cs typeface="Lucida Sans Unicode" panose="020B0602030504020204" pitchFamily="34" charset="0"/>
            </a:endParaRPr>
          </a:p>
          <a:p>
            <a:pPr marL="0" indent="0" eaLnBrk="1" hangingPunct="1">
              <a:buFont typeface="Wingdings 2" pitchFamily="18" charset="2"/>
              <a:buNone/>
              <a:defRPr/>
            </a:pPr>
            <a:r>
              <a:rPr lang="en-US" altLang="en-US" sz="2000" b="1" dirty="0" smtClean="0"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B. ATC Requirements:</a:t>
            </a:r>
          </a:p>
          <a:p>
            <a:pPr eaLnBrk="1" hangingPunct="1">
              <a:defRPr/>
            </a:pPr>
            <a:r>
              <a:rPr lang="en-US" altLang="en-US" sz="2000" dirty="0" smtClean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Appropriate air/ground facility will be monitored at all times while in flight</a:t>
            </a:r>
          </a:p>
          <a:p>
            <a:pPr eaLnBrk="1" hangingPunct="1">
              <a:defRPr/>
            </a:pPr>
            <a:r>
              <a:rPr lang="en-US" altLang="en-US" sz="2000" dirty="0" smtClean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While IFR following reports are mandatory:</a:t>
            </a:r>
          </a:p>
          <a:p>
            <a:pPr lvl="1" eaLnBrk="1" hangingPunct="1">
              <a:defRPr/>
            </a:pPr>
            <a:r>
              <a:rPr lang="en-US" altLang="en-US" sz="1800" dirty="0" smtClean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Compulsory reporting points in non-radar environment</a:t>
            </a:r>
          </a:p>
          <a:p>
            <a:pPr lvl="1" eaLnBrk="1" hangingPunct="1">
              <a:defRPr/>
            </a:pPr>
            <a:r>
              <a:rPr lang="en-US" altLang="en-US" sz="1800" dirty="0" smtClean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Time and altitude when reaching holding point or clearance limit</a:t>
            </a:r>
          </a:p>
          <a:p>
            <a:pPr lvl="1" eaLnBrk="1" hangingPunct="1">
              <a:defRPr/>
            </a:pPr>
            <a:r>
              <a:rPr lang="en-US" altLang="en-US" sz="1800" dirty="0" smtClean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When vacating assigned altitude for new altitude</a:t>
            </a:r>
          </a:p>
          <a:p>
            <a:pPr lvl="1" eaLnBrk="1" hangingPunct="1">
              <a:defRPr/>
            </a:pPr>
            <a:r>
              <a:rPr lang="en-US" altLang="en-US" sz="1800" dirty="0" smtClean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When departing an assigned holding point/fix</a:t>
            </a:r>
          </a:p>
          <a:p>
            <a:pPr lvl="1" eaLnBrk="1" hangingPunct="1">
              <a:defRPr/>
            </a:pPr>
            <a:r>
              <a:rPr lang="en-US" altLang="en-US" sz="1800" dirty="0" smtClean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Passing the final approach fix</a:t>
            </a:r>
          </a:p>
          <a:p>
            <a:pPr lvl="1" eaLnBrk="1" hangingPunct="1">
              <a:defRPr/>
            </a:pPr>
            <a:r>
              <a:rPr lang="en-US" altLang="en-US" sz="1800" dirty="0" smtClean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Missed approach</a:t>
            </a:r>
          </a:p>
          <a:p>
            <a:pPr lvl="1" eaLnBrk="1" hangingPunct="1">
              <a:defRPr/>
            </a:pPr>
            <a:r>
              <a:rPr lang="en-US" altLang="en-US" sz="1800" dirty="0" smtClean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Reporting point time in excess of 3 minutes</a:t>
            </a:r>
          </a:p>
          <a:p>
            <a:pPr lvl="1" eaLnBrk="1" hangingPunct="1">
              <a:defRPr/>
            </a:pPr>
            <a:r>
              <a:rPr lang="en-US" altLang="en-US" sz="1800" dirty="0" smtClean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Altitude change while operating VFR or VFR on top</a:t>
            </a:r>
          </a:p>
          <a:p>
            <a:pPr lvl="1" eaLnBrk="1" hangingPunct="1">
              <a:defRPr/>
            </a:pPr>
            <a:endParaRPr lang="en-US" altLang="en-US" sz="1500" dirty="0" smtClean="0">
              <a:solidFill>
                <a:srgbClr val="002060"/>
              </a:solidFill>
              <a:latin typeface="Lucida Sans Unicode" panose="020B0602030504020204" pitchFamily="34" charset="0"/>
              <a:ea typeface="Lucida Sans Unicode" panose="020B0602030504020204" pitchFamily="34" charset="0"/>
              <a:cs typeface="Lucida Sans Unicode" panose="020B0602030504020204" pitchFamily="34" charset="0"/>
            </a:endParaRPr>
          </a:p>
        </p:txBody>
      </p:sp>
      <p:pic>
        <p:nvPicPr>
          <p:cNvPr id="60420" name="Picture 3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91200" y="6027738"/>
            <a:ext cx="3200400" cy="677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200" smtClean="0">
                <a:solidFill>
                  <a:srgbClr val="002060"/>
                </a:solidFill>
                <a:latin typeface="Lucida Sans Unicode" pitchFamily="34" charset="0"/>
                <a:ea typeface="Lucida Sans Unicode" pitchFamily="34" charset="0"/>
                <a:cs typeface="Lucida Sans Unicode" pitchFamily="34" charset="0"/>
              </a:rPr>
              <a:t>Chap 5 – Policies</a:t>
            </a:r>
            <a:endParaRPr lang="en-US" altLang="en-US" sz="3200" b="1" smtClean="0">
              <a:solidFill>
                <a:srgbClr val="002060"/>
              </a:solidFill>
            </a:endParaRPr>
          </a:p>
        </p:txBody>
      </p:sp>
      <p:sp>
        <p:nvSpPr>
          <p:cNvPr id="17411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01625" y="1295400"/>
            <a:ext cx="8504238" cy="4572000"/>
          </a:xfrm>
        </p:spPr>
        <p:txBody>
          <a:bodyPr/>
          <a:lstStyle/>
          <a:p>
            <a:pPr marL="0" indent="0" eaLnBrk="1" hangingPunct="1">
              <a:buFont typeface="Wingdings 2" pitchFamily="18" charset="2"/>
              <a:buNone/>
              <a:defRPr/>
            </a:pPr>
            <a:r>
              <a:rPr lang="en-US" altLang="en-US" sz="2000" b="1" dirty="0" smtClean="0"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5.3 Human Factors and Crew Resource Management (CRM):</a:t>
            </a:r>
          </a:p>
          <a:p>
            <a:pPr marL="0" indent="0" eaLnBrk="1" hangingPunct="1">
              <a:buFont typeface="Wingdings 2" pitchFamily="18" charset="2"/>
              <a:buNone/>
              <a:defRPr/>
            </a:pPr>
            <a:r>
              <a:rPr lang="en-US" altLang="en-US" sz="2000" b="1" dirty="0" smtClean="0"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A. Goal:</a:t>
            </a:r>
          </a:p>
          <a:p>
            <a:pPr eaLnBrk="1" hangingPunct="1">
              <a:defRPr/>
            </a:pPr>
            <a:r>
              <a:rPr lang="en-US" altLang="en-US" sz="2000" dirty="0" smtClean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Primary goal is to improve safety and operational effectiveness</a:t>
            </a:r>
          </a:p>
          <a:p>
            <a:pPr eaLnBrk="1" hangingPunct="1">
              <a:defRPr/>
            </a:pPr>
            <a:r>
              <a:rPr lang="en-US" altLang="en-US" sz="2000" dirty="0" smtClean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Focuses on physical and psychological aspects of how people interact</a:t>
            </a:r>
          </a:p>
          <a:p>
            <a:pPr eaLnBrk="1" hangingPunct="1">
              <a:defRPr/>
            </a:pPr>
            <a:r>
              <a:rPr lang="en-US" altLang="en-US" sz="2000" dirty="0" smtClean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Results in significant enhancements to both</a:t>
            </a:r>
          </a:p>
          <a:p>
            <a:pPr marL="0" indent="0" eaLnBrk="1" hangingPunct="1">
              <a:buFont typeface="Wingdings 2" pitchFamily="18" charset="2"/>
              <a:buNone/>
              <a:defRPr/>
            </a:pPr>
            <a:r>
              <a:rPr lang="en-US" altLang="en-US" sz="2000" b="1" dirty="0" smtClean="0"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B. Crew Resource Management:</a:t>
            </a:r>
            <a:endParaRPr lang="en-US" altLang="en-US" sz="2000" b="1" dirty="0">
              <a:latin typeface="Lucida Sans Unicode" panose="020B0602030504020204" pitchFamily="34" charset="0"/>
              <a:ea typeface="Lucida Sans Unicode" panose="020B0602030504020204" pitchFamily="34" charset="0"/>
              <a:cs typeface="Lucida Sans Unicode" panose="020B0602030504020204" pitchFamily="34" charset="0"/>
            </a:endParaRPr>
          </a:p>
          <a:p>
            <a:pPr eaLnBrk="1" hangingPunct="1">
              <a:defRPr/>
            </a:pPr>
            <a:r>
              <a:rPr lang="en-US" altLang="en-US" sz="2000" dirty="0" smtClean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Encompasses skills, techniques, attitudes, and behaviors that people use to direct, control and coordinate all available resources</a:t>
            </a:r>
          </a:p>
          <a:p>
            <a:pPr lvl="1" eaLnBrk="1" hangingPunct="1">
              <a:defRPr/>
            </a:pPr>
            <a:r>
              <a:rPr lang="en-US" altLang="en-US" sz="1800" dirty="0" smtClean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Crew – Captains, FO, dispatchers, maintenance…ANY person or department who may influence safety during flight operations.</a:t>
            </a:r>
          </a:p>
          <a:p>
            <a:pPr lvl="1" eaLnBrk="1" hangingPunct="1">
              <a:defRPr/>
            </a:pPr>
            <a:r>
              <a:rPr lang="en-US" altLang="en-US" sz="1800" dirty="0" smtClean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Resource – People, skills, equipment, and services</a:t>
            </a:r>
          </a:p>
          <a:p>
            <a:pPr lvl="1" eaLnBrk="1" hangingPunct="1">
              <a:defRPr/>
            </a:pPr>
            <a:r>
              <a:rPr lang="en-US" altLang="en-US" sz="1800" dirty="0" smtClean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Management – to plan, direct, control and coordinate</a:t>
            </a:r>
          </a:p>
        </p:txBody>
      </p:sp>
      <p:pic>
        <p:nvPicPr>
          <p:cNvPr id="62468" name="Picture 3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91200" y="6027738"/>
            <a:ext cx="3200400" cy="677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200" smtClean="0">
                <a:solidFill>
                  <a:srgbClr val="002060"/>
                </a:solidFill>
                <a:latin typeface="Lucida Sans Unicode" pitchFamily="34" charset="0"/>
                <a:ea typeface="Lucida Sans Unicode" pitchFamily="34" charset="0"/>
                <a:cs typeface="Lucida Sans Unicode" pitchFamily="34" charset="0"/>
              </a:rPr>
              <a:t>Chap 5 – Policies</a:t>
            </a:r>
            <a:endParaRPr lang="en-US" altLang="en-US" sz="3200" b="1" smtClean="0">
              <a:solidFill>
                <a:srgbClr val="002060"/>
              </a:solidFill>
            </a:endParaRPr>
          </a:p>
        </p:txBody>
      </p:sp>
      <p:sp>
        <p:nvSpPr>
          <p:cNvPr id="17411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marL="0" indent="0" eaLnBrk="1" hangingPunct="1">
              <a:buFont typeface="Wingdings 2" pitchFamily="18" charset="2"/>
              <a:buNone/>
              <a:defRPr/>
            </a:pPr>
            <a:r>
              <a:rPr lang="en-US" altLang="en-US" sz="2000" b="1" dirty="0" smtClean="0"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5.3 Human Factors and Crew Resource Management (CRM):</a:t>
            </a:r>
          </a:p>
          <a:p>
            <a:pPr marL="0" indent="0" eaLnBrk="1" hangingPunct="1">
              <a:buFont typeface="Wingdings 2" pitchFamily="18" charset="2"/>
              <a:buNone/>
              <a:defRPr/>
            </a:pPr>
            <a:endParaRPr lang="en-US" altLang="en-US" sz="2000" b="1" dirty="0" smtClean="0">
              <a:latin typeface="Lucida Sans Unicode" panose="020B0602030504020204" pitchFamily="34" charset="0"/>
              <a:ea typeface="Lucida Sans Unicode" panose="020B0602030504020204" pitchFamily="34" charset="0"/>
              <a:cs typeface="Lucida Sans Unicode" panose="020B0602030504020204" pitchFamily="34" charset="0"/>
            </a:endParaRPr>
          </a:p>
          <a:p>
            <a:pPr marL="0" indent="0" eaLnBrk="1" hangingPunct="1">
              <a:buFont typeface="Wingdings 2" pitchFamily="18" charset="2"/>
              <a:buNone/>
              <a:defRPr/>
            </a:pPr>
            <a:r>
              <a:rPr lang="en-US" altLang="en-US" sz="2000" b="1" dirty="0" smtClean="0"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C. Human Factors and CRM:</a:t>
            </a:r>
          </a:p>
          <a:p>
            <a:pPr eaLnBrk="1" hangingPunct="1">
              <a:defRPr/>
            </a:pPr>
            <a:r>
              <a:rPr lang="en-US" altLang="en-US" sz="2000" dirty="0" smtClean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CRM represents the knowledge, skills and abilities that team members use</a:t>
            </a:r>
          </a:p>
          <a:p>
            <a:pPr eaLnBrk="1" hangingPunct="1">
              <a:defRPr/>
            </a:pPr>
            <a:r>
              <a:rPr lang="en-US" altLang="en-US" sz="2000" dirty="0" smtClean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Technical and procedural knowledge is the foundation for good CRM</a:t>
            </a:r>
          </a:p>
          <a:p>
            <a:pPr eaLnBrk="1" hangingPunct="1">
              <a:defRPr/>
            </a:pPr>
            <a:r>
              <a:rPr lang="en-US" altLang="en-US" sz="2000" dirty="0" smtClean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Command authority is enhanced by CRM</a:t>
            </a:r>
          </a:p>
        </p:txBody>
      </p:sp>
      <p:pic>
        <p:nvPicPr>
          <p:cNvPr id="64516" name="Picture 3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91200" y="6027738"/>
            <a:ext cx="3200400" cy="677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200" smtClean="0">
                <a:solidFill>
                  <a:srgbClr val="002060"/>
                </a:solidFill>
                <a:latin typeface="Lucida Sans Unicode" pitchFamily="34" charset="0"/>
                <a:ea typeface="Lucida Sans Unicode" pitchFamily="34" charset="0"/>
                <a:cs typeface="Lucida Sans Unicode" pitchFamily="34" charset="0"/>
              </a:rPr>
              <a:t>Chap 5 – Policies</a:t>
            </a:r>
            <a:endParaRPr lang="en-US" altLang="en-US" sz="3200" b="1" smtClean="0">
              <a:solidFill>
                <a:srgbClr val="002060"/>
              </a:solidFill>
            </a:endParaRPr>
          </a:p>
        </p:txBody>
      </p:sp>
      <p:sp>
        <p:nvSpPr>
          <p:cNvPr id="17411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01625" y="1295400"/>
            <a:ext cx="8504238" cy="4572000"/>
          </a:xfrm>
        </p:spPr>
        <p:txBody>
          <a:bodyPr/>
          <a:lstStyle/>
          <a:p>
            <a:pPr marL="0" indent="0" eaLnBrk="1" hangingPunct="1">
              <a:buFont typeface="Wingdings 2" pitchFamily="18" charset="2"/>
              <a:buNone/>
              <a:defRPr/>
            </a:pPr>
            <a:r>
              <a:rPr lang="en-US" altLang="en-US" sz="2000" b="1" dirty="0" smtClean="0"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5.3 Human Factors and Crew Resource Management (CRM):</a:t>
            </a:r>
          </a:p>
          <a:p>
            <a:pPr marL="0" indent="0" eaLnBrk="1" hangingPunct="1">
              <a:buFont typeface="Wingdings 2" pitchFamily="18" charset="2"/>
              <a:buNone/>
              <a:defRPr/>
            </a:pPr>
            <a:r>
              <a:rPr lang="en-US" altLang="en-US" sz="2000" b="1" dirty="0" smtClean="0"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D. CRM Skills (Communication):</a:t>
            </a:r>
          </a:p>
          <a:p>
            <a:pPr eaLnBrk="1" hangingPunct="1">
              <a:defRPr/>
            </a:pPr>
            <a:r>
              <a:rPr lang="en-US" altLang="en-US" sz="2000" dirty="0" smtClean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Begins with effective communication</a:t>
            </a:r>
          </a:p>
          <a:p>
            <a:pPr lvl="1" eaLnBrk="1" hangingPunct="1">
              <a:defRPr/>
            </a:pPr>
            <a:r>
              <a:rPr lang="en-US" altLang="en-US" sz="1800" dirty="0" smtClean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Verbal and nonverbal exchange of information</a:t>
            </a:r>
          </a:p>
          <a:p>
            <a:pPr lvl="1" eaLnBrk="1" hangingPunct="1">
              <a:defRPr/>
            </a:pPr>
            <a:r>
              <a:rPr lang="en-US" altLang="en-US" sz="1800" dirty="0" smtClean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Body language 55%, Tone 38%, and Words 7%</a:t>
            </a:r>
          </a:p>
          <a:p>
            <a:pPr eaLnBrk="1" hangingPunct="1">
              <a:defRPr/>
            </a:pPr>
            <a:r>
              <a:rPr lang="en-US" altLang="en-US" sz="2000" dirty="0" smtClean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Fulfill roles as effective by consistently informing</a:t>
            </a:r>
          </a:p>
          <a:p>
            <a:pPr eaLnBrk="1" hangingPunct="1">
              <a:defRPr/>
            </a:pPr>
            <a:r>
              <a:rPr lang="en-US" altLang="en-US" sz="2000" dirty="0" smtClean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All team members should:</a:t>
            </a:r>
            <a:endParaRPr lang="en-US" altLang="en-US" sz="2000" dirty="0">
              <a:solidFill>
                <a:srgbClr val="002060"/>
              </a:solidFill>
              <a:latin typeface="Lucida Sans Unicode" panose="020B0602030504020204" pitchFamily="34" charset="0"/>
              <a:ea typeface="Lucida Sans Unicode" panose="020B0602030504020204" pitchFamily="34" charset="0"/>
              <a:cs typeface="Lucida Sans Unicode" panose="020B0602030504020204" pitchFamily="34" charset="0"/>
            </a:endParaRPr>
          </a:p>
          <a:p>
            <a:pPr lvl="1" eaLnBrk="1" hangingPunct="1">
              <a:defRPr/>
            </a:pPr>
            <a:r>
              <a:rPr lang="en-US" altLang="en-US" sz="1800" dirty="0" smtClean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Listen Actively</a:t>
            </a:r>
          </a:p>
          <a:p>
            <a:pPr lvl="1" eaLnBrk="1" hangingPunct="1">
              <a:defRPr/>
            </a:pPr>
            <a:r>
              <a:rPr lang="en-US" altLang="en-US" sz="1800" dirty="0" smtClean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Provide/accept timely feedback</a:t>
            </a:r>
          </a:p>
          <a:p>
            <a:pPr lvl="1" eaLnBrk="1" hangingPunct="1">
              <a:defRPr/>
            </a:pPr>
            <a:r>
              <a:rPr lang="en-US" altLang="en-US" sz="1800" dirty="0" smtClean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Use standardized terminology</a:t>
            </a:r>
          </a:p>
          <a:p>
            <a:pPr lvl="1" eaLnBrk="1" hangingPunct="1">
              <a:defRPr/>
            </a:pPr>
            <a:r>
              <a:rPr lang="en-US" altLang="en-US" sz="1800" dirty="0" smtClean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Communicate changes or expected changes</a:t>
            </a:r>
          </a:p>
          <a:p>
            <a:pPr lvl="1" eaLnBrk="1" hangingPunct="1">
              <a:defRPr/>
            </a:pPr>
            <a:r>
              <a:rPr lang="en-US" altLang="en-US" sz="1800" dirty="0" smtClean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Gain attention of team member before communicating</a:t>
            </a:r>
          </a:p>
          <a:p>
            <a:pPr lvl="1" eaLnBrk="1" hangingPunct="1">
              <a:defRPr/>
            </a:pPr>
            <a:r>
              <a:rPr lang="en-US" altLang="en-US" sz="1800" dirty="0" smtClean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Balance communications with operational demands and priorities</a:t>
            </a:r>
          </a:p>
          <a:p>
            <a:pPr lvl="1" eaLnBrk="1" hangingPunct="1">
              <a:defRPr/>
            </a:pPr>
            <a:r>
              <a:rPr lang="en-US" altLang="en-US" sz="1800" dirty="0" smtClean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Communicate information and decisions clearly</a:t>
            </a:r>
          </a:p>
        </p:txBody>
      </p:sp>
      <p:pic>
        <p:nvPicPr>
          <p:cNvPr id="66564" name="Picture 3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91200" y="6027738"/>
            <a:ext cx="3200400" cy="677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200" smtClean="0">
                <a:solidFill>
                  <a:srgbClr val="002060"/>
                </a:solidFill>
                <a:latin typeface="Lucida Sans Unicode" pitchFamily="34" charset="0"/>
                <a:ea typeface="Lucida Sans Unicode" pitchFamily="34" charset="0"/>
                <a:cs typeface="Lucida Sans Unicode" pitchFamily="34" charset="0"/>
              </a:rPr>
              <a:t>Chap 5 – Policies</a:t>
            </a:r>
            <a:endParaRPr lang="en-US" altLang="en-US" sz="3200" b="1" smtClean="0">
              <a:solidFill>
                <a:srgbClr val="002060"/>
              </a:solidFill>
            </a:endParaRPr>
          </a:p>
        </p:txBody>
      </p:sp>
      <p:sp>
        <p:nvSpPr>
          <p:cNvPr id="17411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marL="0" indent="0" eaLnBrk="1" hangingPunct="1">
              <a:buFont typeface="Wingdings 2" pitchFamily="18" charset="2"/>
              <a:buNone/>
              <a:defRPr/>
            </a:pPr>
            <a:r>
              <a:rPr lang="en-US" altLang="en-US" sz="2000" b="1" dirty="0" smtClean="0"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5.3 Human Factors and Crew Resource Management (CRM):</a:t>
            </a:r>
          </a:p>
          <a:p>
            <a:pPr marL="0" indent="0" eaLnBrk="1" hangingPunct="1">
              <a:buFont typeface="Wingdings 2" pitchFamily="18" charset="2"/>
              <a:buNone/>
              <a:defRPr/>
            </a:pPr>
            <a:r>
              <a:rPr lang="en-US" altLang="en-US" sz="2000" b="1" dirty="0" smtClean="0"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D. CRM Skills (Communication):</a:t>
            </a:r>
          </a:p>
          <a:p>
            <a:pPr eaLnBrk="1" hangingPunct="1">
              <a:defRPr/>
            </a:pPr>
            <a:r>
              <a:rPr lang="en-US" altLang="en-US" sz="2000" dirty="0" smtClean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Captains/Supervisors should:</a:t>
            </a:r>
            <a:endParaRPr lang="en-US" altLang="en-US" sz="2000" dirty="0">
              <a:solidFill>
                <a:srgbClr val="002060"/>
              </a:solidFill>
              <a:latin typeface="Lucida Sans Unicode" panose="020B0602030504020204" pitchFamily="34" charset="0"/>
              <a:ea typeface="Lucida Sans Unicode" panose="020B0602030504020204" pitchFamily="34" charset="0"/>
              <a:cs typeface="Lucida Sans Unicode" panose="020B0602030504020204" pitchFamily="34" charset="0"/>
            </a:endParaRPr>
          </a:p>
          <a:p>
            <a:pPr lvl="1" eaLnBrk="1" hangingPunct="1">
              <a:defRPr/>
            </a:pPr>
            <a:r>
              <a:rPr lang="en-US" altLang="en-US" sz="1800" dirty="0" smtClean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Create climate for free and open communications</a:t>
            </a:r>
          </a:p>
          <a:p>
            <a:pPr lvl="1" eaLnBrk="1" hangingPunct="1">
              <a:defRPr/>
            </a:pPr>
            <a:r>
              <a:rPr lang="en-US" altLang="en-US" sz="1800" dirty="0" smtClean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Establish and reinforce two-way communication channels</a:t>
            </a:r>
          </a:p>
          <a:p>
            <a:pPr lvl="1" eaLnBrk="1" hangingPunct="1">
              <a:defRPr/>
            </a:pPr>
            <a:r>
              <a:rPr lang="en-US" altLang="en-US" sz="1800" dirty="0" smtClean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Brief operations requirements and expectations in a timely fashion</a:t>
            </a:r>
          </a:p>
          <a:p>
            <a:pPr lvl="1" eaLnBrk="1" hangingPunct="1">
              <a:defRPr/>
            </a:pPr>
            <a:r>
              <a:rPr lang="en-US" altLang="en-US" sz="1800" dirty="0" smtClean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Ensure tasks and responsibilities are understood among team</a:t>
            </a:r>
          </a:p>
          <a:p>
            <a:pPr eaLnBrk="1" hangingPunct="1">
              <a:defRPr/>
            </a:pPr>
            <a:r>
              <a:rPr lang="en-US" altLang="en-US" sz="2000" b="1" dirty="0" err="1" smtClean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Disptachers</a:t>
            </a:r>
            <a:r>
              <a:rPr lang="en-US" altLang="en-US" sz="2000" b="1" dirty="0" smtClean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 </a:t>
            </a:r>
            <a:r>
              <a:rPr lang="en-US" altLang="en-US" sz="2000" dirty="0" smtClean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should:</a:t>
            </a:r>
          </a:p>
          <a:p>
            <a:pPr lvl="1" eaLnBrk="1" hangingPunct="1">
              <a:defRPr/>
            </a:pPr>
            <a:r>
              <a:rPr lang="en-US" altLang="en-US" sz="1800" dirty="0" smtClean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Give and receive thorough briefs</a:t>
            </a:r>
          </a:p>
          <a:p>
            <a:pPr eaLnBrk="1" hangingPunct="1">
              <a:defRPr/>
            </a:pPr>
            <a:r>
              <a:rPr lang="en-US" altLang="en-US" sz="2000" dirty="0" smtClean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First Officers should:</a:t>
            </a:r>
          </a:p>
          <a:p>
            <a:pPr lvl="1" eaLnBrk="1" hangingPunct="1">
              <a:defRPr/>
            </a:pPr>
            <a:r>
              <a:rPr lang="en-US" altLang="en-US" sz="1800" dirty="0" smtClean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Offer or assert their perspective when safety and/or efficiency would be enhanced</a:t>
            </a:r>
          </a:p>
        </p:txBody>
      </p:sp>
      <p:pic>
        <p:nvPicPr>
          <p:cNvPr id="68612" name="Picture 3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91200" y="6027738"/>
            <a:ext cx="3200400" cy="677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200" smtClean="0">
                <a:solidFill>
                  <a:srgbClr val="002060"/>
                </a:solidFill>
                <a:latin typeface="Lucida Sans Unicode" pitchFamily="34" charset="0"/>
                <a:ea typeface="Lucida Sans Unicode" pitchFamily="34" charset="0"/>
                <a:cs typeface="Lucida Sans Unicode" pitchFamily="34" charset="0"/>
              </a:rPr>
              <a:t>Chap 5 – Policies</a:t>
            </a:r>
            <a:endParaRPr lang="en-US" altLang="en-US" sz="3200" b="1" smtClean="0">
              <a:solidFill>
                <a:srgbClr val="002060"/>
              </a:solidFill>
            </a:endParaRPr>
          </a:p>
        </p:txBody>
      </p:sp>
      <p:sp>
        <p:nvSpPr>
          <p:cNvPr id="17411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marL="0" indent="0" eaLnBrk="1" hangingPunct="1">
              <a:buFont typeface="Wingdings 2" pitchFamily="18" charset="2"/>
              <a:buNone/>
              <a:defRPr/>
            </a:pPr>
            <a:r>
              <a:rPr lang="en-US" altLang="en-US" sz="2000" b="1" dirty="0" smtClean="0"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5.3 Human Factors and Crew Resource Management (CRM)</a:t>
            </a:r>
          </a:p>
          <a:p>
            <a:pPr marL="0" indent="0" eaLnBrk="1" hangingPunct="1">
              <a:buFont typeface="Wingdings 2" pitchFamily="18" charset="2"/>
              <a:buNone/>
              <a:defRPr/>
            </a:pPr>
            <a:endParaRPr lang="en-US" altLang="en-US" sz="2000" b="1" dirty="0" smtClean="0">
              <a:latin typeface="Lucida Sans Unicode" panose="020B0602030504020204" pitchFamily="34" charset="0"/>
              <a:ea typeface="Lucida Sans Unicode" panose="020B0602030504020204" pitchFamily="34" charset="0"/>
              <a:cs typeface="Lucida Sans Unicode" panose="020B0602030504020204" pitchFamily="34" charset="0"/>
            </a:endParaRPr>
          </a:p>
          <a:p>
            <a:pPr marL="0" indent="0" eaLnBrk="1" hangingPunct="1">
              <a:buFont typeface="Wingdings 2" pitchFamily="18" charset="2"/>
              <a:buNone/>
              <a:defRPr/>
            </a:pPr>
            <a:r>
              <a:rPr lang="en-US" altLang="en-US" sz="2000" b="1" dirty="0" smtClean="0"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D. CRM Skills (Crew Coordination):</a:t>
            </a:r>
          </a:p>
          <a:p>
            <a:pPr eaLnBrk="1" hangingPunct="1">
              <a:defRPr/>
            </a:pPr>
            <a:r>
              <a:rPr lang="en-US" altLang="en-US" sz="2000" dirty="0" smtClean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Crew coordination is the actions and strategies used by team members to facilitate teamwork in a unified manner</a:t>
            </a:r>
            <a:endParaRPr lang="en-US" altLang="en-US" sz="2000" dirty="0">
              <a:solidFill>
                <a:srgbClr val="002060"/>
              </a:solidFill>
              <a:latin typeface="Lucida Sans Unicode" panose="020B0602030504020204" pitchFamily="34" charset="0"/>
              <a:ea typeface="Lucida Sans Unicode" panose="020B0602030504020204" pitchFamily="34" charset="0"/>
              <a:cs typeface="Lucida Sans Unicode" panose="020B0602030504020204" pitchFamily="34" charset="0"/>
            </a:endParaRPr>
          </a:p>
          <a:p>
            <a:pPr lvl="1" eaLnBrk="1" hangingPunct="1">
              <a:defRPr/>
            </a:pPr>
            <a:r>
              <a:rPr lang="en-US" altLang="en-US" sz="1800" dirty="0" smtClean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Set tone</a:t>
            </a:r>
          </a:p>
          <a:p>
            <a:pPr lvl="1" eaLnBrk="1" hangingPunct="1">
              <a:defRPr/>
            </a:pPr>
            <a:r>
              <a:rPr lang="en-US" altLang="en-US" sz="1800" dirty="0" smtClean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Prioritize</a:t>
            </a:r>
          </a:p>
          <a:p>
            <a:pPr lvl="1" eaLnBrk="1" hangingPunct="1">
              <a:defRPr/>
            </a:pPr>
            <a:r>
              <a:rPr lang="en-US" altLang="en-US" sz="1800" dirty="0" smtClean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Manage</a:t>
            </a:r>
          </a:p>
          <a:p>
            <a:pPr lvl="1" eaLnBrk="1" hangingPunct="1">
              <a:defRPr/>
            </a:pPr>
            <a:r>
              <a:rPr lang="en-US" altLang="en-US" sz="1800" dirty="0" smtClean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Monitor</a:t>
            </a:r>
          </a:p>
        </p:txBody>
      </p:sp>
      <p:pic>
        <p:nvPicPr>
          <p:cNvPr id="70660" name="Picture 3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91200" y="6027738"/>
            <a:ext cx="3200400" cy="677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200" smtClean="0">
                <a:solidFill>
                  <a:srgbClr val="002060"/>
                </a:solidFill>
                <a:latin typeface="Lucida Sans Unicode" pitchFamily="34" charset="0"/>
                <a:ea typeface="Lucida Sans Unicode" pitchFamily="34" charset="0"/>
                <a:cs typeface="Lucida Sans Unicode" pitchFamily="34" charset="0"/>
              </a:rPr>
              <a:t>Chap 5 – Policies</a:t>
            </a:r>
            <a:endParaRPr lang="en-US" altLang="en-US" sz="3200" b="1" smtClean="0">
              <a:solidFill>
                <a:srgbClr val="002060"/>
              </a:solidFill>
            </a:endParaRPr>
          </a:p>
        </p:txBody>
      </p:sp>
      <p:sp>
        <p:nvSpPr>
          <p:cNvPr id="17411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marL="0" indent="0" eaLnBrk="1" hangingPunct="1">
              <a:buFont typeface="Wingdings 2" pitchFamily="18" charset="2"/>
              <a:buNone/>
              <a:defRPr/>
            </a:pPr>
            <a:r>
              <a:rPr lang="en-US" altLang="en-US" sz="2000" b="1" dirty="0" smtClean="0"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5.3 Human Factors and Crew Resource Management (CRM):</a:t>
            </a:r>
          </a:p>
          <a:p>
            <a:pPr marL="0" indent="0" eaLnBrk="1" hangingPunct="1">
              <a:buFont typeface="Wingdings 2" pitchFamily="18" charset="2"/>
              <a:buNone/>
              <a:defRPr/>
            </a:pPr>
            <a:endParaRPr lang="en-US" altLang="en-US" sz="2000" b="1" dirty="0" smtClean="0">
              <a:latin typeface="Lucida Sans Unicode" panose="020B0602030504020204" pitchFamily="34" charset="0"/>
              <a:ea typeface="Lucida Sans Unicode" panose="020B0602030504020204" pitchFamily="34" charset="0"/>
              <a:cs typeface="Lucida Sans Unicode" panose="020B0602030504020204" pitchFamily="34" charset="0"/>
            </a:endParaRPr>
          </a:p>
          <a:p>
            <a:pPr marL="0" indent="0" eaLnBrk="1" hangingPunct="1">
              <a:buFont typeface="Wingdings 2" pitchFamily="18" charset="2"/>
              <a:buNone/>
              <a:defRPr/>
            </a:pPr>
            <a:r>
              <a:rPr lang="en-US" altLang="en-US" sz="2000" b="1" dirty="0" smtClean="0"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D. CRM Skills (Crew Coordination):</a:t>
            </a:r>
          </a:p>
          <a:p>
            <a:pPr eaLnBrk="1" hangingPunct="1">
              <a:defRPr/>
            </a:pPr>
            <a:r>
              <a:rPr lang="en-US" altLang="en-US" sz="2000" dirty="0" smtClean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All team members should:</a:t>
            </a:r>
          </a:p>
          <a:p>
            <a:pPr lvl="1" eaLnBrk="1" hangingPunct="1">
              <a:defRPr/>
            </a:pPr>
            <a:r>
              <a:rPr lang="en-US" altLang="en-US" sz="1800" dirty="0" smtClean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Acknowledge changes in operational status</a:t>
            </a:r>
          </a:p>
          <a:p>
            <a:pPr lvl="1" eaLnBrk="1" hangingPunct="1">
              <a:defRPr/>
            </a:pPr>
            <a:r>
              <a:rPr lang="en-US" altLang="en-US" sz="1800" dirty="0" smtClean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Provide timely input to accomplish tasks, assert knowledge and experience when needed</a:t>
            </a:r>
          </a:p>
          <a:p>
            <a:pPr lvl="1" eaLnBrk="1" hangingPunct="1">
              <a:defRPr/>
            </a:pPr>
            <a:r>
              <a:rPr lang="en-US" altLang="en-US" sz="1800" dirty="0" smtClean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Support other team members</a:t>
            </a:r>
          </a:p>
          <a:p>
            <a:pPr lvl="1" eaLnBrk="1" hangingPunct="1">
              <a:defRPr/>
            </a:pPr>
            <a:r>
              <a:rPr lang="en-US" altLang="en-US" sz="1800" dirty="0" smtClean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Monitor how the team is setting the tone, prioritizing and managing</a:t>
            </a:r>
          </a:p>
          <a:p>
            <a:pPr lvl="1" eaLnBrk="1" hangingPunct="1">
              <a:defRPr/>
            </a:pPr>
            <a:r>
              <a:rPr lang="en-US" altLang="en-US" sz="1800" dirty="0" smtClean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Provide constructive feedback and accept team critique</a:t>
            </a:r>
          </a:p>
          <a:p>
            <a:pPr lvl="1" eaLnBrk="1" hangingPunct="1">
              <a:defRPr/>
            </a:pPr>
            <a:r>
              <a:rPr lang="en-US" altLang="en-US" sz="1800" dirty="0" smtClean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Acknowledge mistakes and/or limitations</a:t>
            </a:r>
          </a:p>
          <a:p>
            <a:pPr lvl="1" eaLnBrk="1" hangingPunct="1">
              <a:defRPr/>
            </a:pPr>
            <a:r>
              <a:rPr lang="en-US" altLang="en-US" sz="1800" dirty="0" smtClean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Resolve disparities in interpretation, priority and techniques</a:t>
            </a:r>
          </a:p>
        </p:txBody>
      </p:sp>
      <p:pic>
        <p:nvPicPr>
          <p:cNvPr id="72708" name="Picture 3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91200" y="6027738"/>
            <a:ext cx="3200400" cy="677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200" smtClean="0">
                <a:solidFill>
                  <a:srgbClr val="002060"/>
                </a:solidFill>
                <a:latin typeface="Lucida Sans Unicode" pitchFamily="34" charset="0"/>
                <a:ea typeface="Lucida Sans Unicode" pitchFamily="34" charset="0"/>
                <a:cs typeface="Lucida Sans Unicode" pitchFamily="34" charset="0"/>
              </a:rPr>
              <a:t>Chap 1 - Introduction</a:t>
            </a:r>
            <a:endParaRPr lang="en-US" altLang="en-US" sz="3200" b="1" smtClean="0">
              <a:solidFill>
                <a:srgbClr val="002060"/>
              </a:solidFill>
            </a:endParaRPr>
          </a:p>
        </p:txBody>
      </p:sp>
      <p:sp>
        <p:nvSpPr>
          <p:cNvPr id="17411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marL="0" indent="0" eaLnBrk="1" hangingPunct="1">
              <a:buFont typeface="Wingdings 2" pitchFamily="18" charset="2"/>
              <a:buNone/>
              <a:defRPr/>
            </a:pPr>
            <a:r>
              <a:rPr lang="en-US" altLang="en-US" sz="2000" b="1" dirty="0" smtClean="0"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B.  Federal Aviation Regulations:</a:t>
            </a:r>
          </a:p>
          <a:p>
            <a:pPr marL="0" indent="0" eaLnBrk="1" hangingPunct="1">
              <a:buFont typeface="Wingdings 2" pitchFamily="18" charset="2"/>
              <a:buNone/>
              <a:defRPr/>
            </a:pPr>
            <a:endParaRPr lang="en-US" altLang="en-US" sz="2000" b="1" dirty="0" smtClean="0">
              <a:latin typeface="Lucida Sans Unicode" panose="020B0602030504020204" pitchFamily="34" charset="0"/>
              <a:ea typeface="Lucida Sans Unicode" panose="020B0602030504020204" pitchFamily="34" charset="0"/>
              <a:cs typeface="Lucida Sans Unicode" panose="020B0602030504020204" pitchFamily="34" charset="0"/>
            </a:endParaRPr>
          </a:p>
          <a:p>
            <a:pPr eaLnBrk="1" hangingPunct="1">
              <a:defRPr/>
            </a:pPr>
            <a:r>
              <a:rPr lang="en-US" altLang="en-US" sz="2000" dirty="0" smtClean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ALL flight operations will be conducted in strict compliance with the FARs</a:t>
            </a:r>
          </a:p>
          <a:p>
            <a:pPr marL="0" indent="0" eaLnBrk="1" hangingPunct="1">
              <a:defRPr/>
            </a:pPr>
            <a:endParaRPr lang="en-US" altLang="en-US" sz="2000" dirty="0" smtClean="0">
              <a:solidFill>
                <a:srgbClr val="002060"/>
              </a:solidFill>
              <a:latin typeface="Lucida Sans Unicode" panose="020B0602030504020204" pitchFamily="34" charset="0"/>
              <a:ea typeface="Lucida Sans Unicode" panose="020B0602030504020204" pitchFamily="34" charset="0"/>
              <a:cs typeface="Lucida Sans Unicode" panose="020B0602030504020204" pitchFamily="34" charset="0"/>
            </a:endParaRPr>
          </a:p>
          <a:p>
            <a:pPr eaLnBrk="1" hangingPunct="1">
              <a:defRPr/>
            </a:pPr>
            <a:r>
              <a:rPr lang="en-US" altLang="en-US" sz="2000" dirty="0" smtClean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Company may elect to use more restrictive procedures</a:t>
            </a:r>
          </a:p>
          <a:p>
            <a:pPr marL="0" indent="0" eaLnBrk="1" hangingPunct="1">
              <a:defRPr/>
            </a:pPr>
            <a:endParaRPr lang="en-US" altLang="en-US" sz="2000" dirty="0" smtClean="0">
              <a:solidFill>
                <a:srgbClr val="002060"/>
              </a:solidFill>
              <a:latin typeface="Lucida Sans Unicode" panose="020B0602030504020204" pitchFamily="34" charset="0"/>
              <a:ea typeface="Lucida Sans Unicode" panose="020B0602030504020204" pitchFamily="34" charset="0"/>
              <a:cs typeface="Lucida Sans Unicode" panose="020B0602030504020204" pitchFamily="34" charset="0"/>
            </a:endParaRPr>
          </a:p>
          <a:p>
            <a:pPr eaLnBrk="1" hangingPunct="1">
              <a:defRPr/>
            </a:pPr>
            <a:r>
              <a:rPr lang="en-US" altLang="en-US" sz="2000" dirty="0" smtClean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Any discrepancy between manual, Ops Specs and FARs – most restrictive will apply</a:t>
            </a:r>
          </a:p>
        </p:txBody>
      </p:sp>
      <p:pic>
        <p:nvPicPr>
          <p:cNvPr id="19460" name="Picture 3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91200" y="6027738"/>
            <a:ext cx="3200400" cy="677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200" smtClean="0">
                <a:solidFill>
                  <a:srgbClr val="002060"/>
                </a:solidFill>
                <a:latin typeface="Lucida Sans Unicode" pitchFamily="34" charset="0"/>
                <a:ea typeface="Lucida Sans Unicode" pitchFamily="34" charset="0"/>
                <a:cs typeface="Lucida Sans Unicode" pitchFamily="34" charset="0"/>
              </a:rPr>
              <a:t>Chap 5 – Policies</a:t>
            </a:r>
            <a:endParaRPr lang="en-US" altLang="en-US" sz="3200" b="1" smtClean="0">
              <a:solidFill>
                <a:srgbClr val="002060"/>
              </a:solidFill>
            </a:endParaRPr>
          </a:p>
        </p:txBody>
      </p:sp>
      <p:sp>
        <p:nvSpPr>
          <p:cNvPr id="17411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01625" y="1371600"/>
            <a:ext cx="8504238" cy="4572000"/>
          </a:xfrm>
        </p:spPr>
        <p:txBody>
          <a:bodyPr/>
          <a:lstStyle/>
          <a:p>
            <a:pPr marL="0" indent="0" eaLnBrk="1" hangingPunct="1">
              <a:buFont typeface="Wingdings 2" pitchFamily="18" charset="2"/>
              <a:buNone/>
              <a:defRPr/>
            </a:pPr>
            <a:r>
              <a:rPr lang="en-US" altLang="en-US" sz="2000" b="1" dirty="0" smtClean="0"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5.3 Human Factors and Crew Resource Management (CRM):</a:t>
            </a:r>
          </a:p>
          <a:p>
            <a:pPr marL="0" indent="0" eaLnBrk="1" hangingPunct="1">
              <a:buFont typeface="Wingdings 2" pitchFamily="18" charset="2"/>
              <a:buNone/>
              <a:defRPr/>
            </a:pPr>
            <a:r>
              <a:rPr lang="en-US" altLang="en-US" sz="2000" b="1" dirty="0" smtClean="0"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D. CRM Skills (Crew Coordination):</a:t>
            </a:r>
          </a:p>
          <a:p>
            <a:pPr eaLnBrk="1" hangingPunct="1">
              <a:defRPr/>
            </a:pPr>
            <a:r>
              <a:rPr lang="en-US" altLang="en-US" sz="2000" dirty="0" smtClean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Captains/supervisors should:</a:t>
            </a:r>
          </a:p>
          <a:p>
            <a:pPr lvl="1" eaLnBrk="1" hangingPunct="1">
              <a:defRPr/>
            </a:pPr>
            <a:r>
              <a:rPr lang="en-US" altLang="en-US" sz="1800" dirty="0" smtClean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Create an environment for open communications</a:t>
            </a:r>
          </a:p>
          <a:p>
            <a:pPr lvl="1" eaLnBrk="1" hangingPunct="1">
              <a:defRPr/>
            </a:pPr>
            <a:r>
              <a:rPr lang="en-US" altLang="en-US" sz="1800" dirty="0" smtClean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Coordinate and facilitate the completion of abnormal tasks, clearly stating responsibilities for each team member</a:t>
            </a:r>
          </a:p>
          <a:p>
            <a:pPr lvl="1" eaLnBrk="1" hangingPunct="1">
              <a:defRPr/>
            </a:pPr>
            <a:r>
              <a:rPr lang="en-US" altLang="en-US" sz="1800" dirty="0" smtClean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Coordinate aircraft and situation-monitoring</a:t>
            </a:r>
          </a:p>
          <a:p>
            <a:pPr lvl="1" eaLnBrk="1" hangingPunct="1">
              <a:defRPr/>
            </a:pPr>
            <a:r>
              <a:rPr lang="en-US" altLang="en-US" sz="1800" dirty="0" smtClean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Assign tasks according to team member duty position and workload</a:t>
            </a:r>
          </a:p>
          <a:p>
            <a:pPr eaLnBrk="1" hangingPunct="1">
              <a:defRPr/>
            </a:pPr>
            <a:r>
              <a:rPr lang="en-US" altLang="en-US" sz="2000" b="1" dirty="0" smtClean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Dispatchers </a:t>
            </a:r>
            <a:r>
              <a:rPr lang="en-US" altLang="en-US" sz="2000" dirty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should:</a:t>
            </a:r>
          </a:p>
          <a:p>
            <a:pPr lvl="1" eaLnBrk="1" hangingPunct="1">
              <a:defRPr/>
            </a:pPr>
            <a:r>
              <a:rPr lang="en-US" altLang="en-US" sz="1800" dirty="0" smtClean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Provide current info in a timely manner to facilitate decision making</a:t>
            </a:r>
          </a:p>
          <a:p>
            <a:pPr eaLnBrk="1" hangingPunct="1">
              <a:defRPr/>
            </a:pPr>
            <a:r>
              <a:rPr lang="en-US" altLang="en-US" sz="2000" dirty="0" smtClean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First Officers should:</a:t>
            </a:r>
          </a:p>
          <a:p>
            <a:pPr lvl="1" eaLnBrk="1" hangingPunct="1">
              <a:defRPr/>
            </a:pPr>
            <a:r>
              <a:rPr lang="en-US" altLang="en-US" sz="1800" dirty="0" smtClean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Inform captain of task progress and status</a:t>
            </a:r>
          </a:p>
          <a:p>
            <a:pPr lvl="1" eaLnBrk="1" hangingPunct="1">
              <a:defRPr/>
            </a:pPr>
            <a:r>
              <a:rPr lang="en-US" altLang="en-US" sz="1800" dirty="0" smtClean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Ask for clarification or roles/responsibilities</a:t>
            </a:r>
          </a:p>
          <a:p>
            <a:pPr lvl="1" eaLnBrk="1" hangingPunct="1">
              <a:defRPr/>
            </a:pPr>
            <a:r>
              <a:rPr lang="en-US" altLang="en-US" sz="1800" dirty="0" smtClean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Be assertive</a:t>
            </a:r>
          </a:p>
          <a:p>
            <a:pPr lvl="1" eaLnBrk="1" hangingPunct="1">
              <a:defRPr/>
            </a:pPr>
            <a:r>
              <a:rPr lang="en-US" altLang="en-US" sz="1800" dirty="0" smtClean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Be ready to assume situational leadership</a:t>
            </a:r>
          </a:p>
          <a:p>
            <a:pPr eaLnBrk="1" hangingPunct="1">
              <a:defRPr/>
            </a:pPr>
            <a:endParaRPr lang="en-US" altLang="en-US" sz="2800" dirty="0" smtClean="0">
              <a:solidFill>
                <a:srgbClr val="002060"/>
              </a:solidFill>
              <a:latin typeface="Lucida Sans Unicode" panose="020B0602030504020204" pitchFamily="34" charset="0"/>
              <a:ea typeface="Lucida Sans Unicode" panose="020B0602030504020204" pitchFamily="34" charset="0"/>
              <a:cs typeface="Lucida Sans Unicode" panose="020B0602030504020204" pitchFamily="34" charset="0"/>
            </a:endParaRPr>
          </a:p>
        </p:txBody>
      </p:sp>
      <p:pic>
        <p:nvPicPr>
          <p:cNvPr id="74756" name="Picture 3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91200" y="6027738"/>
            <a:ext cx="3200400" cy="677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200" smtClean="0">
                <a:solidFill>
                  <a:srgbClr val="002060"/>
                </a:solidFill>
                <a:latin typeface="Lucida Sans Unicode" pitchFamily="34" charset="0"/>
                <a:ea typeface="Lucida Sans Unicode" pitchFamily="34" charset="0"/>
                <a:cs typeface="Lucida Sans Unicode" pitchFamily="34" charset="0"/>
              </a:rPr>
              <a:t>Chap 5 – Policies</a:t>
            </a:r>
            <a:endParaRPr lang="en-US" altLang="en-US" sz="3200" b="1" smtClean="0">
              <a:solidFill>
                <a:srgbClr val="002060"/>
              </a:solidFill>
            </a:endParaRPr>
          </a:p>
        </p:txBody>
      </p:sp>
      <p:sp>
        <p:nvSpPr>
          <p:cNvPr id="17411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01625" y="1371600"/>
            <a:ext cx="8504238" cy="4572000"/>
          </a:xfrm>
        </p:spPr>
        <p:txBody>
          <a:bodyPr/>
          <a:lstStyle/>
          <a:p>
            <a:pPr marL="0" indent="0" eaLnBrk="1" hangingPunct="1">
              <a:buFont typeface="Wingdings 2" pitchFamily="18" charset="2"/>
              <a:buNone/>
              <a:defRPr/>
            </a:pPr>
            <a:r>
              <a:rPr lang="en-US" altLang="en-US" sz="2000" b="1" dirty="0" smtClean="0"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5.3 Human Factors and Crew Resource Management (CRM):</a:t>
            </a:r>
          </a:p>
          <a:p>
            <a:pPr marL="0" indent="0" eaLnBrk="1" hangingPunct="1">
              <a:buFont typeface="Wingdings 2" pitchFamily="18" charset="2"/>
              <a:buNone/>
              <a:defRPr/>
            </a:pPr>
            <a:r>
              <a:rPr lang="en-US" altLang="en-US" sz="2000" b="1" dirty="0" smtClean="0"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D. CRM Skills (Planning):</a:t>
            </a:r>
          </a:p>
          <a:p>
            <a:pPr eaLnBrk="1" hangingPunct="1">
              <a:defRPr/>
            </a:pPr>
            <a:r>
              <a:rPr lang="en-US" altLang="en-US" sz="2000" dirty="0" smtClean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Planning is the selection of actions and strategies to meet current and future requirements.</a:t>
            </a:r>
          </a:p>
          <a:p>
            <a:pPr eaLnBrk="1" hangingPunct="1">
              <a:defRPr/>
            </a:pPr>
            <a:r>
              <a:rPr lang="en-US" altLang="en-US" sz="2000" dirty="0" smtClean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Team members will fulfill their roles by anticipating operational requirements.</a:t>
            </a:r>
          </a:p>
          <a:p>
            <a:pPr eaLnBrk="1" hangingPunct="1">
              <a:defRPr/>
            </a:pPr>
            <a:r>
              <a:rPr lang="en-US" altLang="en-US" sz="2000" dirty="0" smtClean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All team members should:</a:t>
            </a:r>
          </a:p>
          <a:p>
            <a:pPr lvl="1" eaLnBrk="1" hangingPunct="1">
              <a:defRPr/>
            </a:pPr>
            <a:r>
              <a:rPr lang="en-US" altLang="en-US" sz="1800" dirty="0" smtClean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Plan ahead to accomplish future tasks</a:t>
            </a:r>
          </a:p>
          <a:p>
            <a:pPr lvl="1" eaLnBrk="1" hangingPunct="1">
              <a:defRPr/>
            </a:pPr>
            <a:r>
              <a:rPr lang="en-US" altLang="en-US" sz="1800" dirty="0" smtClean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Adapt to changes and factors that affect the current/future </a:t>
            </a:r>
            <a:r>
              <a:rPr lang="en-US" altLang="en-US" sz="1800" dirty="0" err="1" smtClean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flt</a:t>
            </a:r>
            <a:r>
              <a:rPr lang="en-US" altLang="en-US" sz="1800" dirty="0" smtClean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 status</a:t>
            </a:r>
          </a:p>
          <a:p>
            <a:pPr lvl="1" eaLnBrk="1" hangingPunct="1">
              <a:defRPr/>
            </a:pPr>
            <a:r>
              <a:rPr lang="en-US" altLang="en-US" sz="1800" dirty="0" smtClean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Plan, brief, and prioritize team tasks</a:t>
            </a:r>
          </a:p>
          <a:p>
            <a:pPr lvl="1" eaLnBrk="1" hangingPunct="1">
              <a:defRPr/>
            </a:pPr>
            <a:r>
              <a:rPr lang="en-US" altLang="en-US" sz="1800" dirty="0" smtClean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Plan/brief modes of configurations of automation to be used</a:t>
            </a:r>
          </a:p>
          <a:p>
            <a:pPr lvl="1" eaLnBrk="1" hangingPunct="1">
              <a:defRPr/>
            </a:pPr>
            <a:r>
              <a:rPr lang="en-US" altLang="en-US" sz="1800" dirty="0" smtClean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Communicate changes or deviations from the plan</a:t>
            </a:r>
          </a:p>
        </p:txBody>
      </p:sp>
      <p:pic>
        <p:nvPicPr>
          <p:cNvPr id="76804" name="Picture 3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91200" y="6027738"/>
            <a:ext cx="3200400" cy="677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200" smtClean="0">
                <a:solidFill>
                  <a:srgbClr val="002060"/>
                </a:solidFill>
                <a:latin typeface="Lucida Sans Unicode" pitchFamily="34" charset="0"/>
                <a:ea typeface="Lucida Sans Unicode" pitchFamily="34" charset="0"/>
                <a:cs typeface="Lucida Sans Unicode" pitchFamily="34" charset="0"/>
              </a:rPr>
              <a:t>Chap 5 – Policies</a:t>
            </a:r>
            <a:endParaRPr lang="en-US" altLang="en-US" sz="3200" b="1" smtClean="0">
              <a:solidFill>
                <a:srgbClr val="002060"/>
              </a:solidFill>
            </a:endParaRPr>
          </a:p>
        </p:txBody>
      </p:sp>
      <p:sp>
        <p:nvSpPr>
          <p:cNvPr id="17411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01625" y="1371600"/>
            <a:ext cx="8504238" cy="4572000"/>
          </a:xfrm>
        </p:spPr>
        <p:txBody>
          <a:bodyPr/>
          <a:lstStyle/>
          <a:p>
            <a:pPr marL="0" indent="0" eaLnBrk="1" hangingPunct="1">
              <a:buFont typeface="Wingdings 2" pitchFamily="18" charset="2"/>
              <a:buNone/>
              <a:defRPr/>
            </a:pPr>
            <a:r>
              <a:rPr lang="en-US" altLang="en-US" sz="2000" b="1" dirty="0" smtClean="0"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5.3 Human Factors and Crew Resource Management (CRM):</a:t>
            </a:r>
          </a:p>
          <a:p>
            <a:pPr marL="0" indent="0" eaLnBrk="1" hangingPunct="1">
              <a:buFont typeface="Wingdings 2" pitchFamily="18" charset="2"/>
              <a:buNone/>
              <a:defRPr/>
            </a:pPr>
            <a:r>
              <a:rPr lang="en-US" altLang="en-US" sz="2000" b="1" dirty="0" smtClean="0"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D. CRM Skills (Planning):</a:t>
            </a:r>
          </a:p>
          <a:p>
            <a:pPr eaLnBrk="1" hangingPunct="1">
              <a:defRPr/>
            </a:pPr>
            <a:r>
              <a:rPr lang="en-US" altLang="en-US" sz="2000" dirty="0" smtClean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Captains/supervisors should:</a:t>
            </a:r>
          </a:p>
          <a:p>
            <a:pPr lvl="1" eaLnBrk="1" hangingPunct="1">
              <a:defRPr/>
            </a:pPr>
            <a:r>
              <a:rPr lang="en-US" altLang="en-US" sz="1800" dirty="0" smtClean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Focus team’ attention on upcoming requirements and demands</a:t>
            </a:r>
          </a:p>
          <a:p>
            <a:pPr lvl="1" eaLnBrk="1" hangingPunct="1">
              <a:defRPr/>
            </a:pPr>
            <a:r>
              <a:rPr lang="en-US" altLang="en-US" sz="1800" dirty="0" smtClean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Ensure tasks and responsibilities are assigned</a:t>
            </a:r>
          </a:p>
          <a:p>
            <a:pPr eaLnBrk="1" hangingPunct="1">
              <a:defRPr/>
            </a:pPr>
            <a:r>
              <a:rPr lang="en-US" altLang="en-US" sz="2000" b="1" dirty="0" smtClean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Dispatchers </a:t>
            </a:r>
            <a:r>
              <a:rPr lang="en-US" altLang="en-US" sz="2000" dirty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should:</a:t>
            </a:r>
          </a:p>
          <a:p>
            <a:pPr lvl="1" eaLnBrk="1" hangingPunct="1">
              <a:defRPr/>
            </a:pPr>
            <a:r>
              <a:rPr lang="en-US" altLang="en-US" sz="1800" dirty="0" smtClean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Focus attention on limitations of the flight crew due to crew, WX and maintenance factors</a:t>
            </a:r>
          </a:p>
          <a:p>
            <a:pPr eaLnBrk="1" hangingPunct="1">
              <a:defRPr/>
            </a:pPr>
            <a:r>
              <a:rPr lang="en-US" altLang="en-US" sz="2000" dirty="0" smtClean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First Officers should:</a:t>
            </a:r>
          </a:p>
          <a:p>
            <a:pPr lvl="1" eaLnBrk="1" hangingPunct="1">
              <a:defRPr/>
            </a:pPr>
            <a:r>
              <a:rPr lang="en-US" altLang="en-US" sz="1800" dirty="0" smtClean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Call the team’s attention to anticipated requirements which have not been addressed</a:t>
            </a:r>
            <a:endParaRPr lang="en-US" altLang="en-US" sz="2800" dirty="0">
              <a:solidFill>
                <a:srgbClr val="002060"/>
              </a:solidFill>
              <a:latin typeface="Lucida Sans Unicode" panose="020B0602030504020204" pitchFamily="34" charset="0"/>
              <a:ea typeface="Lucida Sans Unicode" panose="020B0602030504020204" pitchFamily="34" charset="0"/>
              <a:cs typeface="Lucida Sans Unicode" panose="020B0602030504020204" pitchFamily="34" charset="0"/>
            </a:endParaRPr>
          </a:p>
          <a:p>
            <a:pPr lvl="1" eaLnBrk="1" hangingPunct="1">
              <a:defRPr/>
            </a:pPr>
            <a:r>
              <a:rPr lang="en-US" altLang="en-US" sz="1800" dirty="0" smtClean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Ask for clarification when plans are not clear</a:t>
            </a:r>
          </a:p>
        </p:txBody>
      </p:sp>
      <p:pic>
        <p:nvPicPr>
          <p:cNvPr id="78852" name="Picture 3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91200" y="6027738"/>
            <a:ext cx="3200400" cy="677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200" smtClean="0">
                <a:solidFill>
                  <a:srgbClr val="002060"/>
                </a:solidFill>
                <a:latin typeface="Lucida Sans Unicode" pitchFamily="34" charset="0"/>
                <a:ea typeface="Lucida Sans Unicode" pitchFamily="34" charset="0"/>
                <a:cs typeface="Lucida Sans Unicode" pitchFamily="34" charset="0"/>
              </a:rPr>
              <a:t>Chap 5 – Policies</a:t>
            </a:r>
            <a:endParaRPr lang="en-US" altLang="en-US" sz="3200" b="1" smtClean="0">
              <a:solidFill>
                <a:srgbClr val="002060"/>
              </a:solidFill>
            </a:endParaRPr>
          </a:p>
        </p:txBody>
      </p:sp>
      <p:sp>
        <p:nvSpPr>
          <p:cNvPr id="17411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01625" y="1295400"/>
            <a:ext cx="8504238" cy="4572000"/>
          </a:xfrm>
        </p:spPr>
        <p:txBody>
          <a:bodyPr/>
          <a:lstStyle/>
          <a:p>
            <a:pPr marL="0" indent="0" eaLnBrk="1" hangingPunct="1">
              <a:buFont typeface="Wingdings 2" pitchFamily="18" charset="2"/>
              <a:buNone/>
              <a:defRPr/>
            </a:pPr>
            <a:r>
              <a:rPr lang="en-US" altLang="en-US" sz="2000" b="1" dirty="0" smtClean="0"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5.3 Human Factors and Crew Resource Management (CRM):</a:t>
            </a:r>
          </a:p>
          <a:p>
            <a:pPr marL="0" indent="0" eaLnBrk="1" hangingPunct="1">
              <a:buFont typeface="Wingdings 2" pitchFamily="18" charset="2"/>
              <a:buNone/>
              <a:defRPr/>
            </a:pPr>
            <a:r>
              <a:rPr lang="en-US" altLang="en-US" sz="2000" b="1" dirty="0" smtClean="0"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D. CRM Skills (Workload Management):</a:t>
            </a:r>
          </a:p>
          <a:p>
            <a:pPr eaLnBrk="1" hangingPunct="1">
              <a:defRPr/>
            </a:pPr>
            <a:r>
              <a:rPr lang="en-US" altLang="en-US" sz="2000" dirty="0" smtClean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Is the strategy that allows for timely and appropriate completion of all operational tasks.</a:t>
            </a:r>
          </a:p>
          <a:p>
            <a:pPr eaLnBrk="1" hangingPunct="1">
              <a:defRPr/>
            </a:pPr>
            <a:r>
              <a:rPr lang="en-US" altLang="en-US" sz="2000" dirty="0" smtClean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Members will fulfill the role as an effective workload manager by consistently utilizing individual and team skills to manage time-critical tasks when situational demands force the team to:</a:t>
            </a:r>
          </a:p>
          <a:p>
            <a:pPr lvl="1" eaLnBrk="1" hangingPunct="1">
              <a:defRPr/>
            </a:pPr>
            <a:r>
              <a:rPr lang="en-US" altLang="en-US" sz="1800" dirty="0" smtClean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Prioritize</a:t>
            </a:r>
          </a:p>
          <a:p>
            <a:pPr lvl="1" eaLnBrk="1" hangingPunct="1">
              <a:defRPr/>
            </a:pPr>
            <a:r>
              <a:rPr lang="en-US" altLang="en-US" sz="1800" dirty="0" smtClean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Assign or assume tasks</a:t>
            </a:r>
          </a:p>
          <a:p>
            <a:pPr lvl="1" eaLnBrk="1" hangingPunct="1">
              <a:defRPr/>
            </a:pPr>
            <a:r>
              <a:rPr lang="en-US" altLang="en-US" sz="1800" dirty="0" smtClean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Manage time</a:t>
            </a:r>
          </a:p>
          <a:p>
            <a:pPr eaLnBrk="1" hangingPunct="1">
              <a:defRPr/>
            </a:pPr>
            <a:r>
              <a:rPr lang="en-US" altLang="en-US" sz="2000" dirty="0" smtClean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All team members should:</a:t>
            </a:r>
          </a:p>
          <a:p>
            <a:pPr lvl="1" eaLnBrk="1" hangingPunct="1">
              <a:defRPr/>
            </a:pPr>
            <a:r>
              <a:rPr lang="en-US" altLang="en-US" sz="1800" dirty="0" smtClean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Prioritize individual tasks according to situation and procedures</a:t>
            </a:r>
          </a:p>
          <a:p>
            <a:pPr lvl="1" eaLnBrk="1" hangingPunct="1">
              <a:defRPr/>
            </a:pPr>
            <a:r>
              <a:rPr lang="en-US" altLang="en-US" sz="1800" dirty="0" smtClean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Prepare for times of high workload</a:t>
            </a:r>
          </a:p>
          <a:p>
            <a:pPr lvl="1" eaLnBrk="1" hangingPunct="1">
              <a:defRPr/>
            </a:pPr>
            <a:r>
              <a:rPr lang="en-US" altLang="en-US" sz="1800" dirty="0" smtClean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Recognize and communicate when overloaded</a:t>
            </a:r>
          </a:p>
          <a:p>
            <a:pPr lvl="1" eaLnBrk="1" hangingPunct="1">
              <a:defRPr/>
            </a:pPr>
            <a:r>
              <a:rPr lang="en-US" altLang="en-US" sz="1800" dirty="0" smtClean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Use app automation for workload reduction</a:t>
            </a:r>
          </a:p>
        </p:txBody>
      </p:sp>
      <p:pic>
        <p:nvPicPr>
          <p:cNvPr id="80900" name="Picture 3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91200" y="6019800"/>
            <a:ext cx="3200400" cy="677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200" smtClean="0">
                <a:solidFill>
                  <a:srgbClr val="002060"/>
                </a:solidFill>
                <a:latin typeface="Lucida Sans Unicode" pitchFamily="34" charset="0"/>
                <a:ea typeface="Lucida Sans Unicode" pitchFamily="34" charset="0"/>
                <a:cs typeface="Lucida Sans Unicode" pitchFamily="34" charset="0"/>
              </a:rPr>
              <a:t>Chap 5 – Policies</a:t>
            </a:r>
            <a:endParaRPr lang="en-US" altLang="en-US" sz="3200" b="1" smtClean="0">
              <a:solidFill>
                <a:srgbClr val="002060"/>
              </a:solidFill>
            </a:endParaRPr>
          </a:p>
        </p:txBody>
      </p:sp>
      <p:sp>
        <p:nvSpPr>
          <p:cNvPr id="17411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01625" y="1295400"/>
            <a:ext cx="8504238" cy="4572000"/>
          </a:xfrm>
        </p:spPr>
        <p:txBody>
          <a:bodyPr/>
          <a:lstStyle/>
          <a:p>
            <a:pPr marL="0" indent="0" eaLnBrk="1" hangingPunct="1">
              <a:buFont typeface="Wingdings 2" pitchFamily="18" charset="2"/>
              <a:buNone/>
              <a:defRPr/>
            </a:pPr>
            <a:r>
              <a:rPr lang="en-US" altLang="en-US" sz="2000" b="1" dirty="0" smtClean="0"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5.3 Human Factors and Crew Resource Management (CRM):</a:t>
            </a:r>
          </a:p>
          <a:p>
            <a:pPr marL="0" indent="0" eaLnBrk="1" hangingPunct="1">
              <a:buFont typeface="Wingdings 2" pitchFamily="18" charset="2"/>
              <a:buNone/>
              <a:defRPr/>
            </a:pPr>
            <a:r>
              <a:rPr lang="en-US" altLang="en-US" sz="2000" b="1" dirty="0" smtClean="0"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D. CRM Skills (Workload Management):</a:t>
            </a:r>
          </a:p>
          <a:p>
            <a:pPr eaLnBrk="1" hangingPunct="1">
              <a:defRPr/>
            </a:pPr>
            <a:r>
              <a:rPr lang="en-US" altLang="en-US" sz="2000" dirty="0" smtClean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Captains/supervisors should:</a:t>
            </a:r>
          </a:p>
          <a:p>
            <a:pPr lvl="1" eaLnBrk="1" hangingPunct="1">
              <a:defRPr/>
            </a:pPr>
            <a:r>
              <a:rPr lang="en-US" altLang="en-US" sz="1800" dirty="0" smtClean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Prioritize and assign team tasks according to ops demands</a:t>
            </a:r>
          </a:p>
          <a:p>
            <a:pPr lvl="1" eaLnBrk="1" hangingPunct="1">
              <a:defRPr/>
            </a:pPr>
            <a:r>
              <a:rPr lang="en-US" altLang="en-US" sz="1800" dirty="0" smtClean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Manage time to accomplish tasks and make decision with overloaded</a:t>
            </a:r>
          </a:p>
          <a:p>
            <a:pPr eaLnBrk="1" hangingPunct="1">
              <a:defRPr/>
            </a:pPr>
            <a:r>
              <a:rPr lang="en-US" altLang="en-US" sz="2000" b="1" dirty="0" smtClean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Dispatchers </a:t>
            </a:r>
            <a:r>
              <a:rPr lang="en-US" altLang="en-US" sz="2000" dirty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should:</a:t>
            </a:r>
          </a:p>
          <a:p>
            <a:pPr lvl="1" eaLnBrk="1" hangingPunct="1">
              <a:defRPr/>
            </a:pPr>
            <a:r>
              <a:rPr lang="en-US" altLang="en-US" sz="1800" dirty="0" smtClean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Recognize time requirements vary by task</a:t>
            </a:r>
          </a:p>
          <a:p>
            <a:pPr lvl="1" eaLnBrk="1" hangingPunct="1">
              <a:defRPr/>
            </a:pPr>
            <a:r>
              <a:rPr lang="en-US" altLang="en-US" sz="1800" dirty="0" smtClean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Allow time for handling possible abnormal operations</a:t>
            </a:r>
          </a:p>
          <a:p>
            <a:pPr lvl="1" eaLnBrk="1" hangingPunct="1">
              <a:defRPr/>
            </a:pPr>
            <a:r>
              <a:rPr lang="en-US" altLang="en-US" sz="1800" dirty="0" smtClean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Be proactive</a:t>
            </a:r>
          </a:p>
          <a:p>
            <a:pPr lvl="1" eaLnBrk="1" hangingPunct="1">
              <a:defRPr/>
            </a:pPr>
            <a:r>
              <a:rPr lang="en-US" altLang="en-US" sz="1800" dirty="0" smtClean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Use all time productively</a:t>
            </a:r>
          </a:p>
          <a:p>
            <a:pPr eaLnBrk="1" hangingPunct="1">
              <a:defRPr/>
            </a:pPr>
            <a:r>
              <a:rPr lang="en-US" altLang="en-US" sz="2000" dirty="0" smtClean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First Officers should:</a:t>
            </a:r>
          </a:p>
          <a:p>
            <a:pPr lvl="1" eaLnBrk="1" hangingPunct="1">
              <a:defRPr/>
            </a:pPr>
            <a:r>
              <a:rPr lang="en-US" altLang="en-US" sz="1800" dirty="0" smtClean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Be available for other tasks when another team member’s workload is high</a:t>
            </a:r>
          </a:p>
          <a:p>
            <a:pPr lvl="1" eaLnBrk="1" hangingPunct="1">
              <a:defRPr/>
            </a:pPr>
            <a:r>
              <a:rPr lang="en-US" altLang="en-US" sz="1800" dirty="0" smtClean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Suggest priorities that will enhance completion of critical tasks</a:t>
            </a:r>
          </a:p>
        </p:txBody>
      </p:sp>
      <p:pic>
        <p:nvPicPr>
          <p:cNvPr id="82948" name="Picture 3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91200" y="6027738"/>
            <a:ext cx="3200400" cy="677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200" smtClean="0">
                <a:solidFill>
                  <a:srgbClr val="002060"/>
                </a:solidFill>
                <a:latin typeface="Lucida Sans Unicode" pitchFamily="34" charset="0"/>
                <a:ea typeface="Lucida Sans Unicode" pitchFamily="34" charset="0"/>
                <a:cs typeface="Lucida Sans Unicode" pitchFamily="34" charset="0"/>
              </a:rPr>
              <a:t>Chap 5 – Policies</a:t>
            </a:r>
            <a:endParaRPr lang="en-US" altLang="en-US" sz="3200" b="1" smtClean="0">
              <a:solidFill>
                <a:srgbClr val="002060"/>
              </a:solidFill>
            </a:endParaRPr>
          </a:p>
        </p:txBody>
      </p:sp>
      <p:sp>
        <p:nvSpPr>
          <p:cNvPr id="17411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01625" y="1371600"/>
            <a:ext cx="8504238" cy="4572000"/>
          </a:xfrm>
        </p:spPr>
        <p:txBody>
          <a:bodyPr/>
          <a:lstStyle/>
          <a:p>
            <a:pPr marL="0" indent="0" eaLnBrk="1" hangingPunct="1">
              <a:buFont typeface="Wingdings 2" pitchFamily="18" charset="2"/>
              <a:buNone/>
              <a:defRPr/>
            </a:pPr>
            <a:r>
              <a:rPr lang="en-US" altLang="en-US" sz="2000" b="1" dirty="0" smtClean="0"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5.3 Human Factors and Crew Resource Management (CRM):</a:t>
            </a:r>
          </a:p>
          <a:p>
            <a:pPr marL="0" indent="0" eaLnBrk="1" hangingPunct="1">
              <a:buFont typeface="Wingdings 2" pitchFamily="18" charset="2"/>
              <a:buNone/>
              <a:defRPr/>
            </a:pPr>
            <a:r>
              <a:rPr lang="en-US" altLang="en-US" sz="2000" b="1" dirty="0" smtClean="0"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D. CRM Skills (Situational Awareness-SA):</a:t>
            </a:r>
          </a:p>
          <a:p>
            <a:pPr eaLnBrk="1" hangingPunct="1">
              <a:defRPr/>
            </a:pPr>
            <a:r>
              <a:rPr lang="en-US" altLang="en-US" sz="2000" dirty="0" smtClean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Is knowing where you are, what’s going on around you, and projecting future needs.</a:t>
            </a:r>
          </a:p>
          <a:p>
            <a:pPr eaLnBrk="1" hangingPunct="1">
              <a:defRPr/>
            </a:pPr>
            <a:r>
              <a:rPr lang="en-US" altLang="en-US" sz="2000" dirty="0" smtClean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Team maintains effective SA by constantly refocusing their attention on the environment to support the selected course</a:t>
            </a:r>
          </a:p>
          <a:p>
            <a:pPr eaLnBrk="1" hangingPunct="1">
              <a:defRPr/>
            </a:pPr>
            <a:r>
              <a:rPr lang="en-US" altLang="en-US" sz="2000" dirty="0" smtClean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All team members should:</a:t>
            </a:r>
          </a:p>
          <a:p>
            <a:pPr lvl="1" eaLnBrk="1" hangingPunct="1">
              <a:defRPr/>
            </a:pPr>
            <a:r>
              <a:rPr lang="en-US" altLang="en-US" sz="1800" dirty="0" smtClean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Ensure distractions do not detract from team SA</a:t>
            </a:r>
          </a:p>
          <a:p>
            <a:pPr lvl="1" eaLnBrk="1" hangingPunct="1">
              <a:defRPr/>
            </a:pPr>
            <a:r>
              <a:rPr lang="en-US" altLang="en-US" sz="1800" dirty="0" smtClean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Alert team when added vigilance may be necessary</a:t>
            </a:r>
          </a:p>
          <a:p>
            <a:pPr lvl="1" eaLnBrk="1" hangingPunct="1">
              <a:defRPr/>
            </a:pPr>
            <a:r>
              <a:rPr lang="en-US" altLang="en-US" sz="1800" dirty="0" smtClean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Recognize/inform team members when SA is in doubt</a:t>
            </a:r>
          </a:p>
          <a:p>
            <a:pPr lvl="1" eaLnBrk="1" hangingPunct="1">
              <a:defRPr/>
            </a:pPr>
            <a:r>
              <a:rPr lang="en-US" altLang="en-US" sz="1800" dirty="0" smtClean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Maintain awareness of automation/systems status</a:t>
            </a:r>
          </a:p>
          <a:p>
            <a:pPr lvl="1" eaLnBrk="1" hangingPunct="1">
              <a:defRPr/>
            </a:pPr>
            <a:r>
              <a:rPr lang="en-US" altLang="en-US" sz="1800" dirty="0" smtClean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Recognize when automation is becoming detrimental to SA</a:t>
            </a:r>
          </a:p>
        </p:txBody>
      </p:sp>
      <p:pic>
        <p:nvPicPr>
          <p:cNvPr id="84996" name="Picture 3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91200" y="6027738"/>
            <a:ext cx="3200400" cy="677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200" smtClean="0">
                <a:solidFill>
                  <a:srgbClr val="002060"/>
                </a:solidFill>
                <a:latin typeface="Lucida Sans Unicode" pitchFamily="34" charset="0"/>
                <a:ea typeface="Lucida Sans Unicode" pitchFamily="34" charset="0"/>
                <a:cs typeface="Lucida Sans Unicode" pitchFamily="34" charset="0"/>
              </a:rPr>
              <a:t>Chap 5 – Policies</a:t>
            </a:r>
            <a:endParaRPr lang="en-US" altLang="en-US" sz="3200" b="1" smtClean="0">
              <a:solidFill>
                <a:srgbClr val="002060"/>
              </a:solidFill>
            </a:endParaRPr>
          </a:p>
        </p:txBody>
      </p:sp>
      <p:sp>
        <p:nvSpPr>
          <p:cNvPr id="17411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01625" y="1371600"/>
            <a:ext cx="8504238" cy="4572000"/>
          </a:xfrm>
        </p:spPr>
        <p:txBody>
          <a:bodyPr/>
          <a:lstStyle/>
          <a:p>
            <a:pPr marL="0" indent="0" eaLnBrk="1" hangingPunct="1">
              <a:buFont typeface="Wingdings 2" pitchFamily="18" charset="2"/>
              <a:buNone/>
              <a:defRPr/>
            </a:pPr>
            <a:r>
              <a:rPr lang="en-US" altLang="en-US" sz="2000" b="1" dirty="0" smtClean="0"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5.3 Human Factors and Crew Resource Management (CRM):</a:t>
            </a:r>
          </a:p>
          <a:p>
            <a:pPr marL="0" indent="0" eaLnBrk="1" hangingPunct="1">
              <a:buFont typeface="Wingdings 2" pitchFamily="18" charset="2"/>
              <a:buNone/>
              <a:defRPr/>
            </a:pPr>
            <a:r>
              <a:rPr lang="en-US" altLang="en-US" sz="2000" b="1" dirty="0" smtClean="0"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D. CRM Skills (Situational Awareness-SA):</a:t>
            </a:r>
          </a:p>
          <a:p>
            <a:pPr eaLnBrk="1" hangingPunct="1">
              <a:defRPr/>
            </a:pPr>
            <a:r>
              <a:rPr lang="en-US" altLang="en-US" sz="2000" dirty="0" smtClean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Captains/supervisors should:</a:t>
            </a:r>
          </a:p>
          <a:p>
            <a:pPr lvl="1" eaLnBrk="1" hangingPunct="1">
              <a:defRPr/>
            </a:pPr>
            <a:r>
              <a:rPr lang="en-US" altLang="en-US" sz="1800" dirty="0" smtClean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Brief/initiate strategies for handling distractions</a:t>
            </a:r>
          </a:p>
          <a:p>
            <a:pPr lvl="1" eaLnBrk="1" hangingPunct="1">
              <a:defRPr/>
            </a:pPr>
            <a:r>
              <a:rPr lang="en-US" altLang="en-US" sz="1800" dirty="0" smtClean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Assume/assign monitoring duties for specific requirements</a:t>
            </a:r>
          </a:p>
          <a:p>
            <a:pPr eaLnBrk="1" hangingPunct="1">
              <a:defRPr/>
            </a:pPr>
            <a:r>
              <a:rPr lang="en-US" altLang="en-US" sz="2000" b="1" dirty="0" smtClean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Dispatchers </a:t>
            </a:r>
            <a:r>
              <a:rPr lang="en-US" altLang="en-US" sz="2000" dirty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should:</a:t>
            </a:r>
          </a:p>
          <a:p>
            <a:pPr lvl="1" eaLnBrk="1" hangingPunct="1">
              <a:defRPr/>
            </a:pPr>
            <a:r>
              <a:rPr lang="en-US" altLang="en-US" sz="1800" dirty="0" smtClean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Be alert to others around you</a:t>
            </a:r>
          </a:p>
          <a:p>
            <a:pPr eaLnBrk="1" hangingPunct="1">
              <a:defRPr/>
            </a:pPr>
            <a:r>
              <a:rPr lang="en-US" altLang="en-US" sz="2000" dirty="0" smtClean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First Officers should:</a:t>
            </a:r>
          </a:p>
          <a:p>
            <a:pPr lvl="1" eaLnBrk="1" hangingPunct="1">
              <a:defRPr/>
            </a:pPr>
            <a:r>
              <a:rPr lang="en-US" altLang="en-US" sz="1800" dirty="0" smtClean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Share information to enhance team awareness</a:t>
            </a:r>
          </a:p>
          <a:p>
            <a:pPr lvl="1" eaLnBrk="1" hangingPunct="1">
              <a:defRPr/>
            </a:pPr>
            <a:r>
              <a:rPr lang="en-US" altLang="en-US" sz="1800" dirty="0" smtClean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If SA is in doubt, suggest priorities and courses of action</a:t>
            </a:r>
          </a:p>
          <a:p>
            <a:pPr lvl="1" eaLnBrk="1" hangingPunct="1">
              <a:defRPr/>
            </a:pPr>
            <a:r>
              <a:rPr lang="en-US" altLang="en-US" sz="1800" dirty="0" smtClean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If SA remains in doubt, become more assertive</a:t>
            </a:r>
          </a:p>
        </p:txBody>
      </p:sp>
      <p:pic>
        <p:nvPicPr>
          <p:cNvPr id="87044" name="Picture 3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91200" y="6027738"/>
            <a:ext cx="3200400" cy="677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200" smtClean="0">
                <a:solidFill>
                  <a:srgbClr val="002060"/>
                </a:solidFill>
                <a:latin typeface="Lucida Sans Unicode" pitchFamily="34" charset="0"/>
                <a:ea typeface="Lucida Sans Unicode" pitchFamily="34" charset="0"/>
                <a:cs typeface="Lucida Sans Unicode" pitchFamily="34" charset="0"/>
              </a:rPr>
              <a:t>Chap 5 – Policies</a:t>
            </a:r>
            <a:endParaRPr lang="en-US" altLang="en-US" sz="3200" b="1" smtClean="0">
              <a:solidFill>
                <a:srgbClr val="002060"/>
              </a:solidFill>
            </a:endParaRPr>
          </a:p>
        </p:txBody>
      </p:sp>
      <p:sp>
        <p:nvSpPr>
          <p:cNvPr id="17411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01625" y="1295400"/>
            <a:ext cx="8504238" cy="4572000"/>
          </a:xfrm>
        </p:spPr>
        <p:txBody>
          <a:bodyPr/>
          <a:lstStyle/>
          <a:p>
            <a:pPr marL="0" indent="0" eaLnBrk="1" hangingPunct="1">
              <a:buFont typeface="Wingdings 2" pitchFamily="18" charset="2"/>
              <a:buNone/>
              <a:defRPr/>
            </a:pPr>
            <a:r>
              <a:rPr lang="en-US" altLang="en-US" sz="2000" b="1" dirty="0" smtClean="0"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5.3 Human Factors and Crew Resource Management (CRM):</a:t>
            </a:r>
          </a:p>
          <a:p>
            <a:pPr marL="0" indent="0" eaLnBrk="1" hangingPunct="1">
              <a:buFont typeface="Wingdings 2" pitchFamily="18" charset="2"/>
              <a:buNone/>
              <a:defRPr/>
            </a:pPr>
            <a:r>
              <a:rPr lang="en-US" altLang="en-US" sz="2000" b="1" dirty="0" smtClean="0"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D. CRM Skills (Decision Making-DM):</a:t>
            </a:r>
          </a:p>
          <a:p>
            <a:pPr eaLnBrk="1" hangingPunct="1">
              <a:defRPr/>
            </a:pPr>
            <a:r>
              <a:rPr lang="en-US" altLang="en-US" sz="2000" dirty="0" smtClean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Effective DM is the use of a systemic approach to consistently determine the best course of action (COA).</a:t>
            </a:r>
          </a:p>
          <a:p>
            <a:pPr eaLnBrk="1" hangingPunct="1">
              <a:defRPr/>
            </a:pPr>
            <a:r>
              <a:rPr lang="en-US" altLang="en-US" sz="2000" dirty="0" smtClean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Team member will fulfill their roles as effective decision makers by consistently selecting safe and effective COAs.</a:t>
            </a:r>
          </a:p>
          <a:p>
            <a:pPr eaLnBrk="1" hangingPunct="1">
              <a:defRPr/>
            </a:pPr>
            <a:r>
              <a:rPr lang="en-US" altLang="en-US" sz="2000" dirty="0" smtClean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All team members should:</a:t>
            </a:r>
          </a:p>
          <a:p>
            <a:pPr lvl="1" eaLnBrk="1" hangingPunct="1">
              <a:defRPr/>
            </a:pPr>
            <a:r>
              <a:rPr lang="en-US" altLang="en-US" sz="1800" dirty="0" smtClean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Look for multiple clues to identify the problem</a:t>
            </a:r>
          </a:p>
          <a:p>
            <a:pPr lvl="1" eaLnBrk="1" hangingPunct="1">
              <a:defRPr/>
            </a:pPr>
            <a:r>
              <a:rPr lang="en-US" altLang="en-US" sz="1800" dirty="0" smtClean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State symptoms, not conclusions</a:t>
            </a:r>
          </a:p>
          <a:p>
            <a:pPr lvl="1" eaLnBrk="1" hangingPunct="1">
              <a:defRPr/>
            </a:pPr>
            <a:r>
              <a:rPr lang="en-US" altLang="en-US" sz="1800" dirty="0" smtClean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Proactively contribute to research options</a:t>
            </a:r>
          </a:p>
          <a:p>
            <a:pPr lvl="1" eaLnBrk="1" hangingPunct="1">
              <a:defRPr/>
            </a:pPr>
            <a:r>
              <a:rPr lang="en-US" altLang="en-US" sz="1800" dirty="0" smtClean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Consider time restraints when selecting COA</a:t>
            </a:r>
          </a:p>
          <a:p>
            <a:pPr lvl="1" eaLnBrk="1" hangingPunct="1">
              <a:defRPr/>
            </a:pPr>
            <a:r>
              <a:rPr lang="en-US" altLang="en-US" sz="1800" dirty="0" smtClean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Consider operational priorities and risk when selecting COA</a:t>
            </a:r>
          </a:p>
          <a:p>
            <a:pPr lvl="1" eaLnBrk="1" hangingPunct="1">
              <a:defRPr/>
            </a:pPr>
            <a:r>
              <a:rPr lang="en-US" altLang="en-US" sz="1800" dirty="0" smtClean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Review assumptions before committing to a COA</a:t>
            </a:r>
          </a:p>
          <a:p>
            <a:pPr lvl="1" eaLnBrk="1" hangingPunct="1">
              <a:defRPr/>
            </a:pPr>
            <a:r>
              <a:rPr lang="en-US" altLang="en-US" sz="1800" dirty="0" smtClean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Re-evaluate assumptions before committing to a COA</a:t>
            </a:r>
          </a:p>
          <a:p>
            <a:pPr lvl="1" eaLnBrk="1" hangingPunct="1">
              <a:defRPr/>
            </a:pPr>
            <a:endParaRPr lang="en-US" altLang="en-US" sz="1800" dirty="0" smtClean="0">
              <a:solidFill>
                <a:srgbClr val="002060"/>
              </a:solidFill>
              <a:latin typeface="Lucida Sans Unicode" panose="020B0602030504020204" pitchFamily="34" charset="0"/>
              <a:ea typeface="Lucida Sans Unicode" panose="020B0602030504020204" pitchFamily="34" charset="0"/>
              <a:cs typeface="Lucida Sans Unicode" panose="020B0602030504020204" pitchFamily="34" charset="0"/>
            </a:endParaRPr>
          </a:p>
        </p:txBody>
      </p:sp>
      <p:pic>
        <p:nvPicPr>
          <p:cNvPr id="89092" name="Picture 3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91200" y="6027738"/>
            <a:ext cx="3200400" cy="677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200" smtClean="0">
                <a:solidFill>
                  <a:srgbClr val="002060"/>
                </a:solidFill>
                <a:latin typeface="Lucida Sans Unicode" pitchFamily="34" charset="0"/>
                <a:ea typeface="Lucida Sans Unicode" pitchFamily="34" charset="0"/>
                <a:cs typeface="Lucida Sans Unicode" pitchFamily="34" charset="0"/>
              </a:rPr>
              <a:t>Chap 5 – Policies</a:t>
            </a:r>
            <a:endParaRPr lang="en-US" altLang="en-US" sz="3200" b="1" smtClean="0">
              <a:solidFill>
                <a:srgbClr val="002060"/>
              </a:solidFill>
            </a:endParaRPr>
          </a:p>
        </p:txBody>
      </p:sp>
      <p:sp>
        <p:nvSpPr>
          <p:cNvPr id="17411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01625" y="1371600"/>
            <a:ext cx="8504238" cy="4572000"/>
          </a:xfrm>
        </p:spPr>
        <p:txBody>
          <a:bodyPr/>
          <a:lstStyle/>
          <a:p>
            <a:pPr marL="0" indent="0" eaLnBrk="1" hangingPunct="1">
              <a:buFont typeface="Wingdings 2" pitchFamily="18" charset="2"/>
              <a:buNone/>
              <a:defRPr/>
            </a:pPr>
            <a:r>
              <a:rPr lang="en-US" altLang="en-US" sz="2000" b="1" dirty="0" smtClean="0"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5.3 Human Factors and Crew Resource Management (CRM):</a:t>
            </a:r>
          </a:p>
          <a:p>
            <a:pPr marL="0" indent="0" eaLnBrk="1" hangingPunct="1">
              <a:buFont typeface="Wingdings 2" pitchFamily="18" charset="2"/>
              <a:buNone/>
              <a:defRPr/>
            </a:pPr>
            <a:r>
              <a:rPr lang="en-US" altLang="en-US" sz="2000" b="1" dirty="0" smtClean="0"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D. CRM Skills (Decision Making-DM):</a:t>
            </a:r>
          </a:p>
          <a:p>
            <a:pPr eaLnBrk="1" hangingPunct="1">
              <a:defRPr/>
            </a:pPr>
            <a:r>
              <a:rPr lang="en-US" altLang="en-US" sz="2000" dirty="0" smtClean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Captains/supervisors should:</a:t>
            </a:r>
          </a:p>
          <a:p>
            <a:pPr lvl="1" eaLnBrk="1" hangingPunct="1">
              <a:defRPr/>
            </a:pPr>
            <a:r>
              <a:rPr lang="en-US" altLang="en-US" sz="1800" dirty="0" smtClean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Initiate and direct research and info gathering</a:t>
            </a:r>
          </a:p>
          <a:p>
            <a:pPr lvl="1" eaLnBrk="1" hangingPunct="1">
              <a:defRPr/>
            </a:pPr>
            <a:r>
              <a:rPr lang="en-US" altLang="en-US" sz="1800" dirty="0" smtClean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Select options and make decisions in accordance with operational guidelines</a:t>
            </a:r>
          </a:p>
          <a:p>
            <a:pPr eaLnBrk="1" hangingPunct="1">
              <a:defRPr/>
            </a:pPr>
            <a:r>
              <a:rPr lang="en-US" altLang="en-US" sz="2000" b="1" dirty="0" smtClean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Dispatchers </a:t>
            </a:r>
            <a:r>
              <a:rPr lang="en-US" altLang="en-US" sz="2000" dirty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should:</a:t>
            </a:r>
          </a:p>
          <a:p>
            <a:pPr lvl="1" eaLnBrk="1" hangingPunct="1">
              <a:defRPr/>
            </a:pPr>
            <a:r>
              <a:rPr lang="en-US" altLang="en-US" sz="1800" dirty="0" smtClean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Invite participation of appropriate departments</a:t>
            </a:r>
          </a:p>
          <a:p>
            <a:pPr lvl="1" eaLnBrk="1" hangingPunct="1">
              <a:defRPr/>
            </a:pPr>
            <a:r>
              <a:rPr lang="en-US" altLang="en-US" sz="1800" dirty="0" smtClean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Exercise authority</a:t>
            </a:r>
          </a:p>
          <a:p>
            <a:pPr eaLnBrk="1" hangingPunct="1">
              <a:defRPr/>
            </a:pPr>
            <a:r>
              <a:rPr lang="en-US" altLang="en-US" sz="2000" dirty="0" smtClean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First Officers should:</a:t>
            </a:r>
          </a:p>
          <a:p>
            <a:pPr lvl="1" eaLnBrk="1" hangingPunct="1">
              <a:defRPr/>
            </a:pPr>
            <a:r>
              <a:rPr lang="en-US" altLang="en-US" sz="1800" dirty="0" smtClean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Proactively contribute to the selection of a COA</a:t>
            </a:r>
          </a:p>
        </p:txBody>
      </p:sp>
      <p:pic>
        <p:nvPicPr>
          <p:cNvPr id="91140" name="Picture 3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91200" y="6027738"/>
            <a:ext cx="3200400" cy="677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200" smtClean="0">
                <a:solidFill>
                  <a:srgbClr val="002060"/>
                </a:solidFill>
                <a:latin typeface="Lucida Sans Unicode" pitchFamily="34" charset="0"/>
                <a:ea typeface="Lucida Sans Unicode" pitchFamily="34" charset="0"/>
                <a:cs typeface="Lucida Sans Unicode" pitchFamily="34" charset="0"/>
              </a:rPr>
              <a:t>Chap 6 – Flight/Duty Time Limitations</a:t>
            </a:r>
            <a:endParaRPr lang="en-US" altLang="en-US" sz="3200" b="1" smtClean="0">
              <a:solidFill>
                <a:srgbClr val="002060"/>
              </a:solidFill>
            </a:endParaRPr>
          </a:p>
        </p:txBody>
      </p:sp>
      <p:sp>
        <p:nvSpPr>
          <p:cNvPr id="17411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01625" y="1371600"/>
            <a:ext cx="8504238" cy="4572000"/>
          </a:xfrm>
        </p:spPr>
        <p:txBody>
          <a:bodyPr/>
          <a:lstStyle/>
          <a:p>
            <a:pPr marL="0" indent="0" eaLnBrk="1" hangingPunct="1">
              <a:buFont typeface="Wingdings 2" pitchFamily="18" charset="2"/>
              <a:buNone/>
              <a:defRPr/>
            </a:pPr>
            <a:r>
              <a:rPr lang="en-US" altLang="en-US" sz="2000" b="1" dirty="0" smtClean="0"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6.1 Flight/Duty Time Limitations</a:t>
            </a:r>
          </a:p>
          <a:p>
            <a:pPr marL="0" indent="0" eaLnBrk="1" hangingPunct="1">
              <a:buFont typeface="Wingdings 2" pitchFamily="18" charset="2"/>
              <a:buNone/>
              <a:defRPr/>
            </a:pPr>
            <a:r>
              <a:rPr lang="en-US" altLang="en-US" sz="2000" b="1" dirty="0" smtClean="0"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A. Flight Crew Scheduling:</a:t>
            </a:r>
          </a:p>
          <a:p>
            <a:pPr eaLnBrk="1" hangingPunct="1">
              <a:defRPr/>
            </a:pPr>
            <a:r>
              <a:rPr lang="en-US" altLang="en-US" sz="2000" dirty="0" smtClean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Flight Time – time from the moment the aircraft first moves for the purpose of flight until the brakes are set at the final parking location.</a:t>
            </a:r>
          </a:p>
          <a:p>
            <a:pPr eaLnBrk="1" hangingPunct="1">
              <a:defRPr/>
            </a:pPr>
            <a:r>
              <a:rPr lang="en-US" altLang="en-US" sz="2000" dirty="0" smtClean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Duty Time – time that an airman reports for duty until released from duty</a:t>
            </a:r>
          </a:p>
          <a:p>
            <a:pPr eaLnBrk="1" hangingPunct="1">
              <a:defRPr/>
            </a:pPr>
            <a:r>
              <a:rPr lang="en-US" altLang="en-US" sz="2000" dirty="0" smtClean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Rest Period – time that an airman is released from all duty until they report for any duty</a:t>
            </a:r>
          </a:p>
          <a:p>
            <a:pPr eaLnBrk="1" hangingPunct="1">
              <a:defRPr/>
            </a:pPr>
            <a:r>
              <a:rPr lang="en-US" altLang="en-US" sz="2000" dirty="0" smtClean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Deadhead Time – time spent in deadhead transportation required and provided by the company to/from an assignment</a:t>
            </a:r>
          </a:p>
          <a:p>
            <a:pPr lvl="1" eaLnBrk="1" hangingPunct="1">
              <a:defRPr/>
            </a:pPr>
            <a:endParaRPr lang="en-US" altLang="en-US" sz="1800" dirty="0" smtClean="0">
              <a:solidFill>
                <a:srgbClr val="002060"/>
              </a:solidFill>
              <a:latin typeface="Lucida Sans Unicode" panose="020B0602030504020204" pitchFamily="34" charset="0"/>
              <a:ea typeface="Lucida Sans Unicode" panose="020B0602030504020204" pitchFamily="34" charset="0"/>
              <a:cs typeface="Lucida Sans Unicode" panose="020B0602030504020204" pitchFamily="34" charset="0"/>
            </a:endParaRPr>
          </a:p>
        </p:txBody>
      </p:sp>
      <p:pic>
        <p:nvPicPr>
          <p:cNvPr id="93188" name="Picture 3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91200" y="6027738"/>
            <a:ext cx="3200400" cy="677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200" smtClean="0">
                <a:solidFill>
                  <a:srgbClr val="002060"/>
                </a:solidFill>
                <a:latin typeface="Lucida Sans Unicode" pitchFamily="34" charset="0"/>
                <a:ea typeface="Lucida Sans Unicode" pitchFamily="34" charset="0"/>
                <a:cs typeface="Lucida Sans Unicode" pitchFamily="34" charset="0"/>
              </a:rPr>
              <a:t>Chap 1 - Introduction</a:t>
            </a:r>
            <a:endParaRPr lang="en-US" altLang="en-US" sz="3200" b="1" smtClean="0">
              <a:solidFill>
                <a:srgbClr val="002060"/>
              </a:solidFill>
            </a:endParaRPr>
          </a:p>
        </p:txBody>
      </p:sp>
      <p:sp>
        <p:nvSpPr>
          <p:cNvPr id="17411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marL="0" indent="0" eaLnBrk="1" hangingPunct="1">
              <a:buFont typeface="Wingdings 2" pitchFamily="18" charset="2"/>
              <a:buNone/>
              <a:defRPr/>
            </a:pPr>
            <a:r>
              <a:rPr lang="en-US" altLang="en-US" sz="2000" b="1" dirty="0" smtClean="0"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C.  Deviations:</a:t>
            </a:r>
          </a:p>
          <a:p>
            <a:pPr marL="0" indent="0" eaLnBrk="1" hangingPunct="1">
              <a:buFont typeface="Wingdings 2" pitchFamily="18" charset="2"/>
              <a:buNone/>
              <a:defRPr/>
            </a:pPr>
            <a:endParaRPr lang="en-US" altLang="en-US" sz="2000" b="1" dirty="0" smtClean="0">
              <a:latin typeface="Lucida Sans Unicode" panose="020B0602030504020204" pitchFamily="34" charset="0"/>
              <a:ea typeface="Lucida Sans Unicode" panose="020B0602030504020204" pitchFamily="34" charset="0"/>
              <a:cs typeface="Lucida Sans Unicode" panose="020B0602030504020204" pitchFamily="34" charset="0"/>
            </a:endParaRPr>
          </a:p>
          <a:p>
            <a:pPr eaLnBrk="1" hangingPunct="1">
              <a:defRPr/>
            </a:pPr>
            <a:r>
              <a:rPr lang="en-US" altLang="en-US" sz="2000" dirty="0" smtClean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NO deviations from GOM are authorized</a:t>
            </a:r>
          </a:p>
          <a:p>
            <a:pPr marL="0" indent="0" eaLnBrk="1" hangingPunct="1">
              <a:defRPr/>
            </a:pPr>
            <a:endParaRPr lang="en-US" altLang="en-US" sz="2000" dirty="0" smtClean="0">
              <a:solidFill>
                <a:srgbClr val="002060"/>
              </a:solidFill>
              <a:latin typeface="Lucida Sans Unicode" panose="020B0602030504020204" pitchFamily="34" charset="0"/>
              <a:ea typeface="Lucida Sans Unicode" panose="020B0602030504020204" pitchFamily="34" charset="0"/>
              <a:cs typeface="Lucida Sans Unicode" panose="020B0602030504020204" pitchFamily="34" charset="0"/>
            </a:endParaRPr>
          </a:p>
          <a:p>
            <a:pPr eaLnBrk="1" hangingPunct="1">
              <a:defRPr/>
            </a:pPr>
            <a:r>
              <a:rPr lang="en-US" altLang="en-US" sz="2000" dirty="0" smtClean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EXCEPT: </a:t>
            </a:r>
          </a:p>
          <a:p>
            <a:pPr lvl="1" eaLnBrk="1" hangingPunct="1">
              <a:defRPr/>
            </a:pPr>
            <a:r>
              <a:rPr lang="en-US" altLang="en-US" sz="1800" dirty="0" smtClean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Positioning, ferrying, training or test operations</a:t>
            </a:r>
          </a:p>
          <a:p>
            <a:pPr lvl="1" eaLnBrk="1" hangingPunct="1">
              <a:defRPr/>
            </a:pPr>
            <a:r>
              <a:rPr lang="en-US" altLang="en-US" sz="1800" dirty="0" smtClean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Do not involve carrying persons or property</a:t>
            </a:r>
          </a:p>
          <a:p>
            <a:pPr lvl="1" eaLnBrk="1" hangingPunct="1">
              <a:defRPr/>
            </a:pPr>
            <a:r>
              <a:rPr lang="en-US" altLang="en-US" sz="1800" dirty="0" smtClean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Operate under Part 91 operations</a:t>
            </a:r>
          </a:p>
        </p:txBody>
      </p:sp>
      <p:pic>
        <p:nvPicPr>
          <p:cNvPr id="21508" name="Picture 3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91200" y="6027738"/>
            <a:ext cx="3200400" cy="677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200" smtClean="0">
                <a:solidFill>
                  <a:srgbClr val="002060"/>
                </a:solidFill>
                <a:latin typeface="Lucida Sans Unicode" pitchFamily="34" charset="0"/>
                <a:ea typeface="Lucida Sans Unicode" pitchFamily="34" charset="0"/>
                <a:cs typeface="Lucida Sans Unicode" pitchFamily="34" charset="0"/>
              </a:rPr>
              <a:t>Chap 6 – Flight/Duty Time Limitations</a:t>
            </a:r>
            <a:endParaRPr lang="en-US" altLang="en-US" sz="3200" b="1" smtClean="0">
              <a:solidFill>
                <a:srgbClr val="002060"/>
              </a:solidFill>
            </a:endParaRPr>
          </a:p>
        </p:txBody>
      </p:sp>
      <p:sp>
        <p:nvSpPr>
          <p:cNvPr id="17411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01625" y="1295400"/>
            <a:ext cx="8504238" cy="4572000"/>
          </a:xfrm>
        </p:spPr>
        <p:txBody>
          <a:bodyPr/>
          <a:lstStyle/>
          <a:p>
            <a:pPr marL="0" indent="0" eaLnBrk="1" hangingPunct="1">
              <a:buFont typeface="Wingdings 2" pitchFamily="18" charset="2"/>
              <a:buNone/>
              <a:defRPr/>
            </a:pPr>
            <a:r>
              <a:rPr lang="en-US" altLang="en-US" sz="2000" b="1" dirty="0" smtClean="0"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6.1 Flight/Duty Time Limitations</a:t>
            </a:r>
          </a:p>
          <a:p>
            <a:pPr marL="0" indent="0" eaLnBrk="1" hangingPunct="1">
              <a:buFont typeface="Wingdings 2" pitchFamily="18" charset="2"/>
              <a:buNone/>
              <a:defRPr/>
            </a:pPr>
            <a:r>
              <a:rPr lang="en-US" altLang="en-US" sz="2000" b="1" dirty="0" smtClean="0"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B.  Dispatcher Duty Time Limitations</a:t>
            </a:r>
          </a:p>
          <a:p>
            <a:pPr eaLnBrk="1" hangingPunct="1">
              <a:defRPr/>
            </a:pPr>
            <a:r>
              <a:rPr lang="en-US" altLang="en-US" sz="2000" dirty="0" smtClean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No dispatcher may be scheduled for more than 10 consecutive hours of duty</a:t>
            </a:r>
          </a:p>
          <a:p>
            <a:pPr eaLnBrk="1" hangingPunct="1">
              <a:defRPr/>
            </a:pPr>
            <a:r>
              <a:rPr lang="en-US" altLang="en-US" sz="2000" dirty="0" smtClean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If scheduled for &gt;10 hours in 24 consecutive hours, shall be given at least 8 hours rest period at/before end of 10 hours</a:t>
            </a:r>
          </a:p>
          <a:p>
            <a:pPr eaLnBrk="1" hangingPunct="1">
              <a:defRPr/>
            </a:pPr>
            <a:r>
              <a:rPr lang="en-US" altLang="en-US" sz="2000" dirty="0" smtClean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Each dispatcher must be relieved of all duty for at least 24 consecutive hours during any 7 consecutive days within any month</a:t>
            </a:r>
          </a:p>
          <a:p>
            <a:pPr eaLnBrk="1" hangingPunct="1">
              <a:defRPr/>
            </a:pPr>
            <a:r>
              <a:rPr lang="en-US" altLang="en-US" sz="2000" dirty="0" smtClean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Must be allowed time to permit dispatcher time to become familiar with existing and anticipated WX conditions prior to exercising dispatching authority</a:t>
            </a:r>
          </a:p>
          <a:p>
            <a:pPr eaLnBrk="1" hangingPunct="1">
              <a:defRPr/>
            </a:pPr>
            <a:r>
              <a:rPr lang="en-US" altLang="en-US" sz="2000" dirty="0" smtClean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Shall remain on duty until each airplane dispatched has completed its flight or has gone beyond their jurisdiction, or relieved by another qualified dispatcher</a:t>
            </a:r>
            <a:endParaRPr lang="en-US" altLang="en-US" sz="2000" dirty="0">
              <a:solidFill>
                <a:srgbClr val="002060"/>
              </a:solidFill>
              <a:latin typeface="Lucida Sans Unicode" panose="020B0602030504020204" pitchFamily="34" charset="0"/>
              <a:ea typeface="Lucida Sans Unicode" panose="020B0602030504020204" pitchFamily="34" charset="0"/>
              <a:cs typeface="Lucida Sans Unicode" panose="020B0602030504020204" pitchFamily="34" charset="0"/>
            </a:endParaRPr>
          </a:p>
        </p:txBody>
      </p:sp>
      <p:pic>
        <p:nvPicPr>
          <p:cNvPr id="95236" name="Picture 3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91200" y="6027738"/>
            <a:ext cx="3200400" cy="677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200" smtClean="0">
                <a:solidFill>
                  <a:srgbClr val="002060"/>
                </a:solidFill>
                <a:latin typeface="Lucida Sans Unicode" pitchFamily="34" charset="0"/>
                <a:ea typeface="Lucida Sans Unicode" pitchFamily="34" charset="0"/>
                <a:cs typeface="Lucida Sans Unicode" pitchFamily="34" charset="0"/>
              </a:rPr>
              <a:t>Chap 6 – Flight/Duty Time Limitations</a:t>
            </a:r>
            <a:endParaRPr lang="en-US" altLang="en-US" sz="3200" b="1" smtClean="0">
              <a:solidFill>
                <a:srgbClr val="002060"/>
              </a:solidFill>
            </a:endParaRPr>
          </a:p>
        </p:txBody>
      </p:sp>
      <p:sp>
        <p:nvSpPr>
          <p:cNvPr id="17411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01625" y="1371600"/>
            <a:ext cx="8504238" cy="4572000"/>
          </a:xfrm>
        </p:spPr>
        <p:txBody>
          <a:bodyPr/>
          <a:lstStyle/>
          <a:p>
            <a:pPr marL="0" indent="0" eaLnBrk="1" hangingPunct="1">
              <a:buFont typeface="Wingdings 2" pitchFamily="18" charset="2"/>
              <a:buNone/>
              <a:defRPr/>
            </a:pPr>
            <a:r>
              <a:rPr lang="en-US" altLang="en-US" sz="2000" b="1" dirty="0" smtClean="0"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6.1 Flight/Duty Time Limitations</a:t>
            </a:r>
          </a:p>
          <a:p>
            <a:pPr marL="0" indent="0" eaLnBrk="1" hangingPunct="1">
              <a:buFont typeface="Wingdings 2" pitchFamily="18" charset="2"/>
              <a:buNone/>
              <a:defRPr/>
            </a:pPr>
            <a:r>
              <a:rPr lang="en-US" altLang="en-US" sz="2000" b="1" dirty="0" smtClean="0"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B.  Dispatcher Duty Time Limitations</a:t>
            </a:r>
          </a:p>
          <a:p>
            <a:pPr eaLnBrk="1" hangingPunct="1">
              <a:defRPr/>
            </a:pPr>
            <a:r>
              <a:rPr lang="en-US" altLang="en-US" sz="2000" dirty="0" smtClean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Company Requirements:</a:t>
            </a:r>
          </a:p>
          <a:p>
            <a:pPr lvl="1" eaLnBrk="1" hangingPunct="1">
              <a:defRPr/>
            </a:pPr>
            <a:r>
              <a:rPr lang="en-US" altLang="en-US" sz="1800" dirty="0" smtClean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Manager of Flight Control is responsible for establishing duty periods that meet regulatory requirements</a:t>
            </a:r>
          </a:p>
          <a:p>
            <a:pPr lvl="1" eaLnBrk="1" hangingPunct="1">
              <a:defRPr/>
            </a:pPr>
            <a:r>
              <a:rPr lang="en-US" altLang="en-US" sz="1800" dirty="0" smtClean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When reporting for duty, dispatchers will sign and note the time on the duty roster </a:t>
            </a:r>
            <a:endParaRPr lang="en-US" altLang="en-US" sz="1800" dirty="0">
              <a:solidFill>
                <a:srgbClr val="002060"/>
              </a:solidFill>
              <a:latin typeface="Lucida Sans Unicode" panose="020B0602030504020204" pitchFamily="34" charset="0"/>
              <a:ea typeface="Lucida Sans Unicode" panose="020B0602030504020204" pitchFamily="34" charset="0"/>
              <a:cs typeface="Lucida Sans Unicode" panose="020B0602030504020204" pitchFamily="34" charset="0"/>
            </a:endParaRPr>
          </a:p>
        </p:txBody>
      </p:sp>
      <p:pic>
        <p:nvPicPr>
          <p:cNvPr id="97284" name="Picture 3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91200" y="6027738"/>
            <a:ext cx="3200400" cy="677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200" smtClean="0">
                <a:solidFill>
                  <a:srgbClr val="002060"/>
                </a:solidFill>
                <a:latin typeface="Lucida Sans Unicode" pitchFamily="34" charset="0"/>
                <a:ea typeface="Lucida Sans Unicode" pitchFamily="34" charset="0"/>
                <a:cs typeface="Lucida Sans Unicode" pitchFamily="34" charset="0"/>
              </a:rPr>
              <a:t>Chap 7 – Flight Crew Requirements</a:t>
            </a:r>
            <a:endParaRPr lang="en-US" altLang="en-US" sz="3200" b="1" smtClean="0">
              <a:solidFill>
                <a:srgbClr val="002060"/>
              </a:solidFill>
            </a:endParaRPr>
          </a:p>
        </p:txBody>
      </p:sp>
      <p:sp>
        <p:nvSpPr>
          <p:cNvPr id="17411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01625" y="1295400"/>
            <a:ext cx="8504238" cy="4572000"/>
          </a:xfrm>
        </p:spPr>
        <p:txBody>
          <a:bodyPr/>
          <a:lstStyle/>
          <a:p>
            <a:pPr marL="0" indent="0" eaLnBrk="1" hangingPunct="1">
              <a:buFont typeface="Wingdings 2" pitchFamily="18" charset="2"/>
              <a:buNone/>
              <a:defRPr/>
            </a:pPr>
            <a:r>
              <a:rPr lang="en-US" altLang="en-US" sz="2000" b="1" dirty="0" smtClean="0"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7.1 FAA Qualification Requirements</a:t>
            </a:r>
          </a:p>
          <a:p>
            <a:pPr marL="0" indent="0" eaLnBrk="1" hangingPunct="1">
              <a:buFont typeface="Wingdings 2" pitchFamily="18" charset="2"/>
              <a:buNone/>
              <a:defRPr/>
            </a:pPr>
            <a:r>
              <a:rPr lang="en-US" altLang="en-US" sz="2000" b="1" dirty="0" smtClean="0"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A. General:</a:t>
            </a:r>
          </a:p>
          <a:p>
            <a:pPr eaLnBrk="1" hangingPunct="1">
              <a:defRPr/>
            </a:pPr>
            <a:r>
              <a:rPr lang="en-US" altLang="en-US" sz="2000" dirty="0" smtClean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Each crew member must meet all the requirements of the FARs applicable for the flight assignment</a:t>
            </a:r>
          </a:p>
          <a:p>
            <a:pPr lvl="1" eaLnBrk="1" hangingPunct="1">
              <a:defRPr/>
            </a:pPr>
            <a:r>
              <a:rPr lang="en-US" altLang="en-US" sz="1800" dirty="0" smtClean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In some cases company requirements may be more limiting</a:t>
            </a:r>
          </a:p>
          <a:p>
            <a:pPr eaLnBrk="1" hangingPunct="1">
              <a:defRPr/>
            </a:pPr>
            <a:r>
              <a:rPr lang="en-US" altLang="en-US" sz="2000" dirty="0" smtClean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The company and each airman jointly share this responsibility</a:t>
            </a:r>
          </a:p>
          <a:p>
            <a:pPr eaLnBrk="1" hangingPunct="1">
              <a:defRPr/>
            </a:pPr>
            <a:endParaRPr lang="en-US" altLang="en-US" sz="2000" dirty="0">
              <a:solidFill>
                <a:srgbClr val="002060"/>
              </a:solidFill>
              <a:latin typeface="Lucida Sans Unicode" panose="020B0602030504020204" pitchFamily="34" charset="0"/>
              <a:ea typeface="Lucida Sans Unicode" panose="020B0602030504020204" pitchFamily="34" charset="0"/>
              <a:cs typeface="Lucida Sans Unicode" panose="020B0602030504020204" pitchFamily="34" charset="0"/>
            </a:endParaRPr>
          </a:p>
          <a:p>
            <a:pPr marL="0" indent="0" eaLnBrk="1" hangingPunct="1">
              <a:buFont typeface="Wingdings 2" pitchFamily="18" charset="2"/>
              <a:buNone/>
              <a:defRPr/>
            </a:pPr>
            <a:r>
              <a:rPr lang="en-US" altLang="en-US" sz="2000" b="1" dirty="0" smtClean="0"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B.  Lost of Destroyed Certificate(s):</a:t>
            </a:r>
          </a:p>
          <a:p>
            <a:pPr eaLnBrk="1" hangingPunct="1">
              <a:defRPr/>
            </a:pPr>
            <a:r>
              <a:rPr lang="en-US" altLang="en-US" sz="2000" dirty="0" smtClean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Crew members not in possession of required certificate(s) may NOT act as a crewmember</a:t>
            </a:r>
            <a:endParaRPr lang="en-US" altLang="en-US" sz="2000" dirty="0">
              <a:solidFill>
                <a:srgbClr val="002060"/>
              </a:solidFill>
              <a:latin typeface="Lucida Sans Unicode" panose="020B0602030504020204" pitchFamily="34" charset="0"/>
              <a:ea typeface="Lucida Sans Unicode" panose="020B0602030504020204" pitchFamily="34" charset="0"/>
              <a:cs typeface="Lucida Sans Unicode" panose="020B0602030504020204" pitchFamily="34" charset="0"/>
            </a:endParaRPr>
          </a:p>
          <a:p>
            <a:pPr lvl="1" eaLnBrk="1" hangingPunct="1">
              <a:defRPr/>
            </a:pPr>
            <a:r>
              <a:rPr lang="en-US" altLang="en-US" sz="1800" dirty="0" smtClean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Company copies </a:t>
            </a:r>
            <a:r>
              <a:rPr lang="en-US" altLang="en-US" sz="1800" b="1" dirty="0" smtClean="0">
                <a:solidFill>
                  <a:schemeClr val="tx1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DO NOT </a:t>
            </a:r>
            <a:r>
              <a:rPr lang="en-US" altLang="en-US" sz="1800" dirty="0" smtClean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meet this requirement</a:t>
            </a:r>
            <a:endParaRPr lang="en-US" altLang="en-US" sz="1800" dirty="0">
              <a:solidFill>
                <a:srgbClr val="002060"/>
              </a:solidFill>
              <a:latin typeface="Lucida Sans Unicode" panose="020B0602030504020204" pitchFamily="34" charset="0"/>
              <a:ea typeface="Lucida Sans Unicode" panose="020B0602030504020204" pitchFamily="34" charset="0"/>
              <a:cs typeface="Lucida Sans Unicode" panose="020B0602030504020204" pitchFamily="34" charset="0"/>
            </a:endParaRPr>
          </a:p>
          <a:p>
            <a:pPr eaLnBrk="1" hangingPunct="1">
              <a:defRPr/>
            </a:pPr>
            <a:r>
              <a:rPr lang="en-US" altLang="en-US" sz="2000" dirty="0" smtClean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FAA will provide interim Proof of Certification for lost, stolen, or destroyed certificates via FAX.</a:t>
            </a:r>
          </a:p>
          <a:p>
            <a:pPr eaLnBrk="1" hangingPunct="1">
              <a:defRPr/>
            </a:pPr>
            <a:r>
              <a:rPr lang="en-US" altLang="en-US" sz="2000" dirty="0" smtClean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It is the crewmember responsibility to obtain replacement</a:t>
            </a:r>
          </a:p>
        </p:txBody>
      </p:sp>
      <p:pic>
        <p:nvPicPr>
          <p:cNvPr id="99332" name="Picture 3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91200" y="6103938"/>
            <a:ext cx="3200400" cy="677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200" smtClean="0">
                <a:solidFill>
                  <a:srgbClr val="002060"/>
                </a:solidFill>
                <a:latin typeface="Lucida Sans Unicode" pitchFamily="34" charset="0"/>
                <a:ea typeface="Lucida Sans Unicode" pitchFamily="34" charset="0"/>
                <a:cs typeface="Lucida Sans Unicode" pitchFamily="34" charset="0"/>
              </a:rPr>
              <a:t>Chap 7 – Flight Crew Requirements</a:t>
            </a:r>
            <a:endParaRPr lang="en-US" altLang="en-US" sz="3200" b="1" smtClean="0">
              <a:solidFill>
                <a:srgbClr val="002060"/>
              </a:solidFill>
            </a:endParaRPr>
          </a:p>
        </p:txBody>
      </p:sp>
      <p:sp>
        <p:nvSpPr>
          <p:cNvPr id="17411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01625" y="1295400"/>
            <a:ext cx="8504238" cy="4572000"/>
          </a:xfrm>
        </p:spPr>
        <p:txBody>
          <a:bodyPr/>
          <a:lstStyle/>
          <a:p>
            <a:pPr marL="0" indent="0" eaLnBrk="1" hangingPunct="1">
              <a:buFont typeface="Wingdings 2" pitchFamily="18" charset="2"/>
              <a:buNone/>
              <a:defRPr/>
            </a:pPr>
            <a:r>
              <a:rPr lang="en-US" altLang="en-US" sz="2000" b="1" dirty="0" smtClean="0"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7.1 FAA Qualification Requirements</a:t>
            </a:r>
          </a:p>
          <a:p>
            <a:pPr marL="0" indent="0" eaLnBrk="1" hangingPunct="1">
              <a:buFont typeface="Wingdings 2" pitchFamily="18" charset="2"/>
              <a:buNone/>
              <a:defRPr/>
            </a:pPr>
            <a:r>
              <a:rPr lang="en-US" altLang="en-US" sz="2000" b="1" dirty="0" smtClean="0"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E. Crewmember Changes </a:t>
            </a:r>
            <a:r>
              <a:rPr lang="en-US" altLang="en-US" sz="2000" b="1" dirty="0" err="1" smtClean="0"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Enroute</a:t>
            </a:r>
            <a:r>
              <a:rPr lang="en-US" altLang="en-US" sz="2000" b="1" dirty="0" smtClean="0"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:</a:t>
            </a:r>
          </a:p>
          <a:p>
            <a:pPr eaLnBrk="1" hangingPunct="1">
              <a:defRPr/>
            </a:pPr>
            <a:r>
              <a:rPr lang="en-US" altLang="en-US" sz="2000" dirty="0" smtClean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If it is necessary to change a crewmember (cm) while </a:t>
            </a:r>
            <a:r>
              <a:rPr lang="en-US" altLang="en-US" sz="2000" dirty="0" err="1" smtClean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enroute</a:t>
            </a:r>
            <a:r>
              <a:rPr lang="en-US" altLang="en-US" sz="2000" dirty="0" smtClean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, a cm will not relieve an operating cm until a briefing is completed.</a:t>
            </a:r>
          </a:p>
          <a:p>
            <a:pPr eaLnBrk="1" hangingPunct="1">
              <a:defRPr/>
            </a:pPr>
            <a:r>
              <a:rPr lang="en-US" altLang="en-US" sz="2000" dirty="0" smtClean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Briefing will include (but not limited to):</a:t>
            </a:r>
          </a:p>
          <a:p>
            <a:pPr lvl="1" eaLnBrk="1" hangingPunct="1">
              <a:defRPr/>
            </a:pPr>
            <a:r>
              <a:rPr lang="en-US" altLang="en-US" sz="1800" dirty="0" smtClean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Aircraft position and assigned altitude</a:t>
            </a:r>
          </a:p>
          <a:p>
            <a:pPr lvl="1" eaLnBrk="1" hangingPunct="1">
              <a:defRPr/>
            </a:pPr>
            <a:r>
              <a:rPr lang="en-US" altLang="en-US" sz="1800" dirty="0" smtClean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Current clearance</a:t>
            </a:r>
          </a:p>
          <a:p>
            <a:pPr lvl="1" eaLnBrk="1" hangingPunct="1">
              <a:defRPr/>
            </a:pPr>
            <a:r>
              <a:rPr lang="en-US" altLang="en-US" sz="1800" dirty="0" smtClean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Waypoints vs flight plan</a:t>
            </a:r>
          </a:p>
          <a:p>
            <a:pPr lvl="1" eaLnBrk="1" hangingPunct="1">
              <a:defRPr/>
            </a:pPr>
            <a:r>
              <a:rPr lang="en-US" altLang="en-US" sz="1800" dirty="0" smtClean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Communications frequency</a:t>
            </a:r>
          </a:p>
          <a:p>
            <a:pPr lvl="1" eaLnBrk="1" hangingPunct="1">
              <a:defRPr/>
            </a:pPr>
            <a:r>
              <a:rPr lang="en-US" altLang="en-US" sz="1800" dirty="0" smtClean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Fuel status</a:t>
            </a:r>
          </a:p>
          <a:p>
            <a:pPr lvl="1" eaLnBrk="1" hangingPunct="1">
              <a:defRPr/>
            </a:pPr>
            <a:r>
              <a:rPr lang="en-US" altLang="en-US" sz="1800" dirty="0" err="1" smtClean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Enroute</a:t>
            </a:r>
            <a:r>
              <a:rPr lang="en-US" altLang="en-US" sz="1800" dirty="0" smtClean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, destination and alternate weather</a:t>
            </a:r>
          </a:p>
          <a:p>
            <a:pPr lvl="1" eaLnBrk="1" hangingPunct="1">
              <a:defRPr/>
            </a:pPr>
            <a:r>
              <a:rPr lang="en-US" altLang="en-US" sz="1800" dirty="0" smtClean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Aircraft discrepancies and/or logbook entries</a:t>
            </a:r>
          </a:p>
          <a:p>
            <a:pPr eaLnBrk="1" hangingPunct="1">
              <a:defRPr/>
            </a:pPr>
            <a:r>
              <a:rPr lang="en-US" altLang="en-US" sz="2000" dirty="0" smtClean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Captain/First Officer changeover must not occur simultaneously</a:t>
            </a:r>
          </a:p>
          <a:p>
            <a:pPr eaLnBrk="1" hangingPunct="1">
              <a:defRPr/>
            </a:pPr>
            <a:r>
              <a:rPr lang="en-US" altLang="en-US" sz="2000" dirty="0" smtClean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If Captain is relieved new captain must sign the release </a:t>
            </a:r>
            <a:endParaRPr lang="en-US" altLang="en-US" sz="2000" dirty="0">
              <a:solidFill>
                <a:srgbClr val="002060"/>
              </a:solidFill>
              <a:latin typeface="Lucida Sans Unicode" panose="020B0602030504020204" pitchFamily="34" charset="0"/>
              <a:ea typeface="Lucida Sans Unicode" panose="020B0602030504020204" pitchFamily="34" charset="0"/>
              <a:cs typeface="Lucida Sans Unicode" panose="020B0602030504020204" pitchFamily="34" charset="0"/>
            </a:endParaRPr>
          </a:p>
        </p:txBody>
      </p:sp>
      <p:pic>
        <p:nvPicPr>
          <p:cNvPr id="101380" name="Picture 3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91200" y="6027738"/>
            <a:ext cx="3200400" cy="677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200" smtClean="0">
                <a:solidFill>
                  <a:srgbClr val="002060"/>
                </a:solidFill>
                <a:latin typeface="Lucida Sans Unicode" pitchFamily="34" charset="0"/>
                <a:ea typeface="Lucida Sans Unicode" pitchFamily="34" charset="0"/>
                <a:cs typeface="Lucida Sans Unicode" pitchFamily="34" charset="0"/>
              </a:rPr>
              <a:t>Chap 7 – Flight Crew Requirements</a:t>
            </a:r>
            <a:endParaRPr lang="en-US" altLang="en-US" sz="3200" b="1" smtClean="0">
              <a:solidFill>
                <a:srgbClr val="002060"/>
              </a:solidFill>
            </a:endParaRPr>
          </a:p>
        </p:txBody>
      </p:sp>
      <p:sp>
        <p:nvSpPr>
          <p:cNvPr id="17411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01625" y="1371600"/>
            <a:ext cx="8504238" cy="4572000"/>
          </a:xfrm>
        </p:spPr>
        <p:txBody>
          <a:bodyPr/>
          <a:lstStyle/>
          <a:p>
            <a:pPr marL="0" indent="0" eaLnBrk="1" hangingPunct="1">
              <a:buFont typeface="Wingdings 2" pitchFamily="18" charset="2"/>
              <a:buNone/>
              <a:defRPr/>
            </a:pPr>
            <a:r>
              <a:rPr lang="en-US" altLang="en-US" sz="2000" b="1" dirty="0" smtClean="0"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7.1 FAA Qualification Requirements</a:t>
            </a:r>
          </a:p>
          <a:p>
            <a:pPr marL="0" indent="0" eaLnBrk="1" hangingPunct="1">
              <a:buFont typeface="Wingdings 2" pitchFamily="18" charset="2"/>
              <a:buNone/>
              <a:defRPr/>
            </a:pPr>
            <a:endParaRPr lang="en-US" altLang="en-US" sz="2000" b="1" dirty="0" smtClean="0">
              <a:latin typeface="Lucida Sans Unicode" panose="020B0602030504020204" pitchFamily="34" charset="0"/>
              <a:ea typeface="Lucida Sans Unicode" panose="020B0602030504020204" pitchFamily="34" charset="0"/>
              <a:cs typeface="Lucida Sans Unicode" panose="020B0602030504020204" pitchFamily="34" charset="0"/>
            </a:endParaRPr>
          </a:p>
          <a:p>
            <a:pPr marL="0" indent="0" eaLnBrk="1" hangingPunct="1">
              <a:buFont typeface="Wingdings 2" pitchFamily="18" charset="2"/>
              <a:buNone/>
              <a:defRPr/>
            </a:pPr>
            <a:r>
              <a:rPr lang="en-US" altLang="en-US" sz="2000" b="1" dirty="0" smtClean="0"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F. Pilot Recent Flight Experience Requirement:</a:t>
            </a:r>
          </a:p>
          <a:p>
            <a:pPr eaLnBrk="1" hangingPunct="1">
              <a:defRPr/>
            </a:pPr>
            <a:r>
              <a:rPr lang="en-US" altLang="en-US" sz="2000" dirty="0" smtClean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Each flight crewmember must meet certain </a:t>
            </a:r>
            <a:r>
              <a:rPr lang="en-US" altLang="en-US" sz="2000" dirty="0" err="1" smtClean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Recency</a:t>
            </a:r>
            <a:r>
              <a:rPr lang="en-US" altLang="en-US" sz="2000" dirty="0" smtClean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 of experience requirements.</a:t>
            </a:r>
          </a:p>
          <a:p>
            <a:pPr eaLnBrk="1" hangingPunct="1">
              <a:defRPr/>
            </a:pPr>
            <a:endParaRPr lang="en-US" altLang="en-US" sz="2000" dirty="0" smtClean="0">
              <a:solidFill>
                <a:srgbClr val="002060"/>
              </a:solidFill>
              <a:latin typeface="Lucida Sans Unicode" panose="020B0602030504020204" pitchFamily="34" charset="0"/>
              <a:ea typeface="Lucida Sans Unicode" panose="020B0602030504020204" pitchFamily="34" charset="0"/>
              <a:cs typeface="Lucida Sans Unicode" panose="020B0602030504020204" pitchFamily="34" charset="0"/>
            </a:endParaRPr>
          </a:p>
          <a:p>
            <a:pPr marL="0" indent="0" eaLnBrk="1" hangingPunct="1">
              <a:buFont typeface="Wingdings 2" pitchFamily="18" charset="2"/>
              <a:buNone/>
              <a:defRPr/>
            </a:pPr>
            <a:r>
              <a:rPr lang="en-US" altLang="en-US" sz="2000" b="1" dirty="0" smtClean="0"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G. Pairing Restrictions:</a:t>
            </a:r>
            <a:endParaRPr lang="en-US" altLang="en-US" sz="2000" b="1" dirty="0">
              <a:latin typeface="Lucida Sans Unicode" panose="020B0602030504020204" pitchFamily="34" charset="0"/>
              <a:ea typeface="Lucida Sans Unicode" panose="020B0602030504020204" pitchFamily="34" charset="0"/>
              <a:cs typeface="Lucida Sans Unicode" panose="020B0602030504020204" pitchFamily="34" charset="0"/>
            </a:endParaRPr>
          </a:p>
          <a:p>
            <a:pPr eaLnBrk="1" hangingPunct="1">
              <a:defRPr/>
            </a:pPr>
            <a:r>
              <a:rPr lang="en-US" altLang="en-US" sz="2000" dirty="0" smtClean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No Captain of first officer may be assigned to the same flight crew if both have &lt;100 hours of line operation including operating experience in the airplane type.</a:t>
            </a:r>
          </a:p>
          <a:p>
            <a:pPr lvl="1" eaLnBrk="1" hangingPunct="1">
              <a:defRPr/>
            </a:pPr>
            <a:endParaRPr lang="en-US" altLang="en-US" sz="2000" dirty="0">
              <a:solidFill>
                <a:srgbClr val="002060"/>
              </a:solidFill>
              <a:latin typeface="Lucida Sans Unicode" panose="020B0602030504020204" pitchFamily="34" charset="0"/>
              <a:ea typeface="Lucida Sans Unicode" panose="020B0602030504020204" pitchFamily="34" charset="0"/>
              <a:cs typeface="Lucida Sans Unicode" panose="020B0602030504020204" pitchFamily="34" charset="0"/>
            </a:endParaRPr>
          </a:p>
        </p:txBody>
      </p:sp>
      <p:pic>
        <p:nvPicPr>
          <p:cNvPr id="103428" name="Picture 3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91200" y="6027738"/>
            <a:ext cx="3200400" cy="677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200" smtClean="0">
                <a:solidFill>
                  <a:srgbClr val="002060"/>
                </a:solidFill>
                <a:latin typeface="Lucida Sans Unicode" pitchFamily="34" charset="0"/>
                <a:ea typeface="Lucida Sans Unicode" pitchFamily="34" charset="0"/>
                <a:cs typeface="Lucida Sans Unicode" pitchFamily="34" charset="0"/>
              </a:rPr>
              <a:t>Chap 7 – Flight Crew Requirements</a:t>
            </a:r>
            <a:endParaRPr lang="en-US" altLang="en-US" sz="3200" b="1" smtClean="0">
              <a:solidFill>
                <a:srgbClr val="002060"/>
              </a:solidFill>
            </a:endParaRPr>
          </a:p>
        </p:txBody>
      </p:sp>
      <p:sp>
        <p:nvSpPr>
          <p:cNvPr id="17411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31788" y="1295400"/>
            <a:ext cx="8504237" cy="4572000"/>
          </a:xfrm>
        </p:spPr>
        <p:txBody>
          <a:bodyPr/>
          <a:lstStyle/>
          <a:p>
            <a:pPr marL="0" indent="0" eaLnBrk="1" hangingPunct="1">
              <a:buFont typeface="Wingdings 2" pitchFamily="18" charset="2"/>
              <a:buNone/>
              <a:defRPr/>
            </a:pPr>
            <a:r>
              <a:rPr lang="en-US" altLang="en-US" sz="2000" b="1" dirty="0" smtClean="0"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7.1 FAA Qualification Requirements</a:t>
            </a:r>
          </a:p>
          <a:p>
            <a:pPr marL="0" indent="0" eaLnBrk="1" hangingPunct="1">
              <a:buFont typeface="Wingdings 2" pitchFamily="18" charset="2"/>
              <a:buNone/>
              <a:defRPr/>
            </a:pPr>
            <a:r>
              <a:rPr lang="en-US" altLang="en-US" sz="2000" b="1" dirty="0" smtClean="0"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H. Second-in-Command with &lt;100 Hours Flight Time:</a:t>
            </a:r>
            <a:endParaRPr lang="en-US" altLang="en-US" sz="2000" b="1" dirty="0">
              <a:latin typeface="Lucida Sans Unicode" panose="020B0602030504020204" pitchFamily="34" charset="0"/>
              <a:ea typeface="Lucida Sans Unicode" panose="020B0602030504020204" pitchFamily="34" charset="0"/>
              <a:cs typeface="Lucida Sans Unicode" panose="020B0602030504020204" pitchFamily="34" charset="0"/>
            </a:endParaRPr>
          </a:p>
          <a:p>
            <a:pPr eaLnBrk="1" hangingPunct="1">
              <a:defRPr/>
            </a:pPr>
            <a:r>
              <a:rPr lang="en-US" altLang="en-US" sz="2000" dirty="0" smtClean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If second-in-command has &lt;100 hours of flight time as second-in-command, and the captain is not a qualified check airman, captain must make all takeoffs and landings if:</a:t>
            </a:r>
          </a:p>
          <a:p>
            <a:pPr lvl="1" eaLnBrk="1" hangingPunct="1">
              <a:defRPr/>
            </a:pPr>
            <a:r>
              <a:rPr lang="en-US" altLang="en-US" sz="1800" dirty="0" smtClean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At special qualifications airports designated by Administrator or Company</a:t>
            </a:r>
          </a:p>
          <a:p>
            <a:pPr lvl="1" eaLnBrk="1" hangingPunct="1">
              <a:defRPr/>
            </a:pPr>
            <a:r>
              <a:rPr lang="en-US" altLang="en-US" sz="1800" dirty="0" smtClean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If prevailing visibility in the latest WX report is at or below ¾ mile (RVR &lt;4000 </a:t>
            </a:r>
            <a:r>
              <a:rPr lang="en-US" altLang="en-US" sz="1800" dirty="0" err="1" smtClean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ft</a:t>
            </a:r>
            <a:r>
              <a:rPr lang="en-US" altLang="en-US" sz="1800" dirty="0" smtClean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)</a:t>
            </a:r>
          </a:p>
          <a:p>
            <a:pPr lvl="1" eaLnBrk="1" hangingPunct="1">
              <a:defRPr/>
            </a:pPr>
            <a:r>
              <a:rPr lang="en-US" altLang="en-US" sz="1800" dirty="0" smtClean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Runway has water, snow, slush, or similar conditions</a:t>
            </a:r>
          </a:p>
          <a:p>
            <a:pPr lvl="1" eaLnBrk="1" hangingPunct="1">
              <a:defRPr/>
            </a:pPr>
            <a:r>
              <a:rPr lang="en-US" altLang="en-US" sz="1800" dirty="0" smtClean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Braking action on the runway is reported &lt; “good”</a:t>
            </a:r>
          </a:p>
          <a:p>
            <a:pPr lvl="1" eaLnBrk="1" hangingPunct="1">
              <a:defRPr/>
            </a:pPr>
            <a:r>
              <a:rPr lang="en-US" altLang="en-US" sz="1800" dirty="0" smtClean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Crosswind is &gt; 15 knots</a:t>
            </a:r>
          </a:p>
          <a:p>
            <a:pPr lvl="1" eaLnBrk="1" hangingPunct="1">
              <a:defRPr/>
            </a:pPr>
            <a:r>
              <a:rPr lang="en-US" altLang="en-US" sz="1800" dirty="0" err="1" smtClean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Windshear</a:t>
            </a:r>
            <a:r>
              <a:rPr lang="en-US" altLang="en-US" sz="1800" dirty="0" smtClean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 is reported in the vicinity of airport</a:t>
            </a:r>
          </a:p>
          <a:p>
            <a:pPr lvl="1" eaLnBrk="1" hangingPunct="1">
              <a:defRPr/>
            </a:pPr>
            <a:r>
              <a:rPr lang="en-US" altLang="en-US" sz="1800" dirty="0" smtClean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Any other condition which the captain determines is to be prudent to exercise the captain’s prerogative</a:t>
            </a:r>
            <a:endParaRPr lang="en-US" altLang="en-US" sz="1800" dirty="0">
              <a:solidFill>
                <a:srgbClr val="002060"/>
              </a:solidFill>
              <a:latin typeface="Lucida Sans Unicode" panose="020B0602030504020204" pitchFamily="34" charset="0"/>
              <a:ea typeface="Lucida Sans Unicode" panose="020B0602030504020204" pitchFamily="34" charset="0"/>
              <a:cs typeface="Lucida Sans Unicode" panose="020B0602030504020204" pitchFamily="34" charset="0"/>
            </a:endParaRPr>
          </a:p>
        </p:txBody>
      </p:sp>
      <p:pic>
        <p:nvPicPr>
          <p:cNvPr id="105476" name="Picture 3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91200" y="6027738"/>
            <a:ext cx="3200400" cy="677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200" smtClean="0">
                <a:solidFill>
                  <a:srgbClr val="002060"/>
                </a:solidFill>
                <a:latin typeface="Lucida Sans Unicode" pitchFamily="34" charset="0"/>
                <a:ea typeface="Lucida Sans Unicode" pitchFamily="34" charset="0"/>
                <a:cs typeface="Lucida Sans Unicode" pitchFamily="34" charset="0"/>
              </a:rPr>
              <a:t>Chap 7 – Flight Crew Requirements</a:t>
            </a:r>
            <a:endParaRPr lang="en-US" altLang="en-US" sz="3200" b="1" smtClean="0">
              <a:solidFill>
                <a:srgbClr val="002060"/>
              </a:solidFill>
            </a:endParaRPr>
          </a:p>
        </p:txBody>
      </p:sp>
      <p:sp>
        <p:nvSpPr>
          <p:cNvPr id="17411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31788" y="1447800"/>
            <a:ext cx="8504237" cy="4572000"/>
          </a:xfrm>
        </p:spPr>
        <p:txBody>
          <a:bodyPr/>
          <a:lstStyle/>
          <a:p>
            <a:pPr marL="0" indent="0" eaLnBrk="1" hangingPunct="1">
              <a:buFont typeface="Wingdings 2" pitchFamily="18" charset="2"/>
              <a:buNone/>
              <a:defRPr/>
            </a:pPr>
            <a:r>
              <a:rPr lang="en-US" altLang="en-US" sz="2000" b="1" dirty="0" smtClean="0"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7.1 FAA Qualification Requirements</a:t>
            </a:r>
          </a:p>
          <a:p>
            <a:pPr marL="0" indent="0" eaLnBrk="1" hangingPunct="1">
              <a:buFont typeface="Wingdings 2" pitchFamily="18" charset="2"/>
              <a:buNone/>
              <a:defRPr/>
            </a:pPr>
            <a:r>
              <a:rPr lang="en-US" altLang="en-US" sz="2000" b="1" dirty="0" smtClean="0"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I. High Minimums Captain:</a:t>
            </a:r>
            <a:endParaRPr lang="en-US" altLang="en-US" sz="2000" b="1" dirty="0">
              <a:latin typeface="Lucida Sans Unicode" panose="020B0602030504020204" pitchFamily="34" charset="0"/>
              <a:ea typeface="Lucida Sans Unicode" panose="020B0602030504020204" pitchFamily="34" charset="0"/>
              <a:cs typeface="Lucida Sans Unicode" panose="020B0602030504020204" pitchFamily="34" charset="0"/>
            </a:endParaRPr>
          </a:p>
          <a:p>
            <a:pPr eaLnBrk="1" hangingPunct="1">
              <a:defRPr/>
            </a:pPr>
            <a:r>
              <a:rPr lang="en-US" altLang="en-US" sz="2000" dirty="0" smtClean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FARs and Ops Specs prescribe certain flight experience and WX requirements for a captain with &lt;100 PIC time in the aircraft.</a:t>
            </a:r>
          </a:p>
          <a:p>
            <a:pPr lvl="1" eaLnBrk="1" hangingPunct="1">
              <a:defRPr/>
            </a:pPr>
            <a:r>
              <a:rPr lang="en-US" altLang="en-US" sz="1800" dirty="0" smtClean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If the captain has not served 100 hours as captain in operations under FAR 121:</a:t>
            </a:r>
          </a:p>
          <a:p>
            <a:pPr lvl="2" eaLnBrk="1" hangingPunct="1">
              <a:defRPr/>
            </a:pPr>
            <a:r>
              <a:rPr lang="en-US" altLang="en-US" sz="1800" dirty="0" smtClean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Destination MDA or DA visibility landing minimums must be increased by 100 </a:t>
            </a:r>
            <a:r>
              <a:rPr lang="en-US" altLang="en-US" sz="1800" dirty="0" err="1" smtClean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ft</a:t>
            </a:r>
            <a:r>
              <a:rPr lang="en-US" altLang="en-US" sz="1800" dirty="0" smtClean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 and ½ SM or the RVR equivalent</a:t>
            </a:r>
          </a:p>
          <a:p>
            <a:pPr lvl="2" eaLnBrk="1" hangingPunct="1">
              <a:defRPr/>
            </a:pPr>
            <a:r>
              <a:rPr lang="en-US" altLang="en-US" sz="1800" dirty="0" smtClean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But no less than 300 </a:t>
            </a:r>
            <a:r>
              <a:rPr lang="en-US" altLang="en-US" sz="1800" dirty="0" err="1" smtClean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ft</a:t>
            </a:r>
            <a:r>
              <a:rPr lang="en-US" altLang="en-US" sz="1800" dirty="0" smtClean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 and 1 SM or RVR 4,500 feet at the alternate</a:t>
            </a:r>
          </a:p>
          <a:p>
            <a:pPr lvl="1" eaLnBrk="1" hangingPunct="1">
              <a:defRPr/>
            </a:pPr>
            <a:r>
              <a:rPr lang="en-US" altLang="en-US" sz="1800" dirty="0" smtClean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Must have a takeoff alternate when takeoff weather is less than minimum landing WX or 300 </a:t>
            </a:r>
            <a:r>
              <a:rPr lang="en-US" altLang="en-US" sz="1800" dirty="0" err="1" smtClean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ft</a:t>
            </a:r>
            <a:r>
              <a:rPr lang="en-US" altLang="en-US" sz="1800" dirty="0" smtClean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 and 1 mile, whichever is higher</a:t>
            </a:r>
          </a:p>
          <a:p>
            <a:pPr lvl="1" eaLnBrk="1" hangingPunct="1">
              <a:defRPr/>
            </a:pPr>
            <a:r>
              <a:rPr lang="en-US" altLang="en-US" sz="1800" dirty="0" smtClean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If the pilot has at least 100 hours as a captain of another type airplane under FAR 121, May reduce requirement by substituting      1 landing for 1 hour experience not to exceed 50% of the 100 hour requirement</a:t>
            </a:r>
          </a:p>
        </p:txBody>
      </p:sp>
      <p:pic>
        <p:nvPicPr>
          <p:cNvPr id="107524" name="Picture 3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91200" y="6027738"/>
            <a:ext cx="3200400" cy="677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200" smtClean="0">
                <a:solidFill>
                  <a:srgbClr val="002060"/>
                </a:solidFill>
                <a:latin typeface="Lucida Sans Unicode" pitchFamily="34" charset="0"/>
                <a:ea typeface="Lucida Sans Unicode" pitchFamily="34" charset="0"/>
                <a:cs typeface="Lucida Sans Unicode" pitchFamily="34" charset="0"/>
              </a:rPr>
              <a:t>Chap 8 – Normal Procedures</a:t>
            </a:r>
            <a:endParaRPr lang="en-US" altLang="en-US" sz="3200" b="1" smtClean="0">
              <a:solidFill>
                <a:srgbClr val="002060"/>
              </a:solidFill>
            </a:endParaRPr>
          </a:p>
        </p:txBody>
      </p:sp>
      <p:sp>
        <p:nvSpPr>
          <p:cNvPr id="17411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31788" y="1447800"/>
            <a:ext cx="8504237" cy="4572000"/>
          </a:xfrm>
        </p:spPr>
        <p:txBody>
          <a:bodyPr/>
          <a:lstStyle/>
          <a:p>
            <a:pPr marL="0" indent="0" eaLnBrk="1" hangingPunct="1">
              <a:buFont typeface="Wingdings 2" pitchFamily="18" charset="2"/>
              <a:buNone/>
              <a:defRPr/>
            </a:pPr>
            <a:r>
              <a:rPr lang="en-US" altLang="en-US" sz="2000" b="1" dirty="0" smtClean="0"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8.1 Reporting for Duty</a:t>
            </a:r>
          </a:p>
          <a:p>
            <a:pPr marL="0" indent="0" eaLnBrk="1" hangingPunct="1">
              <a:buFont typeface="Wingdings 2" pitchFamily="18" charset="2"/>
              <a:buNone/>
              <a:defRPr/>
            </a:pPr>
            <a:r>
              <a:rPr lang="en-US" altLang="en-US" sz="2000" b="1" dirty="0" smtClean="0"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A. Scheduled Report Time:</a:t>
            </a:r>
            <a:endParaRPr lang="en-US" altLang="en-US" sz="2000" b="1" dirty="0">
              <a:latin typeface="Lucida Sans Unicode" panose="020B0602030504020204" pitchFamily="34" charset="0"/>
              <a:ea typeface="Lucida Sans Unicode" panose="020B0602030504020204" pitchFamily="34" charset="0"/>
              <a:cs typeface="Lucida Sans Unicode" panose="020B0602030504020204" pitchFamily="34" charset="0"/>
            </a:endParaRPr>
          </a:p>
          <a:p>
            <a:pPr eaLnBrk="1" hangingPunct="1">
              <a:defRPr/>
            </a:pPr>
            <a:r>
              <a:rPr lang="en-US" altLang="en-US" sz="2000" dirty="0" smtClean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At least 1 hour prior to scheduled block out time</a:t>
            </a:r>
          </a:p>
        </p:txBody>
      </p:sp>
      <p:pic>
        <p:nvPicPr>
          <p:cNvPr id="109572" name="Picture 3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91200" y="6027738"/>
            <a:ext cx="3200400" cy="677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200" smtClean="0">
                <a:solidFill>
                  <a:srgbClr val="002060"/>
                </a:solidFill>
                <a:latin typeface="Lucida Sans Unicode" pitchFamily="34" charset="0"/>
                <a:ea typeface="Lucida Sans Unicode" pitchFamily="34" charset="0"/>
                <a:cs typeface="Lucida Sans Unicode" pitchFamily="34" charset="0"/>
              </a:rPr>
              <a:t>Chap 8 – Normal Procedures</a:t>
            </a:r>
            <a:endParaRPr lang="en-US" altLang="en-US" sz="3200" b="1" smtClean="0">
              <a:solidFill>
                <a:srgbClr val="002060"/>
              </a:solidFill>
            </a:endParaRPr>
          </a:p>
        </p:txBody>
      </p:sp>
      <p:sp>
        <p:nvSpPr>
          <p:cNvPr id="17411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31788" y="1447800"/>
            <a:ext cx="8504237" cy="4572000"/>
          </a:xfrm>
        </p:spPr>
        <p:txBody>
          <a:bodyPr/>
          <a:lstStyle/>
          <a:p>
            <a:pPr marL="0" indent="0" eaLnBrk="1" hangingPunct="1">
              <a:buFont typeface="Wingdings 2" pitchFamily="18" charset="2"/>
              <a:buNone/>
              <a:defRPr/>
            </a:pPr>
            <a:r>
              <a:rPr lang="en-US" altLang="en-US" sz="2000" b="1" dirty="0" smtClean="0"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8.2 Preflight Planning</a:t>
            </a:r>
          </a:p>
          <a:p>
            <a:pPr marL="0" indent="0" eaLnBrk="1" hangingPunct="1">
              <a:buFont typeface="Wingdings 2" pitchFamily="18" charset="2"/>
              <a:buNone/>
              <a:defRPr/>
            </a:pPr>
            <a:endParaRPr lang="en-US" altLang="en-US" sz="2000" b="1" dirty="0" smtClean="0">
              <a:latin typeface="Lucida Sans Unicode" panose="020B0602030504020204" pitchFamily="34" charset="0"/>
              <a:ea typeface="Lucida Sans Unicode" panose="020B0602030504020204" pitchFamily="34" charset="0"/>
              <a:cs typeface="Lucida Sans Unicode" panose="020B0602030504020204" pitchFamily="34" charset="0"/>
            </a:endParaRPr>
          </a:p>
          <a:p>
            <a:pPr marL="0" indent="0" eaLnBrk="1" hangingPunct="1">
              <a:buFont typeface="Wingdings 2" pitchFamily="18" charset="2"/>
              <a:buNone/>
              <a:defRPr/>
            </a:pPr>
            <a:r>
              <a:rPr lang="en-US" altLang="en-US" sz="2000" b="1" dirty="0" smtClean="0"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A. Memorandums:</a:t>
            </a:r>
            <a:endParaRPr lang="en-US" altLang="en-US" sz="2000" b="1" dirty="0">
              <a:latin typeface="Lucida Sans Unicode" panose="020B0602030504020204" pitchFamily="34" charset="0"/>
              <a:ea typeface="Lucida Sans Unicode" panose="020B0602030504020204" pitchFamily="34" charset="0"/>
              <a:cs typeface="Lucida Sans Unicode" panose="020B0602030504020204" pitchFamily="34" charset="0"/>
            </a:endParaRPr>
          </a:p>
          <a:p>
            <a:pPr eaLnBrk="1" hangingPunct="1">
              <a:defRPr/>
            </a:pPr>
            <a:r>
              <a:rPr lang="en-US" altLang="en-US" sz="2000" dirty="0" smtClean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Electronic memorandums contain timely operational info and advisories</a:t>
            </a:r>
          </a:p>
          <a:p>
            <a:pPr eaLnBrk="1" hangingPunct="1">
              <a:defRPr/>
            </a:pPr>
            <a:r>
              <a:rPr lang="en-US" altLang="en-US" sz="2000" dirty="0" smtClean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Effective for a period not to exceed 60 days</a:t>
            </a:r>
          </a:p>
          <a:p>
            <a:pPr eaLnBrk="1" hangingPunct="1">
              <a:defRPr/>
            </a:pPr>
            <a:r>
              <a:rPr lang="en-US" altLang="en-US" sz="2000" dirty="0" smtClean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Each crewmember responsible to read/acknowledge before flight</a:t>
            </a:r>
          </a:p>
          <a:p>
            <a:pPr eaLnBrk="1" hangingPunct="1">
              <a:defRPr/>
            </a:pPr>
            <a:endParaRPr lang="en-US" altLang="en-US" sz="2000" dirty="0" smtClean="0">
              <a:solidFill>
                <a:srgbClr val="002060"/>
              </a:solidFill>
              <a:latin typeface="Lucida Sans Unicode" panose="020B0602030504020204" pitchFamily="34" charset="0"/>
              <a:ea typeface="Lucida Sans Unicode" panose="020B0602030504020204" pitchFamily="34" charset="0"/>
              <a:cs typeface="Lucida Sans Unicode" panose="020B0602030504020204" pitchFamily="34" charset="0"/>
            </a:endParaRPr>
          </a:p>
        </p:txBody>
      </p:sp>
      <p:pic>
        <p:nvPicPr>
          <p:cNvPr id="111620" name="Picture 3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91200" y="6027738"/>
            <a:ext cx="3200400" cy="677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200" smtClean="0">
                <a:solidFill>
                  <a:srgbClr val="002060"/>
                </a:solidFill>
                <a:latin typeface="Lucida Sans Unicode" pitchFamily="34" charset="0"/>
                <a:ea typeface="Lucida Sans Unicode" pitchFamily="34" charset="0"/>
                <a:cs typeface="Lucida Sans Unicode" pitchFamily="34" charset="0"/>
              </a:rPr>
              <a:t>Chap 8 – Normal Procedures</a:t>
            </a:r>
            <a:endParaRPr lang="en-US" altLang="en-US" sz="3200" b="1" smtClean="0">
              <a:solidFill>
                <a:srgbClr val="002060"/>
              </a:solidFill>
            </a:endParaRPr>
          </a:p>
        </p:txBody>
      </p:sp>
      <p:sp>
        <p:nvSpPr>
          <p:cNvPr id="17411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31788" y="1447800"/>
            <a:ext cx="8504237" cy="4572000"/>
          </a:xfrm>
        </p:spPr>
        <p:txBody>
          <a:bodyPr/>
          <a:lstStyle/>
          <a:p>
            <a:pPr marL="0" indent="0" eaLnBrk="1" hangingPunct="1">
              <a:buFont typeface="Wingdings 2" pitchFamily="18" charset="2"/>
              <a:buNone/>
              <a:defRPr/>
            </a:pPr>
            <a:r>
              <a:rPr lang="en-US" altLang="en-US" sz="2000" b="1" dirty="0" smtClean="0"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8.2 Preflight Planning</a:t>
            </a:r>
          </a:p>
          <a:p>
            <a:pPr marL="0" indent="0" eaLnBrk="1" hangingPunct="1">
              <a:buFont typeface="Wingdings 2" pitchFamily="18" charset="2"/>
              <a:buNone/>
              <a:defRPr/>
            </a:pPr>
            <a:r>
              <a:rPr lang="en-US" altLang="en-US" sz="2000" b="1" dirty="0" smtClean="0"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B. Preflight Briefing:</a:t>
            </a:r>
            <a:endParaRPr lang="en-US" altLang="en-US" sz="2000" b="1" dirty="0">
              <a:latin typeface="Lucida Sans Unicode" panose="020B0602030504020204" pitchFamily="34" charset="0"/>
              <a:ea typeface="Lucida Sans Unicode" panose="020B0602030504020204" pitchFamily="34" charset="0"/>
              <a:cs typeface="Lucida Sans Unicode" panose="020B0602030504020204" pitchFamily="34" charset="0"/>
            </a:endParaRPr>
          </a:p>
          <a:p>
            <a:pPr eaLnBrk="1" hangingPunct="1">
              <a:defRPr/>
            </a:pPr>
            <a:r>
              <a:rPr lang="en-US" altLang="en-US" sz="2000" dirty="0" smtClean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Dispatcher will provide detailed brief, may be written or briefed</a:t>
            </a:r>
          </a:p>
          <a:p>
            <a:pPr eaLnBrk="1" hangingPunct="1">
              <a:defRPr/>
            </a:pPr>
            <a:r>
              <a:rPr lang="en-US" altLang="en-US" sz="2000" dirty="0" smtClean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WX includes:</a:t>
            </a:r>
          </a:p>
          <a:p>
            <a:pPr lvl="1" eaLnBrk="1" hangingPunct="1">
              <a:defRPr/>
            </a:pPr>
            <a:r>
              <a:rPr lang="en-US" altLang="en-US" sz="1800" dirty="0" smtClean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TAF/METAR</a:t>
            </a:r>
          </a:p>
          <a:p>
            <a:pPr lvl="1" eaLnBrk="1" hangingPunct="1">
              <a:defRPr/>
            </a:pPr>
            <a:r>
              <a:rPr lang="en-US" altLang="en-US" sz="1800" dirty="0" smtClean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Winds/Temp Aloft</a:t>
            </a:r>
          </a:p>
          <a:p>
            <a:pPr lvl="1" eaLnBrk="1" hangingPunct="1">
              <a:defRPr/>
            </a:pPr>
            <a:r>
              <a:rPr lang="en-US" altLang="en-US" sz="1800" dirty="0" smtClean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NOTAMS</a:t>
            </a:r>
          </a:p>
          <a:p>
            <a:pPr lvl="1" eaLnBrk="1" hangingPunct="1">
              <a:defRPr/>
            </a:pPr>
            <a:r>
              <a:rPr lang="en-US" altLang="en-US" sz="1800" dirty="0" smtClean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Area Forecasts</a:t>
            </a:r>
          </a:p>
          <a:p>
            <a:pPr lvl="1" eaLnBrk="1" hangingPunct="1">
              <a:defRPr/>
            </a:pPr>
            <a:r>
              <a:rPr lang="en-US" altLang="en-US" sz="1800" dirty="0" smtClean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T/O and </a:t>
            </a:r>
            <a:r>
              <a:rPr lang="en-US" altLang="en-US" sz="1800" dirty="0" err="1" smtClean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Lndg</a:t>
            </a:r>
            <a:r>
              <a:rPr lang="en-US" altLang="en-US" sz="1800" dirty="0" smtClean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 Performance Data</a:t>
            </a:r>
          </a:p>
          <a:p>
            <a:pPr lvl="1" eaLnBrk="1" hangingPunct="1">
              <a:defRPr/>
            </a:pPr>
            <a:r>
              <a:rPr lang="en-US" altLang="en-US" sz="1800" dirty="0" smtClean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AIRMETS/SIGMETS/CONVECTIVE SIGMETS/</a:t>
            </a:r>
            <a:r>
              <a:rPr lang="en-US" altLang="en-US" sz="1800" dirty="0" err="1" smtClean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Enroute</a:t>
            </a:r>
            <a:r>
              <a:rPr lang="en-US" altLang="en-US" sz="1800" dirty="0" smtClean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 PIREPS</a:t>
            </a:r>
            <a:endParaRPr lang="en-US" altLang="en-US" sz="1800" dirty="0">
              <a:solidFill>
                <a:srgbClr val="002060"/>
              </a:solidFill>
              <a:latin typeface="Lucida Sans Unicode" panose="020B0602030504020204" pitchFamily="34" charset="0"/>
              <a:ea typeface="Lucida Sans Unicode" panose="020B0602030504020204" pitchFamily="34" charset="0"/>
              <a:cs typeface="Lucida Sans Unicode" panose="020B0602030504020204" pitchFamily="34" charset="0"/>
            </a:endParaRPr>
          </a:p>
          <a:p>
            <a:pPr lvl="1" eaLnBrk="1" hangingPunct="1">
              <a:defRPr/>
            </a:pPr>
            <a:r>
              <a:rPr lang="en-US" altLang="en-US" sz="1800" dirty="0" smtClean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WX prognosis maps</a:t>
            </a:r>
          </a:p>
          <a:p>
            <a:pPr lvl="1" eaLnBrk="1" hangingPunct="1">
              <a:defRPr/>
            </a:pPr>
            <a:r>
              <a:rPr lang="en-US" altLang="en-US" sz="1800" dirty="0" smtClean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Icing, Turbulence, Hail</a:t>
            </a:r>
          </a:p>
          <a:p>
            <a:pPr lvl="1" eaLnBrk="1" hangingPunct="1">
              <a:defRPr/>
            </a:pPr>
            <a:r>
              <a:rPr lang="en-US" altLang="en-US" sz="1800" dirty="0" err="1" smtClean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Etc</a:t>
            </a:r>
            <a:endParaRPr lang="en-US" altLang="en-US" sz="1800" dirty="0" smtClean="0">
              <a:solidFill>
                <a:srgbClr val="002060"/>
              </a:solidFill>
              <a:latin typeface="Lucida Sans Unicode" panose="020B0602030504020204" pitchFamily="34" charset="0"/>
              <a:ea typeface="Lucida Sans Unicode" panose="020B0602030504020204" pitchFamily="34" charset="0"/>
              <a:cs typeface="Lucida Sans Unicode" panose="020B0602030504020204" pitchFamily="34" charset="0"/>
            </a:endParaRPr>
          </a:p>
          <a:p>
            <a:pPr lvl="1" eaLnBrk="1" hangingPunct="1">
              <a:defRPr/>
            </a:pPr>
            <a:endParaRPr lang="en-US" altLang="en-US" sz="1800" dirty="0" smtClean="0">
              <a:solidFill>
                <a:srgbClr val="002060"/>
              </a:solidFill>
              <a:latin typeface="Lucida Sans Unicode" panose="020B0602030504020204" pitchFamily="34" charset="0"/>
              <a:ea typeface="Lucida Sans Unicode" panose="020B0602030504020204" pitchFamily="34" charset="0"/>
              <a:cs typeface="Lucida Sans Unicode" panose="020B0602030504020204" pitchFamily="34" charset="0"/>
            </a:endParaRPr>
          </a:p>
        </p:txBody>
      </p:sp>
      <p:pic>
        <p:nvPicPr>
          <p:cNvPr id="113668" name="Picture 3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91200" y="6027738"/>
            <a:ext cx="3200400" cy="677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200" smtClean="0">
                <a:solidFill>
                  <a:srgbClr val="002060"/>
                </a:solidFill>
                <a:latin typeface="Lucida Sans Unicode" pitchFamily="34" charset="0"/>
                <a:ea typeface="Lucida Sans Unicode" pitchFamily="34" charset="0"/>
                <a:cs typeface="Lucida Sans Unicode" pitchFamily="34" charset="0"/>
              </a:rPr>
              <a:t>Chap 3 - Emergencies</a:t>
            </a:r>
            <a:endParaRPr lang="en-US" altLang="en-US" sz="3200" b="1" smtClean="0">
              <a:solidFill>
                <a:srgbClr val="002060"/>
              </a:solidFill>
            </a:endParaRPr>
          </a:p>
        </p:txBody>
      </p:sp>
      <p:sp>
        <p:nvSpPr>
          <p:cNvPr id="17411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marL="0" indent="0" eaLnBrk="1" hangingPunct="1">
              <a:buFont typeface="Wingdings 2" pitchFamily="18" charset="2"/>
              <a:buNone/>
              <a:defRPr/>
            </a:pPr>
            <a:r>
              <a:rPr lang="en-US" altLang="en-US" sz="2000" b="1" dirty="0" smtClean="0"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3.1 Emergency Authority:</a:t>
            </a:r>
          </a:p>
          <a:p>
            <a:pPr marL="0" indent="0" eaLnBrk="1" hangingPunct="1">
              <a:buFont typeface="Wingdings 2" pitchFamily="18" charset="2"/>
              <a:buNone/>
              <a:defRPr/>
            </a:pPr>
            <a:r>
              <a:rPr lang="en-US" altLang="en-US" sz="2000" b="1" dirty="0" smtClean="0"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A.  General</a:t>
            </a:r>
          </a:p>
          <a:p>
            <a:pPr eaLnBrk="1" hangingPunct="1">
              <a:defRPr/>
            </a:pPr>
            <a:r>
              <a:rPr lang="en-US" altLang="en-US" sz="2000" dirty="0" smtClean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Safety is ALWAYS the primary consideration</a:t>
            </a:r>
          </a:p>
          <a:p>
            <a:pPr eaLnBrk="1" hangingPunct="1">
              <a:defRPr/>
            </a:pPr>
            <a:r>
              <a:rPr lang="en-US" altLang="en-US" sz="2000" b="1" i="1" dirty="0" smtClean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Airline Emergency Manual </a:t>
            </a:r>
            <a:r>
              <a:rPr lang="en-US" altLang="en-US" sz="2000" dirty="0" smtClean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maintained by Director of Flight Safety</a:t>
            </a:r>
          </a:p>
          <a:p>
            <a:pPr lvl="1" eaLnBrk="1" hangingPunct="1">
              <a:defRPr/>
            </a:pPr>
            <a:r>
              <a:rPr lang="en-US" altLang="en-US" sz="1800" dirty="0" smtClean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Outlines responsibilities of all persons involved during/after emergency, incident, accident</a:t>
            </a:r>
          </a:p>
          <a:p>
            <a:pPr eaLnBrk="1" hangingPunct="1">
              <a:defRPr/>
            </a:pPr>
            <a:r>
              <a:rPr lang="en-US" altLang="en-US" sz="2000" dirty="0" smtClean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Flight crew is responsible for reporting all available info to Dir of Safety, Flight Control Supervisor, Chief Pilot, Director of Ops</a:t>
            </a:r>
          </a:p>
          <a:p>
            <a:pPr eaLnBrk="1" hangingPunct="1">
              <a:defRPr/>
            </a:pPr>
            <a:r>
              <a:rPr lang="en-US" altLang="en-US" sz="2000" dirty="0" smtClean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Sr. Vice Pres of Ops, Dir of Flt Safety, Dir of Flt Ops, Chief Pilot, Flt Control Manager, or delegated personnel, shall coordinate all company activities required by </a:t>
            </a:r>
            <a:r>
              <a:rPr lang="en-US" altLang="en-US" sz="2000" b="1" i="1" dirty="0" smtClean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Airline Emergency Manual</a:t>
            </a:r>
          </a:p>
        </p:txBody>
      </p:sp>
      <p:pic>
        <p:nvPicPr>
          <p:cNvPr id="23556" name="Picture 3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91200" y="6027738"/>
            <a:ext cx="3200400" cy="677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200" smtClean="0">
                <a:solidFill>
                  <a:srgbClr val="002060"/>
                </a:solidFill>
                <a:latin typeface="Lucida Sans Unicode" pitchFamily="34" charset="0"/>
                <a:ea typeface="Lucida Sans Unicode" pitchFamily="34" charset="0"/>
                <a:cs typeface="Lucida Sans Unicode" pitchFamily="34" charset="0"/>
              </a:rPr>
              <a:t>Chap 8 – Normal Procedures</a:t>
            </a:r>
            <a:endParaRPr lang="en-US" altLang="en-US" sz="3200" b="1" smtClean="0">
              <a:solidFill>
                <a:srgbClr val="002060"/>
              </a:solidFill>
            </a:endParaRPr>
          </a:p>
        </p:txBody>
      </p:sp>
      <p:sp>
        <p:nvSpPr>
          <p:cNvPr id="17411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31788" y="1447800"/>
            <a:ext cx="8504237" cy="4572000"/>
          </a:xfrm>
        </p:spPr>
        <p:txBody>
          <a:bodyPr/>
          <a:lstStyle/>
          <a:p>
            <a:pPr marL="0" indent="0" eaLnBrk="1" hangingPunct="1">
              <a:buFont typeface="Wingdings 2" pitchFamily="18" charset="2"/>
              <a:buNone/>
              <a:defRPr/>
            </a:pPr>
            <a:r>
              <a:rPr lang="en-US" altLang="en-US" sz="2000" b="1" dirty="0" smtClean="0"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8.2 Preflight Planning</a:t>
            </a:r>
          </a:p>
          <a:p>
            <a:pPr marL="0" indent="0" eaLnBrk="1" hangingPunct="1">
              <a:buFont typeface="Wingdings 2" pitchFamily="18" charset="2"/>
              <a:buNone/>
              <a:defRPr/>
            </a:pPr>
            <a:endParaRPr lang="en-US" altLang="en-US" sz="2000" b="1" dirty="0" smtClean="0">
              <a:latin typeface="Lucida Sans Unicode" panose="020B0602030504020204" pitchFamily="34" charset="0"/>
              <a:ea typeface="Lucida Sans Unicode" panose="020B0602030504020204" pitchFamily="34" charset="0"/>
              <a:cs typeface="Lucida Sans Unicode" panose="020B0602030504020204" pitchFamily="34" charset="0"/>
            </a:endParaRPr>
          </a:p>
          <a:p>
            <a:pPr marL="0" indent="0" eaLnBrk="1" hangingPunct="1">
              <a:buFont typeface="Wingdings 2" pitchFamily="18" charset="2"/>
              <a:buNone/>
              <a:defRPr/>
            </a:pPr>
            <a:r>
              <a:rPr lang="en-US" altLang="en-US" sz="2000" b="1" dirty="0" smtClean="0"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C.  NOTAMS and Airman Advisories:</a:t>
            </a:r>
            <a:endParaRPr lang="en-US" altLang="en-US" sz="2000" b="1" dirty="0">
              <a:latin typeface="Lucida Sans Unicode" panose="020B0602030504020204" pitchFamily="34" charset="0"/>
              <a:ea typeface="Lucida Sans Unicode" panose="020B0602030504020204" pitchFamily="34" charset="0"/>
              <a:cs typeface="Lucida Sans Unicode" panose="020B0602030504020204" pitchFamily="34" charset="0"/>
            </a:endParaRPr>
          </a:p>
          <a:p>
            <a:pPr eaLnBrk="1" hangingPunct="1">
              <a:defRPr/>
            </a:pPr>
            <a:r>
              <a:rPr lang="en-US" altLang="en-US" sz="2000" dirty="0" smtClean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Dispatcher and Captain will determine all </a:t>
            </a:r>
            <a:r>
              <a:rPr lang="en-US" altLang="en-US" sz="2000" dirty="0" err="1" smtClean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enroute</a:t>
            </a:r>
            <a:r>
              <a:rPr lang="en-US" altLang="en-US" sz="2000" dirty="0" smtClean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 and terminal facilities are in service</a:t>
            </a:r>
            <a:endParaRPr lang="en-US" altLang="en-US" sz="1800" dirty="0" smtClean="0">
              <a:solidFill>
                <a:srgbClr val="002060"/>
              </a:solidFill>
              <a:latin typeface="Lucida Sans Unicode" panose="020B0602030504020204" pitchFamily="34" charset="0"/>
              <a:ea typeface="Lucida Sans Unicode" panose="020B0602030504020204" pitchFamily="34" charset="0"/>
              <a:cs typeface="Lucida Sans Unicode" panose="020B0602030504020204" pitchFamily="34" charset="0"/>
            </a:endParaRPr>
          </a:p>
        </p:txBody>
      </p:sp>
      <p:pic>
        <p:nvPicPr>
          <p:cNvPr id="115716" name="Picture 3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91200" y="6027738"/>
            <a:ext cx="3200400" cy="677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200" smtClean="0">
                <a:solidFill>
                  <a:srgbClr val="002060"/>
                </a:solidFill>
                <a:latin typeface="Lucida Sans Unicode" pitchFamily="34" charset="0"/>
                <a:ea typeface="Lucida Sans Unicode" pitchFamily="34" charset="0"/>
                <a:cs typeface="Lucida Sans Unicode" pitchFamily="34" charset="0"/>
              </a:rPr>
              <a:t>Chap 8 – Normal Procedures</a:t>
            </a:r>
            <a:endParaRPr lang="en-US" altLang="en-US" sz="3200" b="1" smtClean="0">
              <a:solidFill>
                <a:srgbClr val="002060"/>
              </a:solidFill>
            </a:endParaRPr>
          </a:p>
        </p:txBody>
      </p:sp>
      <p:sp>
        <p:nvSpPr>
          <p:cNvPr id="17411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31788" y="1295400"/>
            <a:ext cx="8504237" cy="4572000"/>
          </a:xfrm>
        </p:spPr>
        <p:txBody>
          <a:bodyPr/>
          <a:lstStyle/>
          <a:p>
            <a:pPr marL="0" indent="0" eaLnBrk="1" hangingPunct="1">
              <a:buFont typeface="Wingdings 2" pitchFamily="18" charset="2"/>
              <a:buNone/>
              <a:defRPr/>
            </a:pPr>
            <a:r>
              <a:rPr lang="en-US" altLang="en-US" sz="2000" b="1" dirty="0" smtClean="0"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8.3 Flight Release Procedures</a:t>
            </a:r>
          </a:p>
          <a:p>
            <a:pPr marL="0" indent="0" eaLnBrk="1" hangingPunct="1">
              <a:buFont typeface="Wingdings 2" pitchFamily="18" charset="2"/>
              <a:buNone/>
              <a:defRPr/>
            </a:pPr>
            <a:r>
              <a:rPr lang="en-US" altLang="en-US" sz="2000" b="1" dirty="0" smtClean="0"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A. General:</a:t>
            </a:r>
            <a:endParaRPr lang="en-US" altLang="en-US" sz="2000" b="1" dirty="0">
              <a:latin typeface="Lucida Sans Unicode" panose="020B0602030504020204" pitchFamily="34" charset="0"/>
              <a:ea typeface="Lucida Sans Unicode" panose="020B0602030504020204" pitchFamily="34" charset="0"/>
              <a:cs typeface="Lucida Sans Unicode" panose="020B0602030504020204" pitchFamily="34" charset="0"/>
            </a:endParaRPr>
          </a:p>
          <a:p>
            <a:pPr eaLnBrk="1" hangingPunct="1">
              <a:defRPr/>
            </a:pPr>
            <a:r>
              <a:rPr lang="en-US" altLang="en-US" sz="1800" dirty="0" smtClean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Signatures of both Captain and Dispatcher certify safety of flight</a:t>
            </a:r>
          </a:p>
          <a:p>
            <a:pPr eaLnBrk="1" hangingPunct="1">
              <a:defRPr/>
            </a:pPr>
            <a:r>
              <a:rPr lang="en-US" altLang="en-US" sz="1800" dirty="0" smtClean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Effective when both sign</a:t>
            </a:r>
          </a:p>
          <a:p>
            <a:pPr eaLnBrk="1" hangingPunct="1">
              <a:defRPr/>
            </a:pPr>
            <a:r>
              <a:rPr lang="en-US" altLang="en-US" sz="1800" dirty="0" smtClean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Captain responsible to provide copies to crew</a:t>
            </a:r>
          </a:p>
          <a:p>
            <a:pPr eaLnBrk="1" hangingPunct="1">
              <a:defRPr/>
            </a:pPr>
            <a:r>
              <a:rPr lang="en-US" altLang="en-US" sz="1800" dirty="0" smtClean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Include any other necessary/desirable WX info</a:t>
            </a:r>
          </a:p>
          <a:p>
            <a:pPr eaLnBrk="1" hangingPunct="1">
              <a:defRPr/>
            </a:pPr>
            <a:r>
              <a:rPr lang="en-US" altLang="en-US" sz="1800" dirty="0" smtClean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Dispatch release required for CONUS</a:t>
            </a:r>
          </a:p>
          <a:p>
            <a:pPr marL="0" indent="0" eaLnBrk="1" hangingPunct="1">
              <a:buFont typeface="Wingdings 2" pitchFamily="18" charset="2"/>
              <a:buNone/>
              <a:defRPr/>
            </a:pPr>
            <a:r>
              <a:rPr lang="en-US" altLang="en-US" sz="2000" b="1" dirty="0" smtClean="0"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B. Captain and Dispatcher Responsibilities:</a:t>
            </a:r>
            <a:endParaRPr lang="en-US" altLang="en-US" sz="2000" b="1" dirty="0">
              <a:latin typeface="Lucida Sans Unicode" panose="020B0602030504020204" pitchFamily="34" charset="0"/>
              <a:ea typeface="Lucida Sans Unicode" panose="020B0602030504020204" pitchFamily="34" charset="0"/>
              <a:cs typeface="Lucida Sans Unicode" panose="020B0602030504020204" pitchFamily="34" charset="0"/>
            </a:endParaRPr>
          </a:p>
          <a:p>
            <a:pPr eaLnBrk="1" hangingPunct="1">
              <a:defRPr/>
            </a:pPr>
            <a:r>
              <a:rPr lang="en-US" altLang="en-US" sz="1800" dirty="0" smtClean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Joint responsibility for safe operational planning</a:t>
            </a:r>
            <a:endParaRPr lang="en-US" altLang="en-US" sz="1800" dirty="0">
              <a:solidFill>
                <a:srgbClr val="002060"/>
              </a:solidFill>
              <a:latin typeface="Lucida Sans Unicode" panose="020B0602030504020204" pitchFamily="34" charset="0"/>
              <a:ea typeface="Lucida Sans Unicode" panose="020B0602030504020204" pitchFamily="34" charset="0"/>
              <a:cs typeface="Lucida Sans Unicode" panose="020B0602030504020204" pitchFamily="34" charset="0"/>
            </a:endParaRPr>
          </a:p>
          <a:p>
            <a:pPr eaLnBrk="1" hangingPunct="1">
              <a:defRPr/>
            </a:pPr>
            <a:r>
              <a:rPr lang="en-US" altLang="en-US" sz="1800" dirty="0" smtClean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Independently analyze all factors affecting flight</a:t>
            </a:r>
            <a:endParaRPr lang="en-US" altLang="en-US" sz="1800" dirty="0">
              <a:solidFill>
                <a:srgbClr val="002060"/>
              </a:solidFill>
              <a:latin typeface="Lucida Sans Unicode" panose="020B0602030504020204" pitchFamily="34" charset="0"/>
              <a:ea typeface="Lucida Sans Unicode" panose="020B0602030504020204" pitchFamily="34" charset="0"/>
              <a:cs typeface="Lucida Sans Unicode" panose="020B0602030504020204" pitchFamily="34" charset="0"/>
            </a:endParaRPr>
          </a:p>
          <a:p>
            <a:pPr eaLnBrk="1" hangingPunct="1">
              <a:defRPr/>
            </a:pPr>
            <a:r>
              <a:rPr lang="en-US" altLang="en-US" sz="1800" dirty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Captain </a:t>
            </a:r>
            <a:r>
              <a:rPr lang="en-US" altLang="en-US" sz="1800" dirty="0" smtClean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cannot continue if disagreement</a:t>
            </a:r>
            <a:endParaRPr lang="en-US" altLang="en-US" sz="1800" dirty="0">
              <a:solidFill>
                <a:srgbClr val="002060"/>
              </a:solidFill>
              <a:latin typeface="Lucida Sans Unicode" panose="020B0602030504020204" pitchFamily="34" charset="0"/>
              <a:ea typeface="Lucida Sans Unicode" panose="020B0602030504020204" pitchFamily="34" charset="0"/>
              <a:cs typeface="Lucida Sans Unicode" panose="020B0602030504020204" pitchFamily="34" charset="0"/>
            </a:endParaRPr>
          </a:p>
          <a:p>
            <a:pPr eaLnBrk="1" hangingPunct="1">
              <a:defRPr/>
            </a:pPr>
            <a:r>
              <a:rPr lang="en-US" altLang="en-US" sz="1800" dirty="0" smtClean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 Significant delay, re-route or change require amendment</a:t>
            </a:r>
            <a:endParaRPr lang="en-US" altLang="en-US" sz="1800" dirty="0">
              <a:solidFill>
                <a:srgbClr val="002060"/>
              </a:solidFill>
              <a:latin typeface="Lucida Sans Unicode" panose="020B0602030504020204" pitchFamily="34" charset="0"/>
              <a:ea typeface="Lucida Sans Unicode" panose="020B0602030504020204" pitchFamily="34" charset="0"/>
              <a:cs typeface="Lucida Sans Unicode" panose="020B0602030504020204" pitchFamily="34" charset="0"/>
            </a:endParaRPr>
          </a:p>
          <a:p>
            <a:pPr lvl="1" eaLnBrk="1" hangingPunct="1">
              <a:defRPr/>
            </a:pPr>
            <a:r>
              <a:rPr lang="en-US" altLang="en-US" sz="1800" dirty="0" smtClean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Delay by more than 15 minutes</a:t>
            </a:r>
          </a:p>
          <a:p>
            <a:pPr lvl="1" eaLnBrk="1" hangingPunct="1">
              <a:defRPr/>
            </a:pPr>
            <a:r>
              <a:rPr lang="en-US" altLang="en-US" sz="1800" dirty="0" smtClean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Lateral deviation by more than 100 miles</a:t>
            </a:r>
          </a:p>
          <a:p>
            <a:pPr lvl="1" eaLnBrk="1" hangingPunct="1">
              <a:defRPr/>
            </a:pPr>
            <a:r>
              <a:rPr lang="en-US" altLang="en-US" sz="1800" dirty="0" smtClean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More than 4,000 </a:t>
            </a:r>
            <a:r>
              <a:rPr lang="en-US" altLang="en-US" sz="1800" dirty="0" err="1" smtClean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ft</a:t>
            </a:r>
            <a:r>
              <a:rPr lang="en-US" altLang="en-US" sz="1800" dirty="0" smtClean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 from planned cruise alt</a:t>
            </a:r>
            <a:endParaRPr lang="en-US" altLang="en-US" sz="1800" dirty="0">
              <a:solidFill>
                <a:srgbClr val="002060"/>
              </a:solidFill>
              <a:latin typeface="Lucida Sans Unicode" panose="020B0602030504020204" pitchFamily="34" charset="0"/>
              <a:ea typeface="Lucida Sans Unicode" panose="020B0602030504020204" pitchFamily="34" charset="0"/>
              <a:cs typeface="Lucida Sans Unicode" panose="020B0602030504020204" pitchFamily="34" charset="0"/>
            </a:endParaRPr>
          </a:p>
          <a:p>
            <a:pPr eaLnBrk="1" hangingPunct="1">
              <a:defRPr/>
            </a:pPr>
            <a:endParaRPr lang="en-US" altLang="en-US" sz="1800" dirty="0" smtClean="0">
              <a:solidFill>
                <a:srgbClr val="002060"/>
              </a:solidFill>
              <a:latin typeface="Lucida Sans Unicode" panose="020B0602030504020204" pitchFamily="34" charset="0"/>
              <a:ea typeface="Lucida Sans Unicode" panose="020B0602030504020204" pitchFamily="34" charset="0"/>
              <a:cs typeface="Lucida Sans Unicode" panose="020B0602030504020204" pitchFamily="34" charset="0"/>
            </a:endParaRPr>
          </a:p>
        </p:txBody>
      </p:sp>
      <p:pic>
        <p:nvPicPr>
          <p:cNvPr id="117764" name="Picture 3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91200" y="6103938"/>
            <a:ext cx="3200400" cy="677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200" smtClean="0">
                <a:solidFill>
                  <a:srgbClr val="002060"/>
                </a:solidFill>
                <a:latin typeface="Lucida Sans Unicode" pitchFamily="34" charset="0"/>
                <a:ea typeface="Lucida Sans Unicode" pitchFamily="34" charset="0"/>
                <a:cs typeface="Lucida Sans Unicode" pitchFamily="34" charset="0"/>
              </a:rPr>
              <a:t>Chap 8 – Normal Procedures</a:t>
            </a:r>
            <a:endParaRPr lang="en-US" altLang="en-US" sz="3200" b="1" smtClean="0">
              <a:solidFill>
                <a:srgbClr val="002060"/>
              </a:solidFill>
            </a:endParaRPr>
          </a:p>
        </p:txBody>
      </p:sp>
      <p:sp>
        <p:nvSpPr>
          <p:cNvPr id="17411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31788" y="1447800"/>
            <a:ext cx="8504237" cy="4572000"/>
          </a:xfrm>
        </p:spPr>
        <p:txBody>
          <a:bodyPr/>
          <a:lstStyle/>
          <a:p>
            <a:pPr marL="0" indent="0" eaLnBrk="1" hangingPunct="1">
              <a:buFont typeface="Wingdings 2" pitchFamily="18" charset="2"/>
              <a:buNone/>
              <a:defRPr/>
            </a:pPr>
            <a:r>
              <a:rPr lang="en-US" altLang="en-US" sz="2000" b="1" dirty="0" smtClean="0"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8.3 Flight Release Procedures</a:t>
            </a:r>
          </a:p>
          <a:p>
            <a:pPr marL="0" indent="0" eaLnBrk="1" hangingPunct="1">
              <a:buFont typeface="Wingdings 2" pitchFamily="18" charset="2"/>
              <a:buNone/>
              <a:defRPr/>
            </a:pPr>
            <a:endParaRPr lang="en-US" altLang="en-US" sz="2000" b="1" dirty="0" smtClean="0">
              <a:latin typeface="Lucida Sans Unicode" panose="020B0602030504020204" pitchFamily="34" charset="0"/>
              <a:ea typeface="Lucida Sans Unicode" panose="020B0602030504020204" pitchFamily="34" charset="0"/>
              <a:cs typeface="Lucida Sans Unicode" panose="020B0602030504020204" pitchFamily="34" charset="0"/>
            </a:endParaRPr>
          </a:p>
          <a:p>
            <a:pPr marL="0" indent="0" eaLnBrk="1" hangingPunct="1">
              <a:buFont typeface="Wingdings 2" pitchFamily="18" charset="2"/>
              <a:buNone/>
              <a:defRPr/>
            </a:pPr>
            <a:r>
              <a:rPr lang="en-US" altLang="en-US" sz="2000" b="1" dirty="0" smtClean="0"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D. Amended Release Procedures:</a:t>
            </a:r>
            <a:endParaRPr lang="en-US" altLang="en-US" sz="2000" b="1" dirty="0">
              <a:latin typeface="Lucida Sans Unicode" panose="020B0602030504020204" pitchFamily="34" charset="0"/>
              <a:ea typeface="Lucida Sans Unicode" panose="020B0602030504020204" pitchFamily="34" charset="0"/>
              <a:cs typeface="Lucida Sans Unicode" panose="020B0602030504020204" pitchFamily="34" charset="0"/>
            </a:endParaRPr>
          </a:p>
          <a:p>
            <a:pPr eaLnBrk="1" hangingPunct="1">
              <a:defRPr/>
            </a:pPr>
            <a:r>
              <a:rPr lang="en-US" altLang="en-US" sz="2000" dirty="0" smtClean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May be initiated any time by Captain or Dispatcher</a:t>
            </a:r>
          </a:p>
          <a:p>
            <a:pPr eaLnBrk="1" hangingPunct="1">
              <a:defRPr/>
            </a:pPr>
            <a:r>
              <a:rPr lang="en-US" altLang="en-US" sz="2000" dirty="0" smtClean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Printed copy must contain the remark “AMENDMENT”</a:t>
            </a:r>
          </a:p>
          <a:p>
            <a:pPr eaLnBrk="1" hangingPunct="1">
              <a:defRPr/>
            </a:pPr>
            <a:r>
              <a:rPr lang="en-US" altLang="en-US" sz="2000" dirty="0" smtClean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Captain and Dispatcher can agree to pen and ink changes</a:t>
            </a:r>
          </a:p>
          <a:p>
            <a:pPr eaLnBrk="1" hangingPunct="1">
              <a:defRPr/>
            </a:pPr>
            <a:r>
              <a:rPr lang="en-US" altLang="en-US" sz="2000" dirty="0" smtClean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Can be relayed via telephone, company radio, ARINC, etc.</a:t>
            </a:r>
          </a:p>
          <a:p>
            <a:pPr eaLnBrk="1" hangingPunct="1">
              <a:defRPr/>
            </a:pPr>
            <a:r>
              <a:rPr lang="en-US" altLang="en-US" sz="2000" dirty="0" smtClean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If </a:t>
            </a:r>
            <a:r>
              <a:rPr lang="en-US" altLang="en-US" sz="2000" dirty="0" err="1" smtClean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enroute</a:t>
            </a:r>
            <a:r>
              <a:rPr lang="en-US" altLang="en-US" sz="2000" dirty="0" smtClean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 must notify other affected parties when first learned</a:t>
            </a:r>
          </a:p>
          <a:p>
            <a:pPr eaLnBrk="1" hangingPunct="1">
              <a:defRPr/>
            </a:pPr>
            <a:r>
              <a:rPr lang="en-US" altLang="en-US" sz="2000" dirty="0" smtClean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Amended release is required prior to departure</a:t>
            </a:r>
          </a:p>
        </p:txBody>
      </p:sp>
      <p:pic>
        <p:nvPicPr>
          <p:cNvPr id="119812" name="Picture 3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91200" y="6027738"/>
            <a:ext cx="3200400" cy="677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200" smtClean="0">
                <a:solidFill>
                  <a:srgbClr val="002060"/>
                </a:solidFill>
                <a:latin typeface="Lucida Sans Unicode" pitchFamily="34" charset="0"/>
                <a:ea typeface="Lucida Sans Unicode" pitchFamily="34" charset="0"/>
                <a:cs typeface="Lucida Sans Unicode" pitchFamily="34" charset="0"/>
              </a:rPr>
              <a:t>Chap 8 – Normal Procedures</a:t>
            </a:r>
            <a:endParaRPr lang="en-US" altLang="en-US" sz="3200" b="1" smtClean="0">
              <a:solidFill>
                <a:srgbClr val="002060"/>
              </a:solidFill>
            </a:endParaRPr>
          </a:p>
        </p:txBody>
      </p:sp>
      <p:sp>
        <p:nvSpPr>
          <p:cNvPr id="17411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31788" y="1447800"/>
            <a:ext cx="8504237" cy="4572000"/>
          </a:xfrm>
        </p:spPr>
        <p:txBody>
          <a:bodyPr/>
          <a:lstStyle/>
          <a:p>
            <a:pPr marL="0" indent="0" eaLnBrk="1" hangingPunct="1">
              <a:buFont typeface="Wingdings 2" pitchFamily="18" charset="2"/>
              <a:buNone/>
              <a:defRPr/>
            </a:pPr>
            <a:r>
              <a:rPr lang="en-US" altLang="en-US" sz="2000" b="1" dirty="0" smtClean="0"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8.3 Flight Release Procedures</a:t>
            </a:r>
          </a:p>
          <a:p>
            <a:pPr marL="0" indent="0" eaLnBrk="1" hangingPunct="1">
              <a:buFont typeface="Wingdings 2" pitchFamily="18" charset="2"/>
              <a:buNone/>
              <a:defRPr/>
            </a:pPr>
            <a:endParaRPr lang="en-US" altLang="en-US" sz="2000" b="1" dirty="0" smtClean="0">
              <a:latin typeface="Lucida Sans Unicode" panose="020B0602030504020204" pitchFamily="34" charset="0"/>
              <a:ea typeface="Lucida Sans Unicode" panose="020B0602030504020204" pitchFamily="34" charset="0"/>
              <a:cs typeface="Lucida Sans Unicode" panose="020B0602030504020204" pitchFamily="34" charset="0"/>
            </a:endParaRPr>
          </a:p>
          <a:p>
            <a:pPr marL="0" indent="0" eaLnBrk="1" hangingPunct="1">
              <a:buFont typeface="Wingdings 2" pitchFamily="18" charset="2"/>
              <a:buNone/>
              <a:defRPr/>
            </a:pPr>
            <a:r>
              <a:rPr lang="en-US" altLang="en-US" sz="2000" b="1" dirty="0"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E</a:t>
            </a:r>
            <a:r>
              <a:rPr lang="en-US" altLang="en-US" sz="2000" b="1" dirty="0" smtClean="0"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. Dispatching to a Wet or Slippery Runway:</a:t>
            </a:r>
            <a:endParaRPr lang="en-US" altLang="en-US" sz="2000" b="1" dirty="0">
              <a:latin typeface="Lucida Sans Unicode" panose="020B0602030504020204" pitchFamily="34" charset="0"/>
              <a:ea typeface="Lucida Sans Unicode" panose="020B0602030504020204" pitchFamily="34" charset="0"/>
              <a:cs typeface="Lucida Sans Unicode" panose="020B0602030504020204" pitchFamily="34" charset="0"/>
            </a:endParaRPr>
          </a:p>
          <a:p>
            <a:pPr eaLnBrk="1" hangingPunct="1">
              <a:defRPr/>
            </a:pPr>
            <a:r>
              <a:rPr lang="en-US" altLang="en-US" sz="2000" dirty="0" smtClean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Must have 15% more runway available for landing</a:t>
            </a:r>
          </a:p>
          <a:p>
            <a:pPr lvl="1" eaLnBrk="1" hangingPunct="1">
              <a:defRPr/>
            </a:pPr>
            <a:r>
              <a:rPr lang="en-US" altLang="en-US" sz="1800" dirty="0" smtClean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Applies to Release ONLY</a:t>
            </a:r>
          </a:p>
          <a:p>
            <a:pPr eaLnBrk="1" hangingPunct="1">
              <a:defRPr/>
            </a:pPr>
            <a:r>
              <a:rPr lang="en-US" altLang="en-US" sz="2000" dirty="0" smtClean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Release based on following conditions:</a:t>
            </a:r>
          </a:p>
          <a:p>
            <a:pPr lvl="1" eaLnBrk="1" hangingPunct="1">
              <a:defRPr/>
            </a:pPr>
            <a:r>
              <a:rPr lang="en-US" altLang="en-US" sz="1800" dirty="0" smtClean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WX reports  indicate precipitation</a:t>
            </a:r>
          </a:p>
          <a:p>
            <a:pPr lvl="1" eaLnBrk="1" hangingPunct="1">
              <a:defRPr/>
            </a:pPr>
            <a:r>
              <a:rPr lang="en-US" altLang="en-US" sz="1800" dirty="0" smtClean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Visibility at destination will be less than ¾ SM or 4,000 RVR</a:t>
            </a:r>
          </a:p>
          <a:p>
            <a:pPr eaLnBrk="1" hangingPunct="1">
              <a:defRPr/>
            </a:pPr>
            <a:r>
              <a:rPr lang="en-US" altLang="en-US" sz="2000" dirty="0" smtClean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Judgment – if questionable treat as if it is</a:t>
            </a:r>
          </a:p>
          <a:p>
            <a:pPr eaLnBrk="1" hangingPunct="1">
              <a:defRPr/>
            </a:pPr>
            <a:r>
              <a:rPr lang="en-US" altLang="en-US" sz="2000" dirty="0" smtClean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If unplanned encounter - Add 15% to dry landing distance</a:t>
            </a:r>
          </a:p>
          <a:p>
            <a:pPr eaLnBrk="1" hangingPunct="1">
              <a:defRPr/>
            </a:pPr>
            <a:endParaRPr lang="en-US" altLang="en-US" sz="2000" dirty="0">
              <a:solidFill>
                <a:srgbClr val="002060"/>
              </a:solidFill>
              <a:latin typeface="Lucida Sans Unicode" panose="020B0602030504020204" pitchFamily="34" charset="0"/>
              <a:ea typeface="Lucida Sans Unicode" panose="020B0602030504020204" pitchFamily="34" charset="0"/>
              <a:cs typeface="Lucida Sans Unicode" panose="020B0602030504020204" pitchFamily="34" charset="0"/>
            </a:endParaRPr>
          </a:p>
          <a:p>
            <a:pPr marL="0" indent="0" eaLnBrk="1" hangingPunct="1">
              <a:buFont typeface="Wingdings 2" pitchFamily="18" charset="2"/>
              <a:buNone/>
              <a:defRPr/>
            </a:pPr>
            <a:r>
              <a:rPr lang="en-US" altLang="en-US" sz="2000" b="1" dirty="0" smtClean="0"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F. Exemption 3585 – </a:t>
            </a:r>
            <a:r>
              <a:rPr lang="en-US" altLang="en-US" sz="2000" b="1" dirty="0" err="1" smtClean="0"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Pg</a:t>
            </a:r>
            <a:r>
              <a:rPr lang="en-US" altLang="en-US" sz="2000" b="1" dirty="0" smtClean="0"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 18-19 GOM</a:t>
            </a:r>
            <a:endParaRPr lang="en-US" altLang="en-US" sz="2000" b="1" dirty="0">
              <a:latin typeface="Lucida Sans Unicode" panose="020B0602030504020204" pitchFamily="34" charset="0"/>
              <a:ea typeface="Lucida Sans Unicode" panose="020B0602030504020204" pitchFamily="34" charset="0"/>
              <a:cs typeface="Lucida Sans Unicode" panose="020B0602030504020204" pitchFamily="34" charset="0"/>
            </a:endParaRPr>
          </a:p>
          <a:p>
            <a:pPr eaLnBrk="1" hangingPunct="1">
              <a:defRPr/>
            </a:pPr>
            <a:endParaRPr lang="en-US" altLang="en-US" sz="2000" dirty="0" smtClean="0">
              <a:solidFill>
                <a:srgbClr val="002060"/>
              </a:solidFill>
              <a:latin typeface="Lucida Sans Unicode" panose="020B0602030504020204" pitchFamily="34" charset="0"/>
              <a:ea typeface="Lucida Sans Unicode" panose="020B0602030504020204" pitchFamily="34" charset="0"/>
              <a:cs typeface="Lucida Sans Unicode" panose="020B0602030504020204" pitchFamily="34" charset="0"/>
            </a:endParaRPr>
          </a:p>
        </p:txBody>
      </p:sp>
      <p:pic>
        <p:nvPicPr>
          <p:cNvPr id="121860" name="Picture 3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91200" y="6027738"/>
            <a:ext cx="3200400" cy="677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200" smtClean="0">
                <a:solidFill>
                  <a:srgbClr val="002060"/>
                </a:solidFill>
                <a:latin typeface="Lucida Sans Unicode" pitchFamily="34" charset="0"/>
                <a:ea typeface="Lucida Sans Unicode" pitchFamily="34" charset="0"/>
                <a:cs typeface="Lucida Sans Unicode" pitchFamily="34" charset="0"/>
              </a:rPr>
              <a:t>Chap 8 – Normal Procedures</a:t>
            </a:r>
            <a:endParaRPr lang="en-US" altLang="en-US" sz="3200" b="1" smtClean="0">
              <a:solidFill>
                <a:srgbClr val="002060"/>
              </a:solidFill>
            </a:endParaRPr>
          </a:p>
        </p:txBody>
      </p:sp>
      <p:sp>
        <p:nvSpPr>
          <p:cNvPr id="17411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31788" y="1447800"/>
            <a:ext cx="8504237" cy="4572000"/>
          </a:xfrm>
        </p:spPr>
        <p:txBody>
          <a:bodyPr/>
          <a:lstStyle/>
          <a:p>
            <a:pPr marL="0" indent="0" eaLnBrk="1" hangingPunct="1">
              <a:buFont typeface="Wingdings 2" pitchFamily="18" charset="2"/>
              <a:buNone/>
              <a:defRPr/>
            </a:pPr>
            <a:r>
              <a:rPr lang="en-US" altLang="en-US" sz="2000" b="1" dirty="0" smtClean="0"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8.3 Flight Release Procedures</a:t>
            </a:r>
          </a:p>
          <a:p>
            <a:pPr marL="0" indent="0" eaLnBrk="1" hangingPunct="1">
              <a:buFont typeface="Wingdings 2" pitchFamily="18" charset="2"/>
              <a:buNone/>
              <a:defRPr/>
            </a:pPr>
            <a:r>
              <a:rPr lang="en-US" altLang="en-US" sz="2000" b="1" dirty="0" smtClean="0"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G. Valid Time:</a:t>
            </a:r>
            <a:endParaRPr lang="en-US" altLang="en-US" sz="2000" b="1" dirty="0">
              <a:latin typeface="Lucida Sans Unicode" panose="020B0602030504020204" pitchFamily="34" charset="0"/>
              <a:ea typeface="Lucida Sans Unicode" panose="020B0602030504020204" pitchFamily="34" charset="0"/>
              <a:cs typeface="Lucida Sans Unicode" panose="020B0602030504020204" pitchFamily="34" charset="0"/>
            </a:endParaRPr>
          </a:p>
          <a:p>
            <a:pPr eaLnBrk="1" hangingPunct="1">
              <a:defRPr/>
            </a:pPr>
            <a:r>
              <a:rPr lang="en-US" altLang="en-US" sz="2000" dirty="0" smtClean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Original release remains valid until time on release</a:t>
            </a:r>
            <a:endParaRPr lang="en-US" altLang="en-US" sz="1800" dirty="0" smtClean="0">
              <a:solidFill>
                <a:srgbClr val="002060"/>
              </a:solidFill>
              <a:latin typeface="Lucida Sans Unicode" panose="020B0602030504020204" pitchFamily="34" charset="0"/>
              <a:ea typeface="Lucida Sans Unicode" panose="020B0602030504020204" pitchFamily="34" charset="0"/>
              <a:cs typeface="Lucida Sans Unicode" panose="020B0602030504020204" pitchFamily="34" charset="0"/>
            </a:endParaRPr>
          </a:p>
          <a:p>
            <a:pPr eaLnBrk="1" hangingPunct="1">
              <a:defRPr/>
            </a:pPr>
            <a:r>
              <a:rPr lang="en-US" altLang="en-US" sz="2000" dirty="0" smtClean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Intermediate stops – original release good unless aircraft remains on the ground (in the blocks) more than 1 hour</a:t>
            </a:r>
          </a:p>
          <a:p>
            <a:pPr eaLnBrk="1" hangingPunct="1">
              <a:defRPr/>
            </a:pPr>
            <a:endParaRPr lang="en-US" altLang="en-US" sz="2000" dirty="0">
              <a:solidFill>
                <a:srgbClr val="002060"/>
              </a:solidFill>
              <a:latin typeface="Lucida Sans Unicode" panose="020B0602030504020204" pitchFamily="34" charset="0"/>
              <a:ea typeface="Lucida Sans Unicode" panose="020B0602030504020204" pitchFamily="34" charset="0"/>
              <a:cs typeface="Lucida Sans Unicode" panose="020B0602030504020204" pitchFamily="34" charset="0"/>
            </a:endParaRPr>
          </a:p>
          <a:p>
            <a:pPr marL="0" indent="0" eaLnBrk="1" hangingPunct="1">
              <a:buFont typeface="Wingdings 2" pitchFamily="18" charset="2"/>
              <a:buNone/>
              <a:defRPr/>
            </a:pPr>
            <a:r>
              <a:rPr lang="en-US" altLang="en-US" sz="2000" b="1" dirty="0" smtClean="0"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H. Restrictions or Suspension of Operations:</a:t>
            </a:r>
          </a:p>
          <a:p>
            <a:pPr eaLnBrk="1" hangingPunct="1">
              <a:defRPr/>
            </a:pPr>
            <a:r>
              <a:rPr lang="en-US" altLang="en-US" sz="2000" dirty="0" smtClean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If condition exists that are a hazard to safe operations, operations shall be suspended</a:t>
            </a:r>
            <a:endParaRPr lang="en-US" altLang="en-US" sz="2000" dirty="0">
              <a:solidFill>
                <a:srgbClr val="002060"/>
              </a:solidFill>
              <a:latin typeface="Lucida Sans Unicode" panose="020B0602030504020204" pitchFamily="34" charset="0"/>
              <a:ea typeface="Lucida Sans Unicode" panose="020B0602030504020204" pitchFamily="34" charset="0"/>
              <a:cs typeface="Lucida Sans Unicode" panose="020B0602030504020204" pitchFamily="34" charset="0"/>
            </a:endParaRPr>
          </a:p>
          <a:p>
            <a:pPr eaLnBrk="1" hangingPunct="1">
              <a:defRPr/>
            </a:pPr>
            <a:r>
              <a:rPr lang="en-US" altLang="en-US" sz="2000" dirty="0" smtClean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If a flight has begun, dispatcher must immediately advise the captain of these conditions and possible diversion options</a:t>
            </a:r>
            <a:endParaRPr lang="en-US" altLang="en-US" sz="2000" dirty="0">
              <a:solidFill>
                <a:srgbClr val="002060"/>
              </a:solidFill>
              <a:latin typeface="Lucida Sans Unicode" panose="020B0602030504020204" pitchFamily="34" charset="0"/>
              <a:ea typeface="Lucida Sans Unicode" panose="020B0602030504020204" pitchFamily="34" charset="0"/>
              <a:cs typeface="Lucida Sans Unicode" panose="020B0602030504020204" pitchFamily="34" charset="0"/>
            </a:endParaRPr>
          </a:p>
          <a:p>
            <a:pPr marL="0" indent="0" eaLnBrk="1" hangingPunct="1">
              <a:buFont typeface="Wingdings 2" pitchFamily="18" charset="2"/>
              <a:buNone/>
              <a:defRPr/>
            </a:pPr>
            <a:endParaRPr lang="en-US" altLang="en-US" sz="2000" b="1" dirty="0">
              <a:latin typeface="Lucida Sans Unicode" panose="020B0602030504020204" pitchFamily="34" charset="0"/>
              <a:ea typeface="Lucida Sans Unicode" panose="020B0602030504020204" pitchFamily="34" charset="0"/>
              <a:cs typeface="Lucida Sans Unicode" panose="020B0602030504020204" pitchFamily="34" charset="0"/>
            </a:endParaRPr>
          </a:p>
          <a:p>
            <a:pPr marL="0" indent="0" eaLnBrk="1" hangingPunct="1">
              <a:buFont typeface="Wingdings 2" pitchFamily="18" charset="2"/>
              <a:buNone/>
              <a:defRPr/>
            </a:pPr>
            <a:r>
              <a:rPr lang="en-US" altLang="en-US" sz="2000" b="1" dirty="0" smtClean="0"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I. Contingency </a:t>
            </a:r>
            <a:r>
              <a:rPr lang="en-US" altLang="en-US" sz="2000" b="1" dirty="0"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Operations:</a:t>
            </a:r>
          </a:p>
          <a:p>
            <a:pPr eaLnBrk="1" hangingPunct="1">
              <a:defRPr/>
            </a:pPr>
            <a:endParaRPr lang="en-US" altLang="en-US" sz="2000" dirty="0" smtClean="0">
              <a:solidFill>
                <a:srgbClr val="002060"/>
              </a:solidFill>
              <a:latin typeface="Lucida Sans Unicode" panose="020B0602030504020204" pitchFamily="34" charset="0"/>
              <a:ea typeface="Lucida Sans Unicode" panose="020B0602030504020204" pitchFamily="34" charset="0"/>
              <a:cs typeface="Lucida Sans Unicode" panose="020B0602030504020204" pitchFamily="34" charset="0"/>
            </a:endParaRPr>
          </a:p>
        </p:txBody>
      </p:sp>
      <p:pic>
        <p:nvPicPr>
          <p:cNvPr id="123908" name="Picture 3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91200" y="6027738"/>
            <a:ext cx="3200400" cy="677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200" smtClean="0">
                <a:solidFill>
                  <a:srgbClr val="002060"/>
                </a:solidFill>
                <a:latin typeface="Lucida Sans Unicode" pitchFamily="34" charset="0"/>
                <a:ea typeface="Lucida Sans Unicode" pitchFamily="34" charset="0"/>
                <a:cs typeface="Lucida Sans Unicode" pitchFamily="34" charset="0"/>
              </a:rPr>
              <a:t>Chap 8 – Normal Procedures</a:t>
            </a:r>
            <a:endParaRPr lang="en-US" altLang="en-US" sz="3200" b="1" smtClean="0">
              <a:solidFill>
                <a:srgbClr val="002060"/>
              </a:solidFill>
            </a:endParaRPr>
          </a:p>
        </p:txBody>
      </p:sp>
      <p:sp>
        <p:nvSpPr>
          <p:cNvPr id="17411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31788" y="1447800"/>
            <a:ext cx="8504237" cy="4572000"/>
          </a:xfrm>
        </p:spPr>
        <p:txBody>
          <a:bodyPr/>
          <a:lstStyle/>
          <a:p>
            <a:pPr marL="0" indent="0" eaLnBrk="1" hangingPunct="1">
              <a:buFont typeface="Wingdings 2" pitchFamily="18" charset="2"/>
              <a:buNone/>
              <a:defRPr/>
            </a:pPr>
            <a:r>
              <a:rPr lang="en-US" altLang="en-US" sz="2000" b="1" dirty="0" smtClean="0"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8.4 WX Requirements</a:t>
            </a:r>
          </a:p>
          <a:p>
            <a:pPr marL="0" indent="0" eaLnBrk="1" hangingPunct="1">
              <a:buFont typeface="Wingdings 2" pitchFamily="18" charset="2"/>
              <a:buNone/>
              <a:defRPr/>
            </a:pPr>
            <a:r>
              <a:rPr lang="en-US" altLang="en-US" sz="2000" b="1" dirty="0" smtClean="0"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Reference Chap 2, Ops Specs</a:t>
            </a:r>
            <a:endParaRPr lang="en-US" altLang="en-US" sz="2000" b="1" dirty="0">
              <a:latin typeface="Lucida Sans Unicode" panose="020B0602030504020204" pitchFamily="34" charset="0"/>
              <a:ea typeface="Lucida Sans Unicode" panose="020B0602030504020204" pitchFamily="34" charset="0"/>
              <a:cs typeface="Lucida Sans Unicode" panose="020B0602030504020204" pitchFamily="34" charset="0"/>
            </a:endParaRPr>
          </a:p>
          <a:p>
            <a:pPr eaLnBrk="1" hangingPunct="1">
              <a:defRPr/>
            </a:pPr>
            <a:endParaRPr lang="en-US" altLang="en-US" sz="2000" b="1" dirty="0">
              <a:latin typeface="Lucida Sans Unicode" panose="020B0602030504020204" pitchFamily="34" charset="0"/>
              <a:ea typeface="Lucida Sans Unicode" panose="020B0602030504020204" pitchFamily="34" charset="0"/>
              <a:cs typeface="Lucida Sans Unicode" panose="020B0602030504020204" pitchFamily="34" charset="0"/>
            </a:endParaRPr>
          </a:p>
          <a:p>
            <a:pPr eaLnBrk="1" hangingPunct="1">
              <a:defRPr/>
            </a:pPr>
            <a:endParaRPr lang="en-US" altLang="en-US" sz="2000" dirty="0" smtClean="0">
              <a:solidFill>
                <a:srgbClr val="002060"/>
              </a:solidFill>
              <a:latin typeface="Lucida Sans Unicode" panose="020B0602030504020204" pitchFamily="34" charset="0"/>
              <a:ea typeface="Lucida Sans Unicode" panose="020B0602030504020204" pitchFamily="34" charset="0"/>
              <a:cs typeface="Lucida Sans Unicode" panose="020B0602030504020204" pitchFamily="34" charset="0"/>
            </a:endParaRPr>
          </a:p>
        </p:txBody>
      </p:sp>
      <p:pic>
        <p:nvPicPr>
          <p:cNvPr id="125956" name="Picture 3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91200" y="6027738"/>
            <a:ext cx="3200400" cy="677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200" smtClean="0">
                <a:solidFill>
                  <a:srgbClr val="002060"/>
                </a:solidFill>
                <a:latin typeface="Lucida Sans Unicode" pitchFamily="34" charset="0"/>
                <a:ea typeface="Lucida Sans Unicode" pitchFamily="34" charset="0"/>
                <a:cs typeface="Lucida Sans Unicode" pitchFamily="34" charset="0"/>
              </a:rPr>
              <a:t>Chap 8 – Normal Procedures</a:t>
            </a:r>
            <a:endParaRPr lang="en-US" altLang="en-US" sz="3200" b="1" smtClean="0">
              <a:solidFill>
                <a:srgbClr val="002060"/>
              </a:solidFill>
            </a:endParaRPr>
          </a:p>
        </p:txBody>
      </p:sp>
      <p:sp>
        <p:nvSpPr>
          <p:cNvPr id="17411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01625" y="1447800"/>
            <a:ext cx="8534400" cy="4572000"/>
          </a:xfrm>
        </p:spPr>
        <p:txBody>
          <a:bodyPr/>
          <a:lstStyle/>
          <a:p>
            <a:pPr marL="0" indent="0" eaLnBrk="1" hangingPunct="1">
              <a:buFont typeface="Wingdings 2" pitchFamily="18" charset="2"/>
              <a:buNone/>
              <a:defRPr/>
            </a:pPr>
            <a:r>
              <a:rPr lang="en-US" altLang="en-US" sz="2000" b="1" dirty="0" smtClean="0"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8.5 Airport Requirements:</a:t>
            </a:r>
          </a:p>
          <a:p>
            <a:pPr marL="0" indent="0" eaLnBrk="1" hangingPunct="1">
              <a:buFont typeface="Wingdings 2" pitchFamily="18" charset="2"/>
              <a:buNone/>
              <a:defRPr/>
            </a:pPr>
            <a:r>
              <a:rPr lang="en-US" altLang="en-US" sz="2000" b="1" dirty="0" smtClean="0"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A.  Minimum Runway Length – 6000 </a:t>
            </a:r>
            <a:r>
              <a:rPr lang="en-US" altLang="en-US" sz="2000" b="1" dirty="0" err="1" smtClean="0"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ft</a:t>
            </a:r>
            <a:endParaRPr lang="en-US" altLang="en-US" sz="2000" b="1" dirty="0" smtClean="0">
              <a:latin typeface="Lucida Sans Unicode" panose="020B0602030504020204" pitchFamily="34" charset="0"/>
              <a:ea typeface="Lucida Sans Unicode" panose="020B0602030504020204" pitchFamily="34" charset="0"/>
              <a:cs typeface="Lucida Sans Unicode" panose="020B0602030504020204" pitchFamily="34" charset="0"/>
            </a:endParaRPr>
          </a:p>
          <a:p>
            <a:pPr marL="0" indent="0" eaLnBrk="1" hangingPunct="1">
              <a:buFont typeface="Wingdings 2" pitchFamily="18" charset="2"/>
              <a:buNone/>
              <a:defRPr/>
            </a:pPr>
            <a:endParaRPr lang="en-US" altLang="en-US" sz="2000" b="1" dirty="0" smtClean="0">
              <a:latin typeface="Lucida Sans Unicode" panose="020B0602030504020204" pitchFamily="34" charset="0"/>
              <a:ea typeface="Lucida Sans Unicode" panose="020B0602030504020204" pitchFamily="34" charset="0"/>
              <a:cs typeface="Lucida Sans Unicode" panose="020B0602030504020204" pitchFamily="34" charset="0"/>
            </a:endParaRPr>
          </a:p>
          <a:p>
            <a:pPr marL="0" indent="0" eaLnBrk="1" hangingPunct="1">
              <a:buFont typeface="Wingdings 2" pitchFamily="18" charset="2"/>
              <a:buNone/>
              <a:defRPr/>
            </a:pPr>
            <a:r>
              <a:rPr lang="en-US" altLang="en-US" sz="2000" b="1" dirty="0" smtClean="0"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B.  Domestic Operations</a:t>
            </a:r>
          </a:p>
          <a:p>
            <a:pPr eaLnBrk="1" hangingPunct="1">
              <a:defRPr/>
            </a:pPr>
            <a:r>
              <a:rPr lang="en-US" altLang="en-US" sz="2000" dirty="0" smtClean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Only us Airports listed under Airports Authorized for Scheduled Operations in Ops Specs</a:t>
            </a:r>
            <a:endParaRPr lang="en-US" altLang="en-US" sz="2000" dirty="0">
              <a:solidFill>
                <a:srgbClr val="002060"/>
              </a:solidFill>
              <a:latin typeface="Lucida Sans Unicode" panose="020B0602030504020204" pitchFamily="34" charset="0"/>
              <a:ea typeface="Lucida Sans Unicode" panose="020B0602030504020204" pitchFamily="34" charset="0"/>
              <a:cs typeface="Lucida Sans Unicode" panose="020B0602030504020204" pitchFamily="34" charset="0"/>
            </a:endParaRPr>
          </a:p>
          <a:p>
            <a:pPr eaLnBrk="1" hangingPunct="1">
              <a:defRPr/>
            </a:pPr>
            <a:r>
              <a:rPr lang="en-US" altLang="en-US" sz="2000" dirty="0" smtClean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If NOT in Ops Specs special restrictions apply</a:t>
            </a:r>
            <a:endParaRPr lang="en-US" altLang="en-US" sz="2000" dirty="0">
              <a:solidFill>
                <a:srgbClr val="002060"/>
              </a:solidFill>
              <a:latin typeface="Lucida Sans Unicode" panose="020B0602030504020204" pitchFamily="34" charset="0"/>
              <a:ea typeface="Lucida Sans Unicode" panose="020B0602030504020204" pitchFamily="34" charset="0"/>
              <a:cs typeface="Lucida Sans Unicode" panose="020B0602030504020204" pitchFamily="34" charset="0"/>
            </a:endParaRPr>
          </a:p>
          <a:p>
            <a:pPr marL="274638" lvl="1" indent="0" eaLnBrk="1" hangingPunct="1">
              <a:buFont typeface="Wingdings" pitchFamily="2" charset="2"/>
              <a:buNone/>
              <a:defRPr/>
            </a:pPr>
            <a:endParaRPr lang="en-US" altLang="en-US" sz="1500" b="1" dirty="0">
              <a:latin typeface="Lucida Sans Unicode" panose="020B0602030504020204" pitchFamily="34" charset="0"/>
              <a:ea typeface="Lucida Sans Unicode" panose="020B0602030504020204" pitchFamily="34" charset="0"/>
              <a:cs typeface="Lucida Sans Unicode" panose="020B0602030504020204" pitchFamily="34" charset="0"/>
            </a:endParaRPr>
          </a:p>
          <a:p>
            <a:pPr eaLnBrk="1" hangingPunct="1">
              <a:defRPr/>
            </a:pPr>
            <a:endParaRPr lang="en-US" altLang="en-US" sz="2000" b="1" dirty="0">
              <a:latin typeface="Lucida Sans Unicode" panose="020B0602030504020204" pitchFamily="34" charset="0"/>
              <a:ea typeface="Lucida Sans Unicode" panose="020B0602030504020204" pitchFamily="34" charset="0"/>
              <a:cs typeface="Lucida Sans Unicode" panose="020B0602030504020204" pitchFamily="34" charset="0"/>
            </a:endParaRPr>
          </a:p>
          <a:p>
            <a:pPr eaLnBrk="1" hangingPunct="1">
              <a:defRPr/>
            </a:pPr>
            <a:endParaRPr lang="en-US" altLang="en-US" sz="2000" dirty="0" smtClean="0">
              <a:solidFill>
                <a:srgbClr val="002060"/>
              </a:solidFill>
              <a:latin typeface="Lucida Sans Unicode" panose="020B0602030504020204" pitchFamily="34" charset="0"/>
              <a:ea typeface="Lucida Sans Unicode" panose="020B0602030504020204" pitchFamily="34" charset="0"/>
              <a:cs typeface="Lucida Sans Unicode" panose="020B0602030504020204" pitchFamily="34" charset="0"/>
            </a:endParaRPr>
          </a:p>
        </p:txBody>
      </p:sp>
      <p:pic>
        <p:nvPicPr>
          <p:cNvPr id="128004" name="Picture 3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91200" y="6027738"/>
            <a:ext cx="3200400" cy="677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200" smtClean="0">
                <a:solidFill>
                  <a:srgbClr val="002060"/>
                </a:solidFill>
                <a:latin typeface="Lucida Sans Unicode" pitchFamily="34" charset="0"/>
                <a:ea typeface="Lucida Sans Unicode" pitchFamily="34" charset="0"/>
                <a:cs typeface="Lucida Sans Unicode" pitchFamily="34" charset="0"/>
              </a:rPr>
              <a:t>Chap 8 – Normal Procedures</a:t>
            </a:r>
            <a:endParaRPr lang="en-US" altLang="en-US" sz="3200" b="1" smtClean="0">
              <a:solidFill>
                <a:srgbClr val="002060"/>
              </a:solidFill>
            </a:endParaRPr>
          </a:p>
        </p:txBody>
      </p:sp>
      <p:sp>
        <p:nvSpPr>
          <p:cNvPr id="17411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01625" y="1295400"/>
            <a:ext cx="8534400" cy="4572000"/>
          </a:xfrm>
        </p:spPr>
        <p:txBody>
          <a:bodyPr/>
          <a:lstStyle/>
          <a:p>
            <a:pPr marL="0" indent="0" eaLnBrk="1" hangingPunct="1">
              <a:buFont typeface="Wingdings 2" pitchFamily="18" charset="2"/>
              <a:buNone/>
              <a:defRPr/>
            </a:pPr>
            <a:r>
              <a:rPr lang="en-US" altLang="en-US" sz="2000" b="1" dirty="0" smtClean="0"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8.6 Fuel Requirements:</a:t>
            </a:r>
          </a:p>
          <a:p>
            <a:pPr marL="0" indent="0" eaLnBrk="1" hangingPunct="1">
              <a:buFont typeface="Wingdings 2" pitchFamily="18" charset="2"/>
              <a:buNone/>
              <a:defRPr/>
            </a:pPr>
            <a:r>
              <a:rPr lang="en-US" altLang="en-US" sz="2000" b="1" dirty="0" smtClean="0"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A.  General Fuel Requirements:</a:t>
            </a:r>
          </a:p>
          <a:p>
            <a:pPr eaLnBrk="1" hangingPunct="1">
              <a:defRPr/>
            </a:pPr>
            <a:r>
              <a:rPr lang="en-US" altLang="en-US" sz="2000" dirty="0" smtClean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Include fuel for start, taxi, anticipated delays, ATC routing, alternate (if required)</a:t>
            </a:r>
            <a:endParaRPr lang="en-US" altLang="en-US" sz="2000" dirty="0">
              <a:solidFill>
                <a:srgbClr val="002060"/>
              </a:solidFill>
              <a:latin typeface="Lucida Sans Unicode" panose="020B0602030504020204" pitchFamily="34" charset="0"/>
              <a:ea typeface="Lucida Sans Unicode" panose="020B0602030504020204" pitchFamily="34" charset="0"/>
              <a:cs typeface="Lucida Sans Unicode" panose="020B0602030504020204" pitchFamily="34" charset="0"/>
            </a:endParaRPr>
          </a:p>
          <a:p>
            <a:pPr marL="0" indent="0" eaLnBrk="1" hangingPunct="1">
              <a:buFont typeface="Wingdings 2" pitchFamily="18" charset="2"/>
              <a:buNone/>
              <a:defRPr/>
            </a:pPr>
            <a:endParaRPr lang="en-US" altLang="en-US" sz="2000" b="1" dirty="0" smtClean="0">
              <a:latin typeface="Lucida Sans Unicode" panose="020B0602030504020204" pitchFamily="34" charset="0"/>
              <a:ea typeface="Lucida Sans Unicode" panose="020B0602030504020204" pitchFamily="34" charset="0"/>
              <a:cs typeface="Lucida Sans Unicode" panose="020B0602030504020204" pitchFamily="34" charset="0"/>
            </a:endParaRPr>
          </a:p>
          <a:p>
            <a:pPr marL="0" indent="0" eaLnBrk="1" hangingPunct="1">
              <a:buFont typeface="Wingdings 2" pitchFamily="18" charset="2"/>
              <a:buNone/>
              <a:defRPr/>
            </a:pPr>
            <a:r>
              <a:rPr lang="en-US" altLang="en-US" sz="2000" b="1" dirty="0" smtClean="0"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B.  Company Minimum Fuel</a:t>
            </a:r>
          </a:p>
          <a:p>
            <a:pPr eaLnBrk="1" hangingPunct="1">
              <a:defRPr/>
            </a:pPr>
            <a:r>
              <a:rPr lang="en-US" altLang="en-US" sz="2000" dirty="0" smtClean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Must be able to land at destination or most distant alternate to include reserve, holding, contingency</a:t>
            </a:r>
            <a:endParaRPr lang="en-US" altLang="en-US" sz="2000" dirty="0">
              <a:solidFill>
                <a:srgbClr val="002060"/>
              </a:solidFill>
              <a:latin typeface="Lucida Sans Unicode" panose="020B0602030504020204" pitchFamily="34" charset="0"/>
              <a:ea typeface="Lucida Sans Unicode" panose="020B0602030504020204" pitchFamily="34" charset="0"/>
              <a:cs typeface="Lucida Sans Unicode" panose="020B0602030504020204" pitchFamily="34" charset="0"/>
            </a:endParaRPr>
          </a:p>
          <a:p>
            <a:pPr eaLnBrk="1" hangingPunct="1">
              <a:defRPr/>
            </a:pPr>
            <a:r>
              <a:rPr lang="en-US" altLang="en-US" sz="2000" dirty="0" smtClean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Captain may deviate min fuel with dispatcher </a:t>
            </a:r>
            <a:r>
              <a:rPr lang="en-US" altLang="en-US" sz="2000" dirty="0" err="1" smtClean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coord</a:t>
            </a:r>
            <a:endParaRPr lang="en-US" altLang="en-US" sz="2000" dirty="0" smtClean="0">
              <a:solidFill>
                <a:srgbClr val="002060"/>
              </a:solidFill>
              <a:latin typeface="Lucida Sans Unicode" panose="020B0602030504020204" pitchFamily="34" charset="0"/>
              <a:ea typeface="Lucida Sans Unicode" panose="020B0602030504020204" pitchFamily="34" charset="0"/>
              <a:cs typeface="Lucida Sans Unicode" panose="020B0602030504020204" pitchFamily="34" charset="0"/>
            </a:endParaRPr>
          </a:p>
          <a:p>
            <a:pPr eaLnBrk="1" hangingPunct="1">
              <a:defRPr/>
            </a:pPr>
            <a:r>
              <a:rPr lang="en-US" altLang="en-US" sz="2000" dirty="0" smtClean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If extra </a:t>
            </a:r>
            <a:r>
              <a:rPr lang="en-US" altLang="en-US" sz="2000" dirty="0" err="1" smtClean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coord</a:t>
            </a:r>
            <a:r>
              <a:rPr lang="en-US" altLang="en-US" sz="2000" dirty="0" smtClean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 and careful consideration</a:t>
            </a:r>
          </a:p>
          <a:p>
            <a:pPr eaLnBrk="1" hangingPunct="1">
              <a:defRPr/>
            </a:pPr>
            <a:endParaRPr lang="en-US" altLang="en-US" sz="2000" dirty="0">
              <a:solidFill>
                <a:srgbClr val="002060"/>
              </a:solidFill>
              <a:latin typeface="Lucida Sans Unicode" panose="020B0602030504020204" pitchFamily="34" charset="0"/>
              <a:ea typeface="Lucida Sans Unicode" panose="020B0602030504020204" pitchFamily="34" charset="0"/>
              <a:cs typeface="Lucida Sans Unicode" panose="020B0602030504020204" pitchFamily="34" charset="0"/>
            </a:endParaRPr>
          </a:p>
          <a:p>
            <a:pPr marL="0" indent="0" eaLnBrk="1" hangingPunct="1">
              <a:buFont typeface="Wingdings 2" pitchFamily="18" charset="2"/>
              <a:buNone/>
              <a:defRPr/>
            </a:pPr>
            <a:r>
              <a:rPr lang="en-US" altLang="en-US" sz="2000" b="1" dirty="0" smtClean="0"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C.  Minimum FAR Required Fuel</a:t>
            </a:r>
            <a:endParaRPr lang="en-US" altLang="en-US" sz="2000" b="1" dirty="0">
              <a:latin typeface="Lucida Sans Unicode" panose="020B0602030504020204" pitchFamily="34" charset="0"/>
              <a:ea typeface="Lucida Sans Unicode" panose="020B0602030504020204" pitchFamily="34" charset="0"/>
              <a:cs typeface="Lucida Sans Unicode" panose="020B0602030504020204" pitchFamily="34" charset="0"/>
            </a:endParaRPr>
          </a:p>
          <a:p>
            <a:pPr eaLnBrk="1" hangingPunct="1">
              <a:defRPr/>
            </a:pPr>
            <a:r>
              <a:rPr lang="en-US" altLang="en-US" sz="2000" dirty="0" smtClean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Fly to destination, Instrument App, Missed App, Most Distant alternate, 45 Minutes fuel, contingency fuel</a:t>
            </a:r>
            <a:endParaRPr lang="en-US" altLang="en-US" sz="2000" dirty="0">
              <a:solidFill>
                <a:srgbClr val="002060"/>
              </a:solidFill>
              <a:latin typeface="Lucida Sans Unicode" panose="020B0602030504020204" pitchFamily="34" charset="0"/>
              <a:ea typeface="Lucida Sans Unicode" panose="020B0602030504020204" pitchFamily="34" charset="0"/>
              <a:cs typeface="Lucida Sans Unicode" panose="020B0602030504020204" pitchFamily="34" charset="0"/>
            </a:endParaRPr>
          </a:p>
          <a:p>
            <a:pPr marL="274638" lvl="1" indent="0" eaLnBrk="1" hangingPunct="1">
              <a:buFont typeface="Wingdings" pitchFamily="2" charset="2"/>
              <a:buNone/>
              <a:defRPr/>
            </a:pPr>
            <a:endParaRPr lang="en-US" altLang="en-US" sz="1500" b="1" dirty="0">
              <a:latin typeface="Lucida Sans Unicode" panose="020B0602030504020204" pitchFamily="34" charset="0"/>
              <a:ea typeface="Lucida Sans Unicode" panose="020B0602030504020204" pitchFamily="34" charset="0"/>
              <a:cs typeface="Lucida Sans Unicode" panose="020B0602030504020204" pitchFamily="34" charset="0"/>
            </a:endParaRPr>
          </a:p>
          <a:p>
            <a:pPr eaLnBrk="1" hangingPunct="1">
              <a:defRPr/>
            </a:pPr>
            <a:endParaRPr lang="en-US" altLang="en-US" sz="2000" b="1" dirty="0">
              <a:latin typeface="Lucida Sans Unicode" panose="020B0602030504020204" pitchFamily="34" charset="0"/>
              <a:ea typeface="Lucida Sans Unicode" panose="020B0602030504020204" pitchFamily="34" charset="0"/>
              <a:cs typeface="Lucida Sans Unicode" panose="020B0602030504020204" pitchFamily="34" charset="0"/>
            </a:endParaRPr>
          </a:p>
          <a:p>
            <a:pPr eaLnBrk="1" hangingPunct="1">
              <a:defRPr/>
            </a:pPr>
            <a:endParaRPr lang="en-US" altLang="en-US" sz="2000" dirty="0" smtClean="0">
              <a:solidFill>
                <a:srgbClr val="002060"/>
              </a:solidFill>
              <a:latin typeface="Lucida Sans Unicode" panose="020B0602030504020204" pitchFamily="34" charset="0"/>
              <a:ea typeface="Lucida Sans Unicode" panose="020B0602030504020204" pitchFamily="34" charset="0"/>
              <a:cs typeface="Lucida Sans Unicode" panose="020B0602030504020204" pitchFamily="34" charset="0"/>
            </a:endParaRPr>
          </a:p>
        </p:txBody>
      </p:sp>
      <p:pic>
        <p:nvPicPr>
          <p:cNvPr id="130052" name="Picture 3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91200" y="6027738"/>
            <a:ext cx="3200400" cy="677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200" smtClean="0">
                <a:solidFill>
                  <a:srgbClr val="002060"/>
                </a:solidFill>
                <a:latin typeface="Lucida Sans Unicode" pitchFamily="34" charset="0"/>
                <a:ea typeface="Lucida Sans Unicode" pitchFamily="34" charset="0"/>
                <a:cs typeface="Lucida Sans Unicode" pitchFamily="34" charset="0"/>
              </a:rPr>
              <a:t>Chap 8 – Normal Procedures</a:t>
            </a:r>
            <a:endParaRPr lang="en-US" altLang="en-US" sz="3200" b="1" smtClean="0">
              <a:solidFill>
                <a:srgbClr val="002060"/>
              </a:solidFill>
            </a:endParaRPr>
          </a:p>
        </p:txBody>
      </p:sp>
      <p:sp>
        <p:nvSpPr>
          <p:cNvPr id="17411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01625" y="1295400"/>
            <a:ext cx="8534400" cy="4572000"/>
          </a:xfrm>
        </p:spPr>
        <p:txBody>
          <a:bodyPr/>
          <a:lstStyle/>
          <a:p>
            <a:pPr marL="0" indent="0" eaLnBrk="1" hangingPunct="1">
              <a:buFont typeface="Wingdings 2" pitchFamily="18" charset="2"/>
              <a:buNone/>
              <a:defRPr/>
            </a:pPr>
            <a:r>
              <a:rPr lang="en-US" altLang="en-US" sz="2000" b="1" dirty="0" smtClean="0"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8.7 Prior to Out of the Blocks:</a:t>
            </a:r>
          </a:p>
          <a:p>
            <a:pPr marL="0" indent="0" eaLnBrk="1" hangingPunct="1">
              <a:buFont typeface="Wingdings 2" pitchFamily="18" charset="2"/>
              <a:buNone/>
              <a:defRPr/>
            </a:pPr>
            <a:r>
              <a:rPr lang="en-US" altLang="en-US" sz="2000" b="1" dirty="0" smtClean="0"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A.  Aircraft Logbooks</a:t>
            </a:r>
          </a:p>
          <a:p>
            <a:pPr eaLnBrk="1" hangingPunct="1">
              <a:defRPr/>
            </a:pPr>
            <a:r>
              <a:rPr lang="en-US" altLang="en-US" sz="2000" dirty="0" smtClean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Official Company document</a:t>
            </a:r>
            <a:endParaRPr lang="en-US" altLang="en-US" sz="2000" dirty="0">
              <a:solidFill>
                <a:srgbClr val="002060"/>
              </a:solidFill>
              <a:latin typeface="Lucida Sans Unicode" panose="020B0602030504020204" pitchFamily="34" charset="0"/>
              <a:ea typeface="Lucida Sans Unicode" panose="020B0602030504020204" pitchFamily="34" charset="0"/>
              <a:cs typeface="Lucida Sans Unicode" panose="020B0602030504020204" pitchFamily="34" charset="0"/>
            </a:endParaRPr>
          </a:p>
          <a:p>
            <a:pPr marL="0" indent="0" eaLnBrk="1" hangingPunct="1">
              <a:buFont typeface="Wingdings 2" pitchFamily="18" charset="2"/>
              <a:buNone/>
              <a:defRPr/>
            </a:pPr>
            <a:endParaRPr lang="en-US" altLang="en-US" sz="2000" b="1" dirty="0" smtClean="0">
              <a:latin typeface="Lucida Sans Unicode" panose="020B0602030504020204" pitchFamily="34" charset="0"/>
              <a:ea typeface="Lucida Sans Unicode" panose="020B0602030504020204" pitchFamily="34" charset="0"/>
              <a:cs typeface="Lucida Sans Unicode" panose="020B0602030504020204" pitchFamily="34" charset="0"/>
            </a:endParaRPr>
          </a:p>
          <a:p>
            <a:pPr marL="0" indent="0" eaLnBrk="1" hangingPunct="1">
              <a:buFont typeface="Wingdings 2" pitchFamily="18" charset="2"/>
              <a:buNone/>
              <a:defRPr/>
            </a:pPr>
            <a:r>
              <a:rPr lang="en-US" altLang="en-US" sz="2000" b="1" dirty="0" smtClean="0"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B.  Preflight Discrepancy Procedure</a:t>
            </a:r>
          </a:p>
          <a:p>
            <a:pPr eaLnBrk="1" hangingPunct="1">
              <a:defRPr/>
            </a:pPr>
            <a:r>
              <a:rPr lang="en-US" altLang="en-US" sz="2000" dirty="0" smtClean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Must notify Maintenance Control – enter in Logbook</a:t>
            </a:r>
          </a:p>
          <a:p>
            <a:pPr eaLnBrk="1" hangingPunct="1">
              <a:defRPr/>
            </a:pPr>
            <a:r>
              <a:rPr lang="en-US" altLang="en-US" sz="2000" dirty="0" smtClean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May require re-release</a:t>
            </a:r>
          </a:p>
          <a:p>
            <a:pPr eaLnBrk="1" hangingPunct="1">
              <a:defRPr/>
            </a:pPr>
            <a:endParaRPr lang="en-US" altLang="en-US" sz="2000" dirty="0">
              <a:solidFill>
                <a:srgbClr val="002060"/>
              </a:solidFill>
              <a:latin typeface="Lucida Sans Unicode" panose="020B0602030504020204" pitchFamily="34" charset="0"/>
              <a:ea typeface="Lucida Sans Unicode" panose="020B0602030504020204" pitchFamily="34" charset="0"/>
              <a:cs typeface="Lucida Sans Unicode" panose="020B0602030504020204" pitchFamily="34" charset="0"/>
            </a:endParaRPr>
          </a:p>
          <a:p>
            <a:pPr marL="0" indent="0" eaLnBrk="1" hangingPunct="1">
              <a:buFont typeface="Wingdings 2" pitchFamily="18" charset="2"/>
              <a:buNone/>
              <a:defRPr/>
            </a:pPr>
            <a:r>
              <a:rPr lang="en-US" altLang="en-US" sz="2000" b="1" dirty="0" smtClean="0"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C.  Minimum Equipment List (MEL) Procedures</a:t>
            </a:r>
            <a:endParaRPr lang="en-US" altLang="en-US" sz="2000" b="1" dirty="0">
              <a:latin typeface="Lucida Sans Unicode" panose="020B0602030504020204" pitchFamily="34" charset="0"/>
              <a:ea typeface="Lucida Sans Unicode" panose="020B0602030504020204" pitchFamily="34" charset="0"/>
              <a:cs typeface="Lucida Sans Unicode" panose="020B0602030504020204" pitchFamily="34" charset="0"/>
            </a:endParaRPr>
          </a:p>
          <a:p>
            <a:pPr eaLnBrk="1" hangingPunct="1">
              <a:defRPr/>
            </a:pPr>
            <a:r>
              <a:rPr lang="en-US" altLang="en-US" sz="2000" dirty="0" smtClean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Air worthiness</a:t>
            </a:r>
            <a:endParaRPr lang="en-US" altLang="en-US" sz="2000" dirty="0">
              <a:solidFill>
                <a:srgbClr val="002060"/>
              </a:solidFill>
              <a:latin typeface="Lucida Sans Unicode" panose="020B0602030504020204" pitchFamily="34" charset="0"/>
              <a:ea typeface="Lucida Sans Unicode" panose="020B0602030504020204" pitchFamily="34" charset="0"/>
              <a:cs typeface="Lucida Sans Unicode" panose="020B0602030504020204" pitchFamily="34" charset="0"/>
            </a:endParaRPr>
          </a:p>
          <a:p>
            <a:pPr marL="274638" lvl="1" indent="0" eaLnBrk="1" hangingPunct="1">
              <a:buFont typeface="Wingdings" pitchFamily="2" charset="2"/>
              <a:buNone/>
              <a:defRPr/>
            </a:pPr>
            <a:endParaRPr lang="en-US" altLang="en-US" sz="1500" b="1" dirty="0">
              <a:latin typeface="Lucida Sans Unicode" panose="020B0602030504020204" pitchFamily="34" charset="0"/>
              <a:ea typeface="Lucida Sans Unicode" panose="020B0602030504020204" pitchFamily="34" charset="0"/>
              <a:cs typeface="Lucida Sans Unicode" panose="020B0602030504020204" pitchFamily="34" charset="0"/>
            </a:endParaRPr>
          </a:p>
          <a:p>
            <a:pPr marL="0" indent="0" eaLnBrk="1" hangingPunct="1">
              <a:buFont typeface="Wingdings 2" pitchFamily="18" charset="2"/>
              <a:buNone/>
              <a:defRPr/>
            </a:pPr>
            <a:r>
              <a:rPr lang="en-US" altLang="en-US" sz="2000" b="1" dirty="0" smtClean="0"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D.  Air Worthiness Release Procedures</a:t>
            </a:r>
            <a:endParaRPr lang="en-US" altLang="en-US" sz="2000" b="1" dirty="0">
              <a:latin typeface="Lucida Sans Unicode" panose="020B0602030504020204" pitchFamily="34" charset="0"/>
              <a:ea typeface="Lucida Sans Unicode" panose="020B0602030504020204" pitchFamily="34" charset="0"/>
              <a:cs typeface="Lucida Sans Unicode" panose="020B0602030504020204" pitchFamily="34" charset="0"/>
            </a:endParaRPr>
          </a:p>
          <a:p>
            <a:pPr eaLnBrk="1" hangingPunct="1">
              <a:defRPr/>
            </a:pPr>
            <a:r>
              <a:rPr lang="en-US" altLang="en-US" sz="2000" dirty="0" smtClean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MX personnel review and clear discrepancies</a:t>
            </a:r>
          </a:p>
          <a:p>
            <a:pPr eaLnBrk="1" hangingPunct="1">
              <a:defRPr/>
            </a:pPr>
            <a:r>
              <a:rPr lang="en-US" altLang="en-US" sz="2000" dirty="0" smtClean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Only qualified/authorized mechanic or inspector sign off</a:t>
            </a:r>
            <a:endParaRPr lang="en-US" altLang="en-US" sz="2000" dirty="0">
              <a:solidFill>
                <a:srgbClr val="002060"/>
              </a:solidFill>
              <a:latin typeface="Lucida Sans Unicode" panose="020B0602030504020204" pitchFamily="34" charset="0"/>
              <a:ea typeface="Lucida Sans Unicode" panose="020B0602030504020204" pitchFamily="34" charset="0"/>
              <a:cs typeface="Lucida Sans Unicode" panose="020B0602030504020204" pitchFamily="34" charset="0"/>
            </a:endParaRPr>
          </a:p>
          <a:p>
            <a:pPr eaLnBrk="1" hangingPunct="1">
              <a:defRPr/>
            </a:pPr>
            <a:endParaRPr lang="en-US" altLang="en-US" sz="2000" b="1" dirty="0">
              <a:latin typeface="Lucida Sans Unicode" panose="020B0602030504020204" pitchFamily="34" charset="0"/>
              <a:ea typeface="Lucida Sans Unicode" panose="020B0602030504020204" pitchFamily="34" charset="0"/>
              <a:cs typeface="Lucida Sans Unicode" panose="020B0602030504020204" pitchFamily="34" charset="0"/>
            </a:endParaRPr>
          </a:p>
          <a:p>
            <a:pPr eaLnBrk="1" hangingPunct="1">
              <a:defRPr/>
            </a:pPr>
            <a:endParaRPr lang="en-US" altLang="en-US" sz="2000" dirty="0" smtClean="0">
              <a:solidFill>
                <a:srgbClr val="002060"/>
              </a:solidFill>
              <a:latin typeface="Lucida Sans Unicode" panose="020B0602030504020204" pitchFamily="34" charset="0"/>
              <a:ea typeface="Lucida Sans Unicode" panose="020B0602030504020204" pitchFamily="34" charset="0"/>
              <a:cs typeface="Lucida Sans Unicode" panose="020B0602030504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200" smtClean="0">
                <a:solidFill>
                  <a:srgbClr val="002060"/>
                </a:solidFill>
                <a:latin typeface="Lucida Sans Unicode" pitchFamily="34" charset="0"/>
                <a:ea typeface="Lucida Sans Unicode" pitchFamily="34" charset="0"/>
                <a:cs typeface="Lucida Sans Unicode" pitchFamily="34" charset="0"/>
              </a:rPr>
              <a:t>Chap 8 – Normal Procedures</a:t>
            </a:r>
            <a:endParaRPr lang="en-US" altLang="en-US" sz="3200" b="1" smtClean="0">
              <a:solidFill>
                <a:srgbClr val="002060"/>
              </a:solidFill>
            </a:endParaRPr>
          </a:p>
        </p:txBody>
      </p:sp>
      <p:sp>
        <p:nvSpPr>
          <p:cNvPr id="17411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01625" y="1447800"/>
            <a:ext cx="8534400" cy="4572000"/>
          </a:xfrm>
        </p:spPr>
        <p:txBody>
          <a:bodyPr/>
          <a:lstStyle/>
          <a:p>
            <a:pPr marL="0" indent="0" eaLnBrk="1" hangingPunct="1">
              <a:buFont typeface="Wingdings 2" pitchFamily="18" charset="2"/>
              <a:buNone/>
              <a:defRPr/>
            </a:pPr>
            <a:r>
              <a:rPr lang="en-US" altLang="en-US" sz="2000" b="1" dirty="0" smtClean="0"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8.7 Prior to Out of the Blocks:</a:t>
            </a:r>
          </a:p>
          <a:p>
            <a:pPr marL="0" indent="0" eaLnBrk="1" hangingPunct="1">
              <a:buFont typeface="Wingdings 2" pitchFamily="18" charset="2"/>
              <a:buNone/>
              <a:defRPr/>
            </a:pPr>
            <a:r>
              <a:rPr lang="en-US" altLang="en-US" sz="2000" b="1" dirty="0" smtClean="0"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E.  Captain’s Responsibility for Determining Airworthiness</a:t>
            </a:r>
          </a:p>
          <a:p>
            <a:pPr eaLnBrk="1" hangingPunct="1">
              <a:defRPr/>
            </a:pPr>
            <a:r>
              <a:rPr lang="en-US" altLang="en-US" sz="2000" dirty="0" smtClean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Must review Logbook</a:t>
            </a:r>
          </a:p>
          <a:p>
            <a:pPr eaLnBrk="1" hangingPunct="1">
              <a:defRPr/>
            </a:pPr>
            <a:r>
              <a:rPr lang="en-US" altLang="en-US" sz="2000" dirty="0" smtClean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Must review Deferred Maintenance Items</a:t>
            </a:r>
          </a:p>
          <a:p>
            <a:pPr eaLnBrk="1" hangingPunct="1">
              <a:defRPr/>
            </a:pPr>
            <a:r>
              <a:rPr lang="en-US" altLang="en-US" sz="2000" dirty="0" smtClean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Must ensure preflight performed by designated crewmember</a:t>
            </a:r>
            <a:endParaRPr lang="en-US" altLang="en-US" sz="2000" dirty="0">
              <a:solidFill>
                <a:srgbClr val="002060"/>
              </a:solidFill>
              <a:latin typeface="Lucida Sans Unicode" panose="020B0602030504020204" pitchFamily="34" charset="0"/>
              <a:ea typeface="Lucida Sans Unicode" panose="020B0602030504020204" pitchFamily="34" charset="0"/>
              <a:cs typeface="Lucida Sans Unicode" panose="020B0602030504020204" pitchFamily="34" charset="0"/>
            </a:endParaRPr>
          </a:p>
          <a:p>
            <a:pPr marL="0" indent="0" eaLnBrk="1" hangingPunct="1">
              <a:buFont typeface="Wingdings 2" pitchFamily="18" charset="2"/>
              <a:buNone/>
              <a:defRPr/>
            </a:pPr>
            <a:endParaRPr lang="en-US" altLang="en-US" sz="2000" b="1" dirty="0">
              <a:latin typeface="Lucida Sans Unicode" panose="020B0602030504020204" pitchFamily="34" charset="0"/>
              <a:ea typeface="Lucida Sans Unicode" panose="020B0602030504020204" pitchFamily="34" charset="0"/>
              <a:cs typeface="Lucida Sans Unicode" panose="020B0602030504020204" pitchFamily="34" charset="0"/>
            </a:endParaRPr>
          </a:p>
          <a:p>
            <a:pPr eaLnBrk="1" hangingPunct="1">
              <a:defRPr/>
            </a:pPr>
            <a:endParaRPr lang="en-US" altLang="en-US" sz="2000" dirty="0" smtClean="0">
              <a:solidFill>
                <a:srgbClr val="002060"/>
              </a:solidFill>
              <a:latin typeface="Lucida Sans Unicode" panose="020B0602030504020204" pitchFamily="34" charset="0"/>
              <a:ea typeface="Lucida Sans Unicode" panose="020B0602030504020204" pitchFamily="34" charset="0"/>
              <a:cs typeface="Lucida Sans Unicode" panose="020B0602030504020204" pitchFamily="34" charset="0"/>
            </a:endParaRPr>
          </a:p>
        </p:txBody>
      </p:sp>
      <p:pic>
        <p:nvPicPr>
          <p:cNvPr id="134148" name="Picture 3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91200" y="6027738"/>
            <a:ext cx="3200400" cy="677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200" smtClean="0">
                <a:solidFill>
                  <a:srgbClr val="002060"/>
                </a:solidFill>
                <a:latin typeface="Lucida Sans Unicode" pitchFamily="34" charset="0"/>
                <a:ea typeface="Lucida Sans Unicode" pitchFamily="34" charset="0"/>
                <a:cs typeface="Lucida Sans Unicode" pitchFamily="34" charset="0"/>
              </a:rPr>
              <a:t>Chap 3 - Emergencies</a:t>
            </a:r>
            <a:endParaRPr lang="en-US" altLang="en-US" sz="3200" b="1" smtClean="0">
              <a:solidFill>
                <a:srgbClr val="002060"/>
              </a:solidFill>
            </a:endParaRPr>
          </a:p>
        </p:txBody>
      </p:sp>
      <p:sp>
        <p:nvSpPr>
          <p:cNvPr id="17411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marL="0" indent="0" eaLnBrk="1" hangingPunct="1">
              <a:buFont typeface="Wingdings 2" pitchFamily="18" charset="2"/>
              <a:buNone/>
              <a:defRPr/>
            </a:pPr>
            <a:r>
              <a:rPr lang="en-US" altLang="en-US" sz="2000" b="1" dirty="0"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3.1 Emergency Authority:</a:t>
            </a:r>
          </a:p>
          <a:p>
            <a:pPr marL="0" indent="0" eaLnBrk="1" hangingPunct="1">
              <a:buFont typeface="Wingdings 2" pitchFamily="18" charset="2"/>
              <a:buNone/>
              <a:defRPr/>
            </a:pPr>
            <a:r>
              <a:rPr lang="en-US" altLang="en-US" sz="2000" b="1" dirty="0" smtClean="0"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C.  Pilot in Command</a:t>
            </a:r>
            <a:r>
              <a:rPr lang="en-US" altLang="en-US" sz="2000" dirty="0" smtClean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:</a:t>
            </a:r>
          </a:p>
          <a:p>
            <a:pPr lvl="1" eaLnBrk="1" hangingPunct="1">
              <a:defRPr/>
            </a:pPr>
            <a:r>
              <a:rPr lang="en-US" altLang="en-US" sz="1800" dirty="0" smtClean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If immediate action required may take any action considered necessary</a:t>
            </a:r>
          </a:p>
          <a:p>
            <a:pPr lvl="1" eaLnBrk="1" hangingPunct="1">
              <a:defRPr/>
            </a:pPr>
            <a:r>
              <a:rPr lang="en-US" altLang="en-US" sz="1800" dirty="0" smtClean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May deviate from prescribed operations in the interest of safety</a:t>
            </a:r>
          </a:p>
          <a:p>
            <a:pPr marL="0" indent="0" eaLnBrk="1" hangingPunct="1">
              <a:buFont typeface="Wingdings 2" pitchFamily="18" charset="2"/>
              <a:buNone/>
              <a:defRPr/>
            </a:pPr>
            <a:r>
              <a:rPr lang="en-US" altLang="en-US" sz="2000" b="1" dirty="0" smtClean="0"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D.  Flight Control Emergency Authority</a:t>
            </a:r>
            <a:r>
              <a:rPr lang="en-US" altLang="en-US" sz="2000" b="1" i="1" dirty="0" smtClean="0"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:</a:t>
            </a:r>
          </a:p>
          <a:p>
            <a:pPr lvl="1" eaLnBrk="1" hangingPunct="1">
              <a:defRPr/>
            </a:pPr>
            <a:r>
              <a:rPr lang="en-US" altLang="en-US" sz="1800" dirty="0" smtClean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If an Emergency situation occurs during flight and requires immediate action by Dispatcher he/she must</a:t>
            </a:r>
          </a:p>
          <a:p>
            <a:pPr lvl="2" eaLnBrk="1" hangingPunct="1">
              <a:defRPr/>
            </a:pPr>
            <a:r>
              <a:rPr lang="en-US" altLang="en-US" sz="1600" dirty="0" smtClean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Advise Captain of emergency</a:t>
            </a:r>
          </a:p>
          <a:p>
            <a:pPr lvl="2" eaLnBrk="1" hangingPunct="1">
              <a:defRPr/>
            </a:pPr>
            <a:r>
              <a:rPr lang="en-US" altLang="en-US" sz="1600" dirty="0" smtClean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Ascertain the decision of the Captain</a:t>
            </a:r>
          </a:p>
          <a:p>
            <a:pPr lvl="2" eaLnBrk="1" hangingPunct="1">
              <a:defRPr/>
            </a:pPr>
            <a:r>
              <a:rPr lang="en-US" altLang="en-US" sz="1600" dirty="0" smtClean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Record the decision of the Captain</a:t>
            </a:r>
          </a:p>
          <a:p>
            <a:pPr lvl="1" eaLnBrk="1" hangingPunct="1">
              <a:defRPr/>
            </a:pPr>
            <a:r>
              <a:rPr lang="en-US" altLang="en-US" sz="1800" dirty="0" smtClean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If Dispatcher cannot communicate with Captain he/she MUST declare an Emergency and take any action considered necessary</a:t>
            </a:r>
          </a:p>
          <a:p>
            <a:pPr lvl="1" eaLnBrk="1" hangingPunct="1">
              <a:defRPr/>
            </a:pPr>
            <a:r>
              <a:rPr lang="en-US" altLang="en-US" sz="1800" dirty="0" smtClean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If Dispatcher declares Emergency submit written report to be forwarded to FAA within 10 days.</a:t>
            </a:r>
          </a:p>
          <a:p>
            <a:pPr eaLnBrk="1" hangingPunct="1">
              <a:defRPr/>
            </a:pPr>
            <a:endParaRPr lang="en-US" altLang="en-US" sz="2000" b="1" i="1" dirty="0" smtClean="0">
              <a:solidFill>
                <a:srgbClr val="002060"/>
              </a:solidFill>
              <a:latin typeface="Lucida Sans Unicode" panose="020B0602030504020204" pitchFamily="34" charset="0"/>
              <a:ea typeface="Lucida Sans Unicode" panose="020B0602030504020204" pitchFamily="34" charset="0"/>
              <a:cs typeface="Lucida Sans Unicode" panose="020B0602030504020204" pitchFamily="34" charset="0"/>
            </a:endParaRPr>
          </a:p>
        </p:txBody>
      </p:sp>
      <p:pic>
        <p:nvPicPr>
          <p:cNvPr id="25604" name="Picture 3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91200" y="6027738"/>
            <a:ext cx="3200400" cy="677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200" smtClean="0">
                <a:solidFill>
                  <a:srgbClr val="002060"/>
                </a:solidFill>
                <a:latin typeface="Lucida Sans Unicode" pitchFamily="34" charset="0"/>
                <a:ea typeface="Lucida Sans Unicode" pitchFamily="34" charset="0"/>
                <a:cs typeface="Lucida Sans Unicode" pitchFamily="34" charset="0"/>
              </a:rPr>
              <a:t>Chap 9 – Adverse Weather</a:t>
            </a:r>
            <a:endParaRPr lang="en-US" altLang="en-US" sz="3200" b="1" smtClean="0">
              <a:solidFill>
                <a:srgbClr val="002060"/>
              </a:solidFill>
            </a:endParaRPr>
          </a:p>
        </p:txBody>
      </p:sp>
      <p:sp>
        <p:nvSpPr>
          <p:cNvPr id="136195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01625" y="1447800"/>
            <a:ext cx="8534400" cy="4572000"/>
          </a:xfrm>
        </p:spPr>
        <p:txBody>
          <a:bodyPr/>
          <a:lstStyle/>
          <a:p>
            <a:pPr eaLnBrk="1" hangingPunct="1"/>
            <a:endParaRPr lang="en-US" altLang="en-US" sz="2000" smtClean="0">
              <a:solidFill>
                <a:srgbClr val="002060"/>
              </a:solidFill>
              <a:latin typeface="Lucida Sans Unicode" pitchFamily="34" charset="0"/>
              <a:ea typeface="Lucida Sans Unicode" pitchFamily="34" charset="0"/>
              <a:cs typeface="Lucida Sans Unicode" pitchFamily="34" charset="0"/>
            </a:endParaRPr>
          </a:p>
          <a:p>
            <a:pPr eaLnBrk="1" hangingPunct="1"/>
            <a:r>
              <a:rPr lang="en-US" altLang="en-US" sz="2000" smtClean="0">
                <a:solidFill>
                  <a:srgbClr val="002060"/>
                </a:solidFill>
                <a:latin typeface="Lucida Sans Unicode" pitchFamily="34" charset="0"/>
                <a:ea typeface="Lucida Sans Unicode" pitchFamily="34" charset="0"/>
                <a:cs typeface="Lucida Sans Unicode" pitchFamily="34" charset="0"/>
              </a:rPr>
              <a:t>Refer to GOM page 31</a:t>
            </a:r>
          </a:p>
        </p:txBody>
      </p:sp>
      <p:pic>
        <p:nvPicPr>
          <p:cNvPr id="136196" name="Picture 3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91200" y="6027738"/>
            <a:ext cx="3200400" cy="677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200" smtClean="0">
                <a:solidFill>
                  <a:srgbClr val="002060"/>
                </a:solidFill>
                <a:latin typeface="Lucida Sans Unicode" pitchFamily="34" charset="0"/>
                <a:ea typeface="Lucida Sans Unicode" pitchFamily="34" charset="0"/>
                <a:cs typeface="Lucida Sans Unicode" pitchFamily="34" charset="0"/>
              </a:rPr>
              <a:t>Chap 3 - Emergencies</a:t>
            </a:r>
            <a:endParaRPr lang="en-US" altLang="en-US" sz="3200" b="1" smtClean="0">
              <a:solidFill>
                <a:srgbClr val="002060"/>
              </a:solidFill>
            </a:endParaRPr>
          </a:p>
        </p:txBody>
      </p:sp>
      <p:sp>
        <p:nvSpPr>
          <p:cNvPr id="17411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01625" y="1295400"/>
            <a:ext cx="8504238" cy="4572000"/>
          </a:xfrm>
        </p:spPr>
        <p:txBody>
          <a:bodyPr/>
          <a:lstStyle/>
          <a:p>
            <a:pPr marL="0" indent="0" eaLnBrk="1" hangingPunct="1">
              <a:buFont typeface="Wingdings 2" pitchFamily="18" charset="2"/>
              <a:buNone/>
              <a:defRPr/>
            </a:pPr>
            <a:r>
              <a:rPr lang="en-US" altLang="en-US" sz="2000" b="1" dirty="0" smtClean="0"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3.2 Aircraft Accidents/Incidents:</a:t>
            </a:r>
          </a:p>
          <a:p>
            <a:pPr marL="0" indent="0" eaLnBrk="1" hangingPunct="1">
              <a:buFont typeface="Wingdings 2" pitchFamily="18" charset="2"/>
              <a:buNone/>
              <a:defRPr/>
            </a:pPr>
            <a:r>
              <a:rPr lang="en-US" altLang="en-US" sz="2000" b="1" dirty="0" smtClean="0"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A.  Categories:</a:t>
            </a:r>
          </a:p>
          <a:p>
            <a:pPr eaLnBrk="1" hangingPunct="1">
              <a:defRPr/>
            </a:pPr>
            <a:r>
              <a:rPr lang="en-US" altLang="en-US" sz="2000" dirty="0" smtClean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Categories “A” – Catastrophic Accident</a:t>
            </a:r>
          </a:p>
          <a:p>
            <a:pPr lvl="1" eaLnBrk="1" hangingPunct="1">
              <a:defRPr/>
            </a:pPr>
            <a:r>
              <a:rPr lang="en-US" altLang="en-US" sz="1800" dirty="0" smtClean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Destruction of aircraft</a:t>
            </a:r>
          </a:p>
          <a:p>
            <a:pPr lvl="1" eaLnBrk="1" hangingPunct="1">
              <a:defRPr/>
            </a:pPr>
            <a:r>
              <a:rPr lang="en-US" altLang="en-US" sz="1800" dirty="0" smtClean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Loss of life </a:t>
            </a:r>
          </a:p>
          <a:p>
            <a:pPr lvl="1" eaLnBrk="1" hangingPunct="1">
              <a:defRPr/>
            </a:pPr>
            <a:r>
              <a:rPr lang="en-US" altLang="en-US" sz="1800" dirty="0" smtClean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Substantial damage to property</a:t>
            </a:r>
          </a:p>
          <a:p>
            <a:pPr lvl="1" eaLnBrk="1" hangingPunct="1">
              <a:defRPr/>
            </a:pPr>
            <a:r>
              <a:rPr lang="en-US" altLang="en-US" sz="1800" dirty="0" smtClean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Serious injury to company or non-company personnel</a:t>
            </a:r>
          </a:p>
          <a:p>
            <a:pPr eaLnBrk="1" hangingPunct="1">
              <a:defRPr/>
            </a:pPr>
            <a:r>
              <a:rPr lang="en-US" altLang="en-US" sz="2000" dirty="0" smtClean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Category “B” – Major Accident/Airborne Emergency</a:t>
            </a:r>
            <a:endParaRPr lang="en-US" altLang="en-US" sz="2000" b="1" i="1" dirty="0" smtClean="0">
              <a:solidFill>
                <a:srgbClr val="002060"/>
              </a:solidFill>
              <a:latin typeface="Lucida Sans Unicode" panose="020B0602030504020204" pitchFamily="34" charset="0"/>
              <a:ea typeface="Lucida Sans Unicode" panose="020B0602030504020204" pitchFamily="34" charset="0"/>
              <a:cs typeface="Lucida Sans Unicode" panose="020B0602030504020204" pitchFamily="34" charset="0"/>
            </a:endParaRPr>
          </a:p>
          <a:p>
            <a:pPr lvl="1" eaLnBrk="1" hangingPunct="1">
              <a:defRPr/>
            </a:pPr>
            <a:r>
              <a:rPr lang="en-US" altLang="en-US" sz="1800" dirty="0" smtClean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Substantial damage to aircraft</a:t>
            </a:r>
          </a:p>
          <a:p>
            <a:pPr lvl="1" eaLnBrk="1" hangingPunct="1">
              <a:defRPr/>
            </a:pPr>
            <a:r>
              <a:rPr lang="en-US" altLang="en-US" sz="1800" dirty="0" smtClean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Serious injury to flight crewmember</a:t>
            </a:r>
          </a:p>
          <a:p>
            <a:pPr lvl="1" eaLnBrk="1" hangingPunct="1">
              <a:defRPr/>
            </a:pPr>
            <a:r>
              <a:rPr lang="en-US" altLang="en-US" sz="1800" dirty="0" smtClean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Any type of declared emergency reported while airborne</a:t>
            </a:r>
          </a:p>
          <a:p>
            <a:pPr eaLnBrk="1" hangingPunct="1">
              <a:defRPr/>
            </a:pPr>
            <a:r>
              <a:rPr lang="en-US" altLang="en-US" sz="2100" dirty="0" smtClean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Category “C” – Minor Accident/Incident</a:t>
            </a:r>
          </a:p>
          <a:p>
            <a:pPr lvl="1" eaLnBrk="1" hangingPunct="1">
              <a:defRPr/>
            </a:pPr>
            <a:r>
              <a:rPr lang="en-US" altLang="en-US" sz="1800" dirty="0" smtClean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Any kind of incident involving either ground or airborne operations not reportable as substantial damage or serious injury</a:t>
            </a:r>
          </a:p>
          <a:p>
            <a:pPr eaLnBrk="1" hangingPunct="1">
              <a:defRPr/>
            </a:pPr>
            <a:endParaRPr lang="en-US" altLang="en-US" sz="2000" b="1" i="1" dirty="0" smtClean="0">
              <a:solidFill>
                <a:srgbClr val="002060"/>
              </a:solidFill>
              <a:latin typeface="Lucida Sans Unicode" panose="020B0602030504020204" pitchFamily="34" charset="0"/>
              <a:ea typeface="Lucida Sans Unicode" panose="020B0602030504020204" pitchFamily="34" charset="0"/>
              <a:cs typeface="Lucida Sans Unicode" panose="020B0602030504020204" pitchFamily="34" charset="0"/>
            </a:endParaRPr>
          </a:p>
        </p:txBody>
      </p:sp>
      <p:pic>
        <p:nvPicPr>
          <p:cNvPr id="27652" name="Picture 3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91200" y="6027738"/>
            <a:ext cx="3200400" cy="677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200" smtClean="0">
                <a:solidFill>
                  <a:srgbClr val="002060"/>
                </a:solidFill>
                <a:latin typeface="Lucida Sans Unicode" pitchFamily="34" charset="0"/>
                <a:ea typeface="Lucida Sans Unicode" pitchFamily="34" charset="0"/>
                <a:cs typeface="Lucida Sans Unicode" pitchFamily="34" charset="0"/>
              </a:rPr>
              <a:t>Chap 3 - Emergencies</a:t>
            </a:r>
            <a:endParaRPr lang="en-US" altLang="en-US" sz="3200" b="1" smtClean="0">
              <a:solidFill>
                <a:srgbClr val="002060"/>
              </a:solidFill>
            </a:endParaRPr>
          </a:p>
        </p:txBody>
      </p:sp>
      <p:sp>
        <p:nvSpPr>
          <p:cNvPr id="17411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marL="0" indent="0" eaLnBrk="1" hangingPunct="1">
              <a:buFont typeface="Wingdings 2" pitchFamily="18" charset="2"/>
              <a:buNone/>
              <a:defRPr/>
            </a:pPr>
            <a:r>
              <a:rPr lang="en-US" altLang="en-US" sz="2000" b="1" dirty="0" smtClean="0"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A.  Categories:</a:t>
            </a:r>
          </a:p>
          <a:p>
            <a:pPr eaLnBrk="1" hangingPunct="1">
              <a:defRPr/>
            </a:pPr>
            <a:r>
              <a:rPr lang="en-US" altLang="en-US" sz="2000" dirty="0" smtClean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Categories “D” – In-Flight Medical Emergency</a:t>
            </a:r>
          </a:p>
          <a:p>
            <a:pPr lvl="1" eaLnBrk="1" hangingPunct="1">
              <a:defRPr/>
            </a:pPr>
            <a:r>
              <a:rPr lang="en-US" altLang="en-US" sz="1800" dirty="0" smtClean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Flight Crewmember or passenger</a:t>
            </a:r>
          </a:p>
          <a:p>
            <a:pPr lvl="1" eaLnBrk="1" hangingPunct="1">
              <a:defRPr/>
            </a:pPr>
            <a:endParaRPr lang="en-US" altLang="en-US" sz="1800" dirty="0" smtClean="0">
              <a:solidFill>
                <a:srgbClr val="002060"/>
              </a:solidFill>
              <a:latin typeface="Lucida Sans Unicode" panose="020B0602030504020204" pitchFamily="34" charset="0"/>
              <a:ea typeface="Lucida Sans Unicode" panose="020B0602030504020204" pitchFamily="34" charset="0"/>
              <a:cs typeface="Lucida Sans Unicode" panose="020B0602030504020204" pitchFamily="34" charset="0"/>
            </a:endParaRPr>
          </a:p>
          <a:p>
            <a:pPr eaLnBrk="1" hangingPunct="1">
              <a:defRPr/>
            </a:pPr>
            <a:r>
              <a:rPr lang="en-US" altLang="en-US" sz="2000" dirty="0" smtClean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Category “E” – Bomb Threat</a:t>
            </a:r>
            <a:endParaRPr lang="en-US" altLang="en-US" sz="2000" b="1" i="1" dirty="0" smtClean="0">
              <a:solidFill>
                <a:srgbClr val="002060"/>
              </a:solidFill>
              <a:latin typeface="Lucida Sans Unicode" panose="020B0602030504020204" pitchFamily="34" charset="0"/>
              <a:ea typeface="Lucida Sans Unicode" panose="020B0602030504020204" pitchFamily="34" charset="0"/>
              <a:cs typeface="Lucida Sans Unicode" panose="020B0602030504020204" pitchFamily="34" charset="0"/>
            </a:endParaRPr>
          </a:p>
          <a:p>
            <a:pPr lvl="1" eaLnBrk="1" hangingPunct="1">
              <a:defRPr/>
            </a:pPr>
            <a:r>
              <a:rPr lang="en-US" altLang="en-US" sz="1800" dirty="0" smtClean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Warning or threat against an aircraft of facility</a:t>
            </a:r>
          </a:p>
          <a:p>
            <a:pPr lvl="1" eaLnBrk="1" hangingPunct="1">
              <a:defRPr/>
            </a:pPr>
            <a:endParaRPr lang="en-US" altLang="en-US" sz="1800" dirty="0" smtClean="0">
              <a:solidFill>
                <a:srgbClr val="002060"/>
              </a:solidFill>
              <a:latin typeface="Lucida Sans Unicode" panose="020B0602030504020204" pitchFamily="34" charset="0"/>
              <a:ea typeface="Lucida Sans Unicode" panose="020B0602030504020204" pitchFamily="34" charset="0"/>
              <a:cs typeface="Lucida Sans Unicode" panose="020B0602030504020204" pitchFamily="34" charset="0"/>
            </a:endParaRPr>
          </a:p>
          <a:p>
            <a:pPr eaLnBrk="1" hangingPunct="1">
              <a:defRPr/>
            </a:pPr>
            <a:r>
              <a:rPr lang="en-US" altLang="en-US" sz="2100" dirty="0" smtClean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Category “F” – </a:t>
            </a:r>
            <a:r>
              <a:rPr lang="en-US" altLang="en-US" sz="2100" dirty="0" err="1" smtClean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Highjacking</a:t>
            </a:r>
            <a:endParaRPr lang="en-US" altLang="en-US" sz="2100" dirty="0" smtClean="0">
              <a:solidFill>
                <a:srgbClr val="002060"/>
              </a:solidFill>
              <a:latin typeface="Lucida Sans Unicode" panose="020B0602030504020204" pitchFamily="34" charset="0"/>
              <a:ea typeface="Lucida Sans Unicode" panose="020B0602030504020204" pitchFamily="34" charset="0"/>
              <a:cs typeface="Lucida Sans Unicode" panose="020B0602030504020204" pitchFamily="34" charset="0"/>
            </a:endParaRPr>
          </a:p>
          <a:p>
            <a:pPr lvl="1" eaLnBrk="1" hangingPunct="1">
              <a:defRPr/>
            </a:pPr>
            <a:r>
              <a:rPr lang="en-US" altLang="en-US" sz="1800" dirty="0" smtClean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An act of air piracy against either an aircraft or flight crewmember</a:t>
            </a:r>
            <a:endParaRPr lang="en-US" altLang="en-US" sz="2000" b="1" i="1" dirty="0" smtClean="0">
              <a:solidFill>
                <a:srgbClr val="002060"/>
              </a:solidFill>
              <a:latin typeface="Lucida Sans Unicode" panose="020B0602030504020204" pitchFamily="34" charset="0"/>
              <a:ea typeface="Lucida Sans Unicode" panose="020B0602030504020204" pitchFamily="34" charset="0"/>
              <a:cs typeface="Lucida Sans Unicode" panose="020B0602030504020204" pitchFamily="34" charset="0"/>
            </a:endParaRPr>
          </a:p>
        </p:txBody>
      </p:sp>
      <p:pic>
        <p:nvPicPr>
          <p:cNvPr id="29700" name="Picture 3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91200" y="6027738"/>
            <a:ext cx="3200400" cy="677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200" smtClean="0">
                <a:solidFill>
                  <a:srgbClr val="002060"/>
                </a:solidFill>
                <a:latin typeface="Lucida Sans Unicode" pitchFamily="34" charset="0"/>
                <a:ea typeface="Lucida Sans Unicode" pitchFamily="34" charset="0"/>
                <a:cs typeface="Lucida Sans Unicode" pitchFamily="34" charset="0"/>
              </a:rPr>
              <a:t>Chap 3 - Emergencies</a:t>
            </a:r>
            <a:endParaRPr lang="en-US" altLang="en-US" sz="3200" b="1" smtClean="0">
              <a:solidFill>
                <a:srgbClr val="002060"/>
              </a:solidFill>
            </a:endParaRPr>
          </a:p>
        </p:txBody>
      </p:sp>
      <p:sp>
        <p:nvSpPr>
          <p:cNvPr id="17411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marL="0" indent="0" eaLnBrk="1" hangingPunct="1">
              <a:buFont typeface="Wingdings 2" pitchFamily="18" charset="2"/>
              <a:buNone/>
              <a:defRPr/>
            </a:pPr>
            <a:r>
              <a:rPr lang="en-US" altLang="en-US" sz="2000" b="1" dirty="0" smtClean="0"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B.  Declaration of Emergency:</a:t>
            </a:r>
          </a:p>
          <a:p>
            <a:pPr eaLnBrk="1" hangingPunct="1">
              <a:defRPr/>
            </a:pPr>
            <a:r>
              <a:rPr lang="en-US" altLang="en-US" sz="2000" dirty="0" smtClean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An Emergency may be declared by:</a:t>
            </a:r>
          </a:p>
          <a:p>
            <a:pPr lvl="1" eaLnBrk="1" hangingPunct="1">
              <a:defRPr/>
            </a:pPr>
            <a:r>
              <a:rPr lang="en-US" altLang="en-US" sz="1800" dirty="0" smtClean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PIC</a:t>
            </a:r>
            <a:br>
              <a:rPr lang="en-US" altLang="en-US" sz="1800" dirty="0" smtClean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</a:br>
            <a:r>
              <a:rPr lang="en-US" altLang="en-US" sz="1800" dirty="0" smtClean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Senior Vice President of Operations</a:t>
            </a:r>
          </a:p>
          <a:p>
            <a:pPr lvl="1" eaLnBrk="1" hangingPunct="1">
              <a:defRPr/>
            </a:pPr>
            <a:r>
              <a:rPr lang="en-US" altLang="en-US" sz="1800" dirty="0" smtClean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Director of Flight Safety</a:t>
            </a:r>
          </a:p>
          <a:p>
            <a:pPr lvl="1" eaLnBrk="1" hangingPunct="1">
              <a:defRPr/>
            </a:pPr>
            <a:r>
              <a:rPr lang="en-US" altLang="en-US" sz="1800" dirty="0" smtClean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Director of Flight Operations</a:t>
            </a:r>
          </a:p>
          <a:p>
            <a:pPr lvl="1" eaLnBrk="1" hangingPunct="1">
              <a:defRPr/>
            </a:pPr>
            <a:r>
              <a:rPr lang="en-US" altLang="en-US" sz="1800" dirty="0" smtClean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Director of Airline Operations</a:t>
            </a:r>
          </a:p>
          <a:p>
            <a:pPr lvl="1" eaLnBrk="1" hangingPunct="1">
              <a:defRPr/>
            </a:pPr>
            <a:r>
              <a:rPr lang="en-US" altLang="en-US" sz="1800" dirty="0" smtClean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Manager of Security and Ground Safety</a:t>
            </a:r>
          </a:p>
          <a:p>
            <a:pPr lvl="1" eaLnBrk="1" hangingPunct="1">
              <a:defRPr/>
            </a:pPr>
            <a:r>
              <a:rPr lang="en-US" altLang="en-US" sz="1800" dirty="0" smtClean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Chief Pilots Office</a:t>
            </a:r>
          </a:p>
          <a:p>
            <a:pPr lvl="1" eaLnBrk="1" hangingPunct="1">
              <a:defRPr/>
            </a:pPr>
            <a:r>
              <a:rPr lang="en-US" altLang="en-US" sz="1800" dirty="0" smtClean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Flight Standards Office</a:t>
            </a:r>
          </a:p>
          <a:p>
            <a:pPr lvl="1" eaLnBrk="1" hangingPunct="1">
              <a:defRPr/>
            </a:pPr>
            <a:r>
              <a:rPr lang="en-US" altLang="en-US" sz="1800" dirty="0" smtClean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Flight Control Manager or Supervisors</a:t>
            </a:r>
          </a:p>
          <a:p>
            <a:pPr lvl="1" eaLnBrk="1" hangingPunct="1">
              <a:defRPr/>
            </a:pPr>
            <a:r>
              <a:rPr lang="en-US" altLang="en-US" sz="1800" dirty="0" smtClean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The </a:t>
            </a:r>
            <a:r>
              <a:rPr lang="en-US" altLang="en-US" sz="1800" b="1" dirty="0" smtClean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Dispatcher on Duty</a:t>
            </a:r>
            <a:r>
              <a:rPr lang="en-US" altLang="en-US" sz="1800" dirty="0" smtClean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, after consultation with any of the above individuals, or on their own initiative should these individuals not be available</a:t>
            </a:r>
          </a:p>
          <a:p>
            <a:pPr lvl="1" eaLnBrk="1" hangingPunct="1">
              <a:defRPr/>
            </a:pPr>
            <a:endParaRPr lang="en-US" altLang="en-US" sz="2000" b="1" i="1" dirty="0" smtClean="0">
              <a:solidFill>
                <a:srgbClr val="002060"/>
              </a:solidFill>
              <a:latin typeface="Lucida Sans Unicode" panose="020B0602030504020204" pitchFamily="34" charset="0"/>
              <a:ea typeface="Lucida Sans Unicode" panose="020B0602030504020204" pitchFamily="34" charset="0"/>
              <a:cs typeface="Lucida Sans Unicode" panose="020B0602030504020204" pitchFamily="34" charset="0"/>
            </a:endParaRPr>
          </a:p>
        </p:txBody>
      </p:sp>
      <p:pic>
        <p:nvPicPr>
          <p:cNvPr id="31748" name="Picture 3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91200" y="6027738"/>
            <a:ext cx="3200400" cy="677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c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5643</Words>
  <Application>Microsoft Office PowerPoint</Application>
  <PresentationFormat>On-screen Show (4:3)</PresentationFormat>
  <Paragraphs>774</Paragraphs>
  <Slides>60</Slides>
  <Notes>60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60</vt:i4>
      </vt:variant>
    </vt:vector>
  </HeadingPairs>
  <TitlesOfParts>
    <vt:vector size="69" baseType="lpstr">
      <vt:lpstr>Tahoma</vt:lpstr>
      <vt:lpstr>Arial</vt:lpstr>
      <vt:lpstr>Georgia</vt:lpstr>
      <vt:lpstr>Wingdings 2</vt:lpstr>
      <vt:lpstr>Wingdings</vt:lpstr>
      <vt:lpstr>Calibri</vt:lpstr>
      <vt:lpstr>Times New Roman</vt:lpstr>
      <vt:lpstr>Lucida Sans Unicode</vt:lpstr>
      <vt:lpstr>Civic</vt:lpstr>
      <vt:lpstr>General Operations Manual</vt:lpstr>
      <vt:lpstr>Chap 1 - Introduction</vt:lpstr>
      <vt:lpstr>Chap 1 - Introduction</vt:lpstr>
      <vt:lpstr>Chap 1 - Introduction</vt:lpstr>
      <vt:lpstr>Chap 3 - Emergencies</vt:lpstr>
      <vt:lpstr>Chap 3 - Emergencies</vt:lpstr>
      <vt:lpstr>Chap 3 - Emergencies</vt:lpstr>
      <vt:lpstr>Chap 3 - Emergencies</vt:lpstr>
      <vt:lpstr>Chap 3 - Emergencies</vt:lpstr>
      <vt:lpstr>Chap 3 - Emergencies</vt:lpstr>
      <vt:lpstr>Chap 3 - Emergencies</vt:lpstr>
      <vt:lpstr>Chap 3 - Emergencies</vt:lpstr>
      <vt:lpstr>Chap 3 - Emergencies</vt:lpstr>
      <vt:lpstr>Chap 3 - Emergencies</vt:lpstr>
      <vt:lpstr>Chap 3 - Emergencies</vt:lpstr>
      <vt:lpstr>Chap 4 – Duties and Responsibilities</vt:lpstr>
      <vt:lpstr>Chap 4 – Duties and Responsibilities</vt:lpstr>
      <vt:lpstr>Chap 4 – Duties and Responsibilities</vt:lpstr>
      <vt:lpstr>Chap 4 – Duties and Responsibilities</vt:lpstr>
      <vt:lpstr>Chap 5 – Policies</vt:lpstr>
      <vt:lpstr>Chap 5 – Policies</vt:lpstr>
      <vt:lpstr>Chap 5 – Policies</vt:lpstr>
      <vt:lpstr>Chap 5 – Policies</vt:lpstr>
      <vt:lpstr>Chap 5 – Policies</vt:lpstr>
      <vt:lpstr>Chap 5 – Policies</vt:lpstr>
      <vt:lpstr>Chap 5 – Policies</vt:lpstr>
      <vt:lpstr>Chap 5 – Policies</vt:lpstr>
      <vt:lpstr>Chap 5 – Policies</vt:lpstr>
      <vt:lpstr>Chap 5 – Policies</vt:lpstr>
      <vt:lpstr>Chap 5 – Policies</vt:lpstr>
      <vt:lpstr>Chap 5 – Policies</vt:lpstr>
      <vt:lpstr>Chap 5 – Policies</vt:lpstr>
      <vt:lpstr>Chap 5 – Policies</vt:lpstr>
      <vt:lpstr>Chap 5 – Policies</vt:lpstr>
      <vt:lpstr>Chap 5 – Policies</vt:lpstr>
      <vt:lpstr>Chap 5 – Policies</vt:lpstr>
      <vt:lpstr>Chap 5 – Policies</vt:lpstr>
      <vt:lpstr>Chap 5 – Policies</vt:lpstr>
      <vt:lpstr>Chap 6 – Flight/Duty Time Limitations</vt:lpstr>
      <vt:lpstr>Chap 6 – Flight/Duty Time Limitations</vt:lpstr>
      <vt:lpstr>Chap 6 – Flight/Duty Time Limitations</vt:lpstr>
      <vt:lpstr>Chap 7 – Flight Crew Requirements</vt:lpstr>
      <vt:lpstr>Chap 7 – Flight Crew Requirements</vt:lpstr>
      <vt:lpstr>Chap 7 – Flight Crew Requirements</vt:lpstr>
      <vt:lpstr>Chap 7 – Flight Crew Requirements</vt:lpstr>
      <vt:lpstr>Chap 7 – Flight Crew Requirements</vt:lpstr>
      <vt:lpstr>Chap 8 – Normal Procedures</vt:lpstr>
      <vt:lpstr>Chap 8 – Normal Procedures</vt:lpstr>
      <vt:lpstr>Chap 8 – Normal Procedures</vt:lpstr>
      <vt:lpstr>Chap 8 – Normal Procedures</vt:lpstr>
      <vt:lpstr>Chap 8 – Normal Procedures</vt:lpstr>
      <vt:lpstr>Chap 8 – Normal Procedures</vt:lpstr>
      <vt:lpstr>Chap 8 – Normal Procedures</vt:lpstr>
      <vt:lpstr>Chap 8 – Normal Procedures</vt:lpstr>
      <vt:lpstr>Chap 8 – Normal Procedures</vt:lpstr>
      <vt:lpstr>Chap 8 – Normal Procedures</vt:lpstr>
      <vt:lpstr>Chap 8 – Normal Procedures</vt:lpstr>
      <vt:lpstr>Chap 8 – Normal Procedures</vt:lpstr>
      <vt:lpstr>Chap 8 – Normal Procedures</vt:lpstr>
      <vt:lpstr>Chap 9 – Adverse Weather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2011-08-02T03:54:55Z</dcterms:created>
  <dcterms:modified xsi:type="dcterms:W3CDTF">2025-03-04T00:25:27Z</dcterms:modified>
</cp:coreProperties>
</file>