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797" r:id="rId1"/>
  </p:sldMasterIdLst>
  <p:notesMasterIdLst>
    <p:notesMasterId r:id="rId12"/>
  </p:notesMasterIdLst>
  <p:handoutMasterIdLst>
    <p:handoutMasterId r:id="rId13"/>
  </p:handoutMasterIdLst>
  <p:sldIdLst>
    <p:sldId id="273" r:id="rId2"/>
    <p:sldId id="297" r:id="rId3"/>
    <p:sldId id="324" r:id="rId4"/>
    <p:sldId id="325" r:id="rId5"/>
    <p:sldId id="326" r:id="rId6"/>
    <p:sldId id="327" r:id="rId7"/>
    <p:sldId id="328" r:id="rId8"/>
    <p:sldId id="329" r:id="rId9"/>
    <p:sldId id="330" r:id="rId10"/>
    <p:sldId id="331" r:id="rId11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294" autoAdjust="0"/>
    <p:restoredTop sz="94660"/>
  </p:normalViewPr>
  <p:slideViewPr>
    <p:cSldViewPr>
      <p:cViewPr varScale="1">
        <p:scale>
          <a:sx n="54" d="100"/>
          <a:sy n="54" d="100"/>
        </p:scale>
        <p:origin x="-1656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>
      <p:cViewPr>
        <p:scale>
          <a:sx n="125" d="100"/>
          <a:sy n="125" d="100"/>
        </p:scale>
        <p:origin x="1566" y="-54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050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5" name="Rectangle 2051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fld id="{53074A71-AA9D-4C8F-B887-4E1C7FC0780F}" type="datetimeFigureOut">
              <a:rPr lang="en-US"/>
              <a:pPr>
                <a:defRPr/>
              </a:pPr>
              <a:t>3/3/2025</a:t>
            </a:fld>
            <a:endParaRPr lang="en-US"/>
          </a:p>
        </p:txBody>
      </p:sp>
      <p:sp>
        <p:nvSpPr>
          <p:cNvPr id="95236" name="Rectangle 2052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pitchFamily="18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5237" name="Rectangle 2053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pitchFamily="18" charset="0"/>
              </a:defRPr>
            </a:lvl1pPr>
          </a:lstStyle>
          <a:p>
            <a:fld id="{D5ADD391-E4C2-4387-B1E9-79A80074CD4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Tahoma" charset="0"/>
              </a:defRPr>
            </a:lvl1pPr>
          </a:lstStyle>
          <a:p>
            <a:pPr>
              <a:defRPr/>
            </a:pPr>
            <a:fld id="{489D9A8F-F00A-4563-8401-F3778B061AD5}" type="datetimeFigureOut">
              <a:rPr lang="en-US"/>
              <a:pPr>
                <a:defRPr/>
              </a:pPr>
              <a:t>3/3/2025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Tahoma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A4D8F1E4-23F7-4E47-B0BD-46724F9EF26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6387" name="Rectangle 3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performance data for takeoff and landing an aircraft can be obtained from the aircraft's flight manual or pilot's operating handbook. The actual </a:t>
            </a:r>
            <a:r>
              <a:rPr lang="en-US" altLang="en-US" b="1" smtClean="0"/>
              <a:t>performance</a:t>
            </a:r>
            <a:r>
              <a:rPr lang="en-US" altLang="en-US" smtClean="0"/>
              <a:t> of an aircraft is affected by many variables which must be taken into account.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48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348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9A8980A-3BB6-4317-B39B-5FA85A6BFF7D}" type="slidenum">
              <a:rPr lang="en-US" altLang="en-US"/>
              <a:pPr/>
              <a:t>10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1843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78D86B2-37C0-4ADF-8ED2-A938CFE894B1}" type="slidenum">
              <a:rPr lang="en-US" altLang="en-US"/>
              <a:pPr/>
              <a:t>2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04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048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6FFFDE31-BDFC-4CF2-88A2-A46269FE381B}" type="slidenum">
              <a:rPr lang="en-US" altLang="en-US"/>
              <a:pPr/>
              <a:t>3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25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253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AEB453B0-EFD3-46F7-B5D4-11090E85543B}" type="slidenum">
              <a:rPr lang="en-US" altLang="en-US"/>
              <a:pPr/>
              <a:t>4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55CC6D34-8C55-4EEB-8778-1C3152794E82}" type="slidenum">
              <a:rPr lang="en-US" altLang="en-US"/>
              <a:pPr/>
              <a:t>5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24DA5F0-C13B-4421-B5B7-3670FD2D254B}" type="slidenum">
              <a:rPr lang="en-US" altLang="en-US"/>
              <a:pPr/>
              <a:t>6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FF65B30A-BE42-4844-9CD4-9B57B313EAAA}" type="slidenum">
              <a:rPr lang="en-US" altLang="en-US"/>
              <a:pPr/>
              <a:t>7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4D906305-6687-4566-82F9-B41D5C6AB8F9}" type="slidenum">
              <a:rPr lang="en-US" altLang="en-US"/>
              <a:pPr/>
              <a:t>8</a:t>
            </a:fld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27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US" altLang="en-US" smtClean="0"/>
              <a:t>The Landing Climb Limit Weight is also known as a go-around scenario.</a:t>
            </a:r>
          </a:p>
          <a:p>
            <a:r>
              <a:rPr lang="en-US" altLang="en-US" smtClean="0"/>
              <a:t>Calculate all three and use the lower number.</a:t>
            </a:r>
          </a:p>
        </p:txBody>
      </p:sp>
      <p:sp>
        <p:nvSpPr>
          <p:cNvPr id="32772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BC67E8BF-3A8A-408D-AA41-C6824C7E55CA}" type="slidenum">
              <a:rPr lang="en-US" altLang="en-US"/>
              <a:pPr/>
              <a:t>9</a:t>
            </a:fld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8991600" y="3175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55575" y="241935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D2598CA9-E1BE-409A-AA17-B770768E4ED9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1557855-7902-49DB-A8BF-D8B0ABC14EE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4021137" y="3278188"/>
            <a:ext cx="6245225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6838950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6934200" y="3021013"/>
            <a:ext cx="420688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3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6915150" y="3009900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045E6F4F-5E38-46C8-9E5C-A64241A7126F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4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2450" y="1027113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1BC11033-1CE5-4F55-9A61-941AB08EBC9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1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21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3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4"/>
          <p:cNvSpPr>
            <a:spLocks noChangeArrowheads="1"/>
          </p:cNvSpPr>
          <p:nvPr/>
        </p:nvSpPr>
        <p:spPr bwMode="white">
          <a:xfrm>
            <a:off x="152400" y="2286000"/>
            <a:ext cx="8832850" cy="304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5"/>
          <p:cNvSpPr>
            <a:spLocks noChangeArrowheads="1"/>
          </p:cNvSpPr>
          <p:nvPr/>
        </p:nvSpPr>
        <p:spPr bwMode="auto">
          <a:xfrm>
            <a:off x="155575" y="142875"/>
            <a:ext cx="8832850" cy="2139950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2438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4267200" y="211455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4362450" y="2209800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Date Placeholder 3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86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34DB3805-6058-4829-8D9A-DD56E3C26D1B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19"/>
          <p:cNvSpPr>
            <a:spLocks noChangeShapeType="1"/>
          </p:cNvSpPr>
          <p:nvPr/>
        </p:nvSpPr>
        <p:spPr bwMode="auto">
          <a:xfrm flipV="1">
            <a:off x="4562475" y="1576388"/>
            <a:ext cx="9525" cy="4818062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10325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8B52E8-81A4-41A9-98F2-A028A58D1E0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19"/>
          <p:cNvSpPr>
            <a:spLocks noChangeShapeType="1"/>
          </p:cNvSpPr>
          <p:nvPr/>
        </p:nvSpPr>
        <p:spPr bwMode="auto">
          <a:xfrm flipV="1">
            <a:off x="4572000" y="2200275"/>
            <a:ext cx="0" cy="4187825"/>
          </a:xfrm>
          <a:prstGeom prst="line">
            <a:avLst/>
          </a:prstGeom>
          <a:noFill/>
          <a:ln w="9525" algn="ctr">
            <a:solidFill>
              <a:schemeClr val="tx2"/>
            </a:solidFill>
            <a:prstDash val="sysDash"/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sp>
        <p:nvSpPr>
          <p:cNvPr id="8" name="Rectangle 20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1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1" name="Rectangle 24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2" name="Rectangle 11"/>
          <p:cNvSpPr/>
          <p:nvPr/>
        </p:nvSpPr>
        <p:spPr>
          <a:xfrm>
            <a:off x="152400" y="1371600"/>
            <a:ext cx="8832850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050" y="6391275"/>
            <a:ext cx="8832850" cy="31115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152400" y="1279525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6" name="Oval 15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7" name="Oval 16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8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9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10325"/>
            <a:ext cx="35814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98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0C27591B-E911-40B1-9A3E-31DCEA15D82E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6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2F3B7231-B984-4AEB-9E6A-3CEFBA38EBF4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9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3" name="Rectangle 20"/>
          <p:cNvSpPr>
            <a:spLocks noChangeArrowheads="1"/>
          </p:cNvSpPr>
          <p:nvPr/>
        </p:nvSpPr>
        <p:spPr bwMode="white">
          <a:xfrm>
            <a:off x="0" y="0"/>
            <a:ext cx="9144000" cy="15557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4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5" name="Rectangle 23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46050" y="6391275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152400" y="15875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8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5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8342CEE7-B0E9-43EC-AC31-FD7BA8A67C81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52400" y="152400"/>
            <a:ext cx="8832850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19063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52400" y="152400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8BC499B-E3F7-4E36-B761-2F9EB5D1767E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382963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152400" y="533400"/>
            <a:ext cx="8832850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6" name="Rectangle 20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7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8" name="Rectangle 23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24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2850" cy="301625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3" name="Oval 12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1390650" y="323850"/>
            <a:ext cx="419100" cy="419100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Slide Number Placeholder 6"/>
          <p:cNvSpPr>
            <a:spLocks noGrp="1"/>
          </p:cNvSpPr>
          <p:nvPr>
            <p:ph type="sldNum" sz="quarter" idx="10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/>
            </a:lvl1pPr>
          </a:lstStyle>
          <a:p>
            <a:fld id="{7113D39F-AC02-4186-8820-E8561DDBD7D4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7" name="Date Placeholder 4"/>
          <p:cNvSpPr>
            <a:spLocks noGrp="1"/>
          </p:cNvSpPr>
          <p:nvPr>
            <p:ph type="dt" sz="half" idx="11"/>
          </p:nvPr>
        </p:nvSpPr>
        <p:spPr>
          <a:xfrm>
            <a:off x="5788025" y="6405563"/>
            <a:ext cx="3044825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" name="Footer Placeholder 5"/>
          <p:cNvSpPr>
            <a:spLocks noGrp="1"/>
          </p:cNvSpPr>
          <p:nvPr>
            <p:ph type="ftr" sz="quarter" idx="12"/>
          </p:nvPr>
        </p:nvSpPr>
        <p:spPr>
          <a:xfrm>
            <a:off x="301625" y="6410325"/>
            <a:ext cx="3584575" cy="366713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7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825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102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Tahoma" panose="020B0604030504040204" pitchFamily="34" charset="0"/>
              </a:defRPr>
            </a:lvl9pPr>
          </a:lstStyle>
          <a:p>
            <a:pPr>
              <a:defRPr/>
            </a:pPr>
            <a:endParaRPr lang="en-US" altLang="en-US" smtClean="0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225" y="6388100"/>
            <a:ext cx="8832850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5563"/>
            <a:ext cx="3044825" cy="3651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325"/>
            <a:ext cx="3581400" cy="366713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575"/>
            <a:ext cx="8832850" cy="6546850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350"/>
            <a:ext cx="8832850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/>
          </a:p>
        </p:txBody>
      </p:sp>
      <p:sp>
        <p:nvSpPr>
          <p:cNvPr id="12" name="Oval 11"/>
          <p:cNvSpPr/>
          <p:nvPr/>
        </p:nvSpPr>
        <p:spPr>
          <a:xfrm>
            <a:off x="4267200" y="955675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5" name="Oval 14"/>
          <p:cNvSpPr/>
          <p:nvPr/>
        </p:nvSpPr>
        <p:spPr>
          <a:xfrm>
            <a:off x="4362450" y="1050925"/>
            <a:ext cx="419100" cy="420688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39813"/>
            <a:ext cx="457200" cy="441325"/>
          </a:xfrm>
          <a:prstGeom prst="rect">
            <a:avLst/>
          </a:prstGeom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  <a:normAutofit/>
          </a:bodyPr>
          <a:lstStyle>
            <a:lvl1pPr algn="ctr" eaLnBrk="1" hangingPunct="1">
              <a:defRPr sz="1600">
                <a:solidFill>
                  <a:srgbClr val="838383"/>
                </a:solidFill>
              </a:defRPr>
            </a:lvl1pPr>
          </a:lstStyle>
          <a:p>
            <a:fld id="{FFB76993-7A0F-442C-9448-E2309EAEADE6}" type="slidenum">
              <a:rPr lang="en-US" altLang="en-US"/>
              <a:pPr/>
              <a:t>‹#›</a:t>
            </a:fld>
            <a:endParaRPr lang="en-US" altLang="en-US"/>
          </a:p>
        </p:txBody>
      </p:sp>
      <p:sp>
        <p:nvSpPr>
          <p:cNvPr id="1038" name="Title Placeholder 21"/>
          <p:cNvSpPr>
            <a:spLocks noGrp="1"/>
          </p:cNvSpPr>
          <p:nvPr>
            <p:ph type="title"/>
          </p:nvPr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3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301625" y="1524000"/>
            <a:ext cx="8534400" cy="4598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348" r:id="rId1"/>
    <p:sldLayoutId id="2147484349" r:id="rId2"/>
    <p:sldLayoutId id="2147484350" r:id="rId3"/>
    <p:sldLayoutId id="2147484351" r:id="rId4"/>
    <p:sldLayoutId id="2147484352" r:id="rId5"/>
    <p:sldLayoutId id="2147484353" r:id="rId6"/>
    <p:sldLayoutId id="2147484354" r:id="rId7"/>
    <p:sldLayoutId id="2147484355" r:id="rId8"/>
    <p:sldLayoutId id="2147484356" r:id="rId9"/>
    <p:sldLayoutId id="2147484357" r:id="rId10"/>
    <p:sldLayoutId id="2147484358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300" kern="1200">
          <a:solidFill>
            <a:srgbClr val="838383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38383"/>
          </a:solidFill>
          <a:latin typeface="Georgia" pitchFamily="18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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969696"/>
        </a:buClr>
        <a:buSzPct val="75000"/>
        <a:buFont typeface="Wingdings 2" pitchFamily="18" charset="2"/>
        <a:buChar char="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8080"/>
        </a:buClr>
        <a:buSzPct val="70000"/>
        <a:buFont typeface="Wingdings" pitchFamily="2" charset="2"/>
        <a:buChar char=""/>
        <a:defRPr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5F5F5F"/>
        </a:buClr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5"/>
          <p:cNvSpPr>
            <a:spLocks noGrp="1"/>
          </p:cNvSpPr>
          <p:nvPr>
            <p:ph type="ctrTitle"/>
          </p:nvPr>
        </p:nvSpPr>
        <p:spPr>
          <a:xfrm>
            <a:off x="685800" y="685800"/>
            <a:ext cx="7772400" cy="914400"/>
          </a:xfrm>
        </p:spPr>
        <p:txBody>
          <a:bodyPr/>
          <a:lstStyle/>
          <a:p>
            <a:pPr eaLnBrk="1" hangingPunct="1"/>
            <a:r>
              <a:rPr lang="en-US" altLang="en-US" sz="4400" smtClean="0">
                <a:solidFill>
                  <a:srgbClr val="838383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Ops Specs</a:t>
            </a:r>
            <a:endParaRPr lang="en-US" altLang="en-US" smtClean="0">
              <a:latin typeface="Lucida Sans Unicode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15363" name="Rectangle 2"/>
          <p:cNvSpPr>
            <a:spLocks noChangeArrowheads="1"/>
          </p:cNvSpPr>
          <p:nvPr/>
        </p:nvSpPr>
        <p:spPr bwMode="auto">
          <a:xfrm>
            <a:off x="301625" y="228600"/>
            <a:ext cx="8534400" cy="758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ctr" eaLnBrk="1" hangingPunct="1"/>
            <a:endParaRPr lang="en-US" altLang="en-US" sz="3300">
              <a:solidFill>
                <a:srgbClr val="838383"/>
              </a:solidFill>
              <a:latin typeface="Georgia" pitchFamily="18" charset="0"/>
            </a:endParaRPr>
          </a:p>
        </p:txBody>
      </p:sp>
      <p:pic>
        <p:nvPicPr>
          <p:cNvPr id="15364" name="Picture 1035" descr="Boeing 767-424/ER aircraft picture"/>
          <p:cNvPicPr>
            <a:picLocks noChangeAspect="1" noChangeArrowheads="1"/>
          </p:cNvPicPr>
          <p:nvPr/>
        </p:nvPicPr>
        <p:blipFill>
          <a:blip r:embed="rId3" cstate="print"/>
          <a:srcRect b="2948"/>
          <a:stretch>
            <a:fillRect/>
          </a:stretch>
        </p:blipFill>
        <p:spPr bwMode="auto">
          <a:xfrm>
            <a:off x="1981200" y="2743200"/>
            <a:ext cx="5221288" cy="3429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QUIZ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33795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algn="ctr" eaLnBrk="1" hangingPunct="1">
              <a:buFont typeface="Wingdings 2" pitchFamily="18" charset="2"/>
              <a:buNone/>
            </a:pPr>
            <a:r>
              <a:rPr lang="en-US" altLang="en-US" sz="4000" b="1" smtClean="0"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	Don’t Crash and Burn</a:t>
            </a:r>
          </a:p>
          <a:p>
            <a:pPr marL="0" indent="0" eaLnBrk="1" hangingPunct="1">
              <a:buFont typeface="Wingdings 2" pitchFamily="18" charset="2"/>
              <a:buNone/>
            </a:pPr>
            <a:endParaRPr lang="en-US" altLang="en-US" sz="2000" b="1" smtClean="0">
              <a:latin typeface="Lucida Sans Unicode" pitchFamily="34" charset="0"/>
              <a:ea typeface="Lucida Sans Unicode" pitchFamily="34" charset="0"/>
              <a:cs typeface="Lucida Sans Unicode" pitchFamily="34" charset="0"/>
            </a:endParaRPr>
          </a:p>
        </p:txBody>
      </p:sp>
      <p:sp>
        <p:nvSpPr>
          <p:cNvPr id="33796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pic>
        <p:nvPicPr>
          <p:cNvPr id="33797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5732463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3798" name="Picture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 rot="-2993809">
            <a:off x="3501231" y="3286920"/>
            <a:ext cx="2549525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Ops Specs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15913" y="1479550"/>
            <a:ext cx="8505825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What is it?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How you are going to operate your airline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Covers things like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Type of equipment you are going to operate</a:t>
            </a:r>
          </a:p>
          <a:p>
            <a:pPr lvl="1" eaLnBrk="1" hangingPunct="1"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Where you are going to operate</a:t>
            </a:r>
          </a:p>
          <a:p>
            <a:pPr lvl="1" eaLnBrk="1" hangingPunct="1"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Extent to which VFR is allowed</a:t>
            </a:r>
          </a:p>
          <a:p>
            <a:pPr lvl="1" eaLnBrk="1" hangingPunct="1"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Crew training required</a:t>
            </a:r>
          </a:p>
          <a:p>
            <a:pPr lvl="1" eaLnBrk="1" hangingPunct="1"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Duty and flight time limitations</a:t>
            </a:r>
          </a:p>
          <a:p>
            <a:pPr lvl="1" eaLnBrk="1" hangingPunct="1"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Flight Planning, dispatch, and flight following requirements 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1741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pic>
        <p:nvPicPr>
          <p:cNvPr id="17413" name="Picture 2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54338" y="5694363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414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248400" y="1371600"/>
            <a:ext cx="2416175" cy="927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Ops Specs Part A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General Information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Authorized operations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Definitions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Airplane authorizations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Operations authorizations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Exemptions (3585)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Operational Control</a:t>
            </a:r>
          </a:p>
        </p:txBody>
      </p:sp>
      <p:sp>
        <p:nvSpPr>
          <p:cNvPr id="1946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pic>
        <p:nvPicPr>
          <p:cNvPr id="19461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3713" y="5597525"/>
            <a:ext cx="3200400" cy="6778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2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13525" y="1371600"/>
            <a:ext cx="21875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Ops Specs Part B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21507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err="1" smtClean="0">
                <a:latin typeface="Lucida Sans Unicode" panose="020B0602030504020204" pitchFamily="34" charset="0"/>
                <a:cs typeface="Lucida Sans Unicode" panose="020B0602030504020204" pitchFamily="34" charset="0"/>
              </a:rPr>
              <a:t>Enroute</a:t>
            </a:r>
            <a:endParaRPr lang="en-US" altLang="en-US" sz="2000" b="1" dirty="0" smtClean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Class 1 Navigation</a:t>
            </a: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Area Navigation (RNAV)</a:t>
            </a: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endParaRPr lang="en-US" altLang="en-US" sz="15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Considerations with one RNAV System</a:t>
            </a: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Q Routes</a:t>
            </a: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lvl="1" eaLnBrk="1" hangingPunct="1">
              <a:defRPr/>
            </a:pPr>
            <a:endParaRPr lang="en-US" altLang="en-US" sz="15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1508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pic>
        <p:nvPicPr>
          <p:cNvPr id="21509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00400" y="5732463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510" name="Picture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13525" y="1371600"/>
            <a:ext cx="21875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Ops Specs Part B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err="1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Enroute</a:t>
            </a: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Reduced </a:t>
            </a:r>
            <a:r>
              <a:rPr lang="en-US" altLang="en-US" sz="2000" dirty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Vertical Separation Minimum (RVSM)</a:t>
            </a:r>
          </a:p>
          <a:p>
            <a:pPr marL="0" indent="0"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Authorized Areas of Operations</a:t>
            </a:r>
          </a:p>
        </p:txBody>
      </p:sp>
      <p:sp>
        <p:nvSpPr>
          <p:cNvPr id="23556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pic>
        <p:nvPicPr>
          <p:cNvPr id="23557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5700713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558" name="Picture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13525" y="1371600"/>
            <a:ext cx="21875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Ops Specs Part C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Terminal Procedures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 smtClean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Special Pilot-in-Command Airports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Authorized Approaches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Non-Precession Approach Visibility and RVR</a:t>
            </a: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High Minimum Pilot-in-Command</a:t>
            </a:r>
          </a:p>
          <a:p>
            <a:pPr lvl="1" eaLnBrk="1" hangingPunct="1"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121.652</a:t>
            </a:r>
          </a:p>
          <a:p>
            <a:pPr lvl="2" eaLnBrk="1" hangingPunct="1">
              <a:defRPr/>
            </a:pPr>
            <a:r>
              <a:rPr lang="en-US" altLang="en-US" sz="13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PIC Less than 100 </a:t>
            </a:r>
            <a:r>
              <a:rPr lang="en-US" altLang="en-US" sz="13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hrs</a:t>
            </a:r>
            <a:endParaRPr lang="en-US" altLang="en-US" sz="13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5604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pic>
        <p:nvPicPr>
          <p:cNvPr id="25605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81400" y="5761038"/>
            <a:ext cx="3200400" cy="676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606" name="Picture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13525" y="1371600"/>
            <a:ext cx="21875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Ops Specs Part C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 smtClean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Terminal </a:t>
            </a:r>
            <a:r>
              <a:rPr lang="en-US" altLang="en-US" sz="2000" b="1" dirty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Procedures</a:t>
            </a:r>
          </a:p>
          <a:p>
            <a:pPr eaLnBrk="1" hangingPunct="1">
              <a:defRPr/>
            </a:pPr>
            <a:endParaRPr lang="en-US" altLang="en-US" sz="18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82575" indent="-7938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Alternate WX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Mins</a:t>
            </a: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557212" lvl="2" indent="-7938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One </a:t>
            </a:r>
            <a:r>
              <a:rPr lang="en-US" altLang="en-US" sz="16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nav</a:t>
            </a: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facility available</a:t>
            </a:r>
          </a:p>
          <a:p>
            <a:pPr marL="557212" lvl="2" indent="-7938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Two or more </a:t>
            </a:r>
            <a:r>
              <a:rPr lang="en-US" altLang="en-US" sz="16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nav</a:t>
            </a: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 facilities available</a:t>
            </a:r>
          </a:p>
          <a:p>
            <a:pPr marL="282575" lvl="1" indent="-7938" eaLnBrk="1" hangingPunct="1">
              <a:buFont typeface="Courier New" panose="02070309020205020404" pitchFamily="49" charset="0"/>
              <a:buChar char="o"/>
              <a:defRPr/>
            </a:pPr>
            <a:endParaRPr lang="en-US" altLang="en-US" sz="15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82575" lvl="1" indent="-7938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Standard Takeoff Minimums</a:t>
            </a:r>
          </a:p>
          <a:p>
            <a:pPr marL="282575" lvl="1" indent="-7938" eaLnBrk="1" hangingPunct="1">
              <a:buFont typeface="Wingdings" pitchFamily="2" charset="2"/>
              <a:buNone/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82575" lvl="1" indent="-7938" eaLnBrk="1" hangingPunct="1"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RNAV Departures and Arrivals</a:t>
            </a:r>
          </a:p>
          <a:p>
            <a:pPr marL="557212" lvl="2" indent="-7938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16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SIDS and STARS</a:t>
            </a:r>
            <a:endParaRPr lang="en-US" altLang="en-US" sz="16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74638" lvl="1" indent="0" eaLnBrk="1" hangingPunct="1">
              <a:buFont typeface="Wingdings" pitchFamily="2" charset="2"/>
              <a:buNone/>
              <a:defRPr/>
            </a:pPr>
            <a:r>
              <a:rPr lang="en-US" altLang="en-US" sz="2000" dirty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	</a:t>
            </a: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7652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pic>
        <p:nvPicPr>
          <p:cNvPr id="27653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413125" y="5732463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7654" name="Picture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13525" y="1371600"/>
            <a:ext cx="21875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Ops Specs Part C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Terminal Procedures</a:t>
            </a:r>
          </a:p>
          <a:p>
            <a:pPr eaLnBrk="1" hangingPunct="1">
              <a:defRPr/>
            </a:pPr>
            <a:endParaRPr lang="en-US" altLang="en-US" sz="18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82575" indent="-7938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 Operating Control Tower</a:t>
            </a:r>
          </a:p>
          <a:p>
            <a:pPr marL="557213" lvl="1" indent="-7938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Only for Non-scheduled passenger and all-cargo ops</a:t>
            </a:r>
          </a:p>
          <a:p>
            <a:pPr marL="282575" indent="-7938" eaLnBrk="1" hangingPunct="1">
              <a:buFont typeface="Courier New" panose="02070309020205020404" pitchFamily="49" charset="0"/>
              <a:buChar char="o"/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82575" indent="-7938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Authorized Airports</a:t>
            </a:r>
          </a:p>
          <a:p>
            <a:pPr marL="282575" indent="-7938" eaLnBrk="1" hangingPunct="1">
              <a:buFont typeface="Courier New" panose="02070309020205020404" pitchFamily="49" charset="0"/>
              <a:buChar char="o"/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82575" indent="-7938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Precession </a:t>
            </a:r>
            <a:r>
              <a:rPr lang="en-US" altLang="en-US" sz="2000" dirty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Approach Visibility and RVR</a:t>
            </a:r>
          </a:p>
          <a:p>
            <a:pPr marL="282575" indent="-7938" eaLnBrk="1" hangingPunct="1">
              <a:buFont typeface="Courier New" panose="02070309020205020404" pitchFamily="49" charset="0"/>
              <a:buChar char="o"/>
              <a:defRPr/>
            </a:pP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82575" indent="-7938" eaLnBrk="1" hangingPunct="1">
              <a:buFont typeface="Courier New" panose="02070309020205020404" pitchFamily="49" charset="0"/>
              <a:buChar char="o"/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marL="282575" indent="-7938" eaLnBrk="1" hangingPunct="1">
              <a:buFont typeface="Courier New" panose="02070309020205020404" pitchFamily="49" charset="0"/>
              <a:buChar char="o"/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29700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pic>
        <p:nvPicPr>
          <p:cNvPr id="29701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76600" y="5732463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9702" name="Picture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13525" y="1371600"/>
            <a:ext cx="21875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200" smtClean="0">
                <a:solidFill>
                  <a:srgbClr val="002060"/>
                </a:solidFill>
                <a:latin typeface="Lucida Sans Unicode" pitchFamily="34" charset="0"/>
                <a:ea typeface="Lucida Sans Unicode" pitchFamily="34" charset="0"/>
                <a:cs typeface="Lucida Sans Unicode" pitchFamily="34" charset="0"/>
              </a:rPr>
              <a:t>Ops Specs Part C</a:t>
            </a:r>
            <a:endParaRPr lang="en-US" altLang="en-US" sz="3200" b="1" smtClean="0">
              <a:solidFill>
                <a:srgbClr val="002060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sz="quarter" idx="1"/>
          </p:nvPr>
        </p:nvSpPr>
        <p:spPr>
          <a:xfrm>
            <a:off x="301625" y="1527175"/>
            <a:ext cx="8504238" cy="4572000"/>
          </a:xfrm>
        </p:spPr>
        <p:txBody>
          <a:bodyPr/>
          <a:lstStyle/>
          <a:p>
            <a:pPr marL="0" indent="0" eaLnBrk="1" hangingPunct="1">
              <a:buFont typeface="Wingdings 2" pitchFamily="18" charset="2"/>
              <a:buNone/>
              <a:defRPr/>
            </a:pPr>
            <a:r>
              <a:rPr lang="en-US" altLang="en-US" sz="2000" b="1" dirty="0"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Terminal Procedures</a:t>
            </a:r>
          </a:p>
          <a:p>
            <a:pPr marL="0" indent="0" eaLnBrk="1" hangingPunct="1">
              <a:buFont typeface="Wingdings 2" pitchFamily="18" charset="2"/>
              <a:buNone/>
              <a:defRPr/>
            </a:pPr>
            <a:endParaRPr lang="en-US" altLang="en-US" sz="2000" b="1" dirty="0"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Circle-to-Land Approaches</a:t>
            </a:r>
          </a:p>
          <a:p>
            <a:pPr lvl="1"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15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Not in IFR conditions</a:t>
            </a: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endParaRPr lang="en-US" altLang="en-US" sz="2000" dirty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  <a:p>
            <a:pPr eaLnBrk="1" hangingPunct="1">
              <a:buFont typeface="Courier New" panose="02070309020205020404" pitchFamily="49" charset="0"/>
              <a:buChar char="o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Lower that standard T/O </a:t>
            </a:r>
            <a:r>
              <a:rPr lang="en-US" altLang="en-US" sz="2000" dirty="0" err="1" smtClean="0">
                <a:solidFill>
                  <a:srgbClr val="002060"/>
                </a:solidFill>
                <a:latin typeface="Lucida Sans Unicode" panose="020B0602030504020204" pitchFamily="34" charset="0"/>
                <a:ea typeface="Lucida Sans Unicode" panose="020B0602030504020204" pitchFamily="34" charset="0"/>
                <a:cs typeface="Lucida Sans Unicode" panose="020B0602030504020204" pitchFamily="34" charset="0"/>
              </a:rPr>
              <a:t>mins</a:t>
            </a:r>
            <a:endParaRPr lang="en-US" altLang="en-US" sz="2000" dirty="0" smtClean="0">
              <a:solidFill>
                <a:srgbClr val="002060"/>
              </a:solidFill>
              <a:latin typeface="Lucida Sans Unicode" panose="020B0602030504020204" pitchFamily="34" charset="0"/>
              <a:ea typeface="Lucida Sans Unicode" panose="020B0602030504020204" pitchFamily="34" charset="0"/>
              <a:cs typeface="Lucida Sans Unicode" panose="020B0602030504020204" pitchFamily="34" charset="0"/>
            </a:endParaRPr>
          </a:p>
        </p:txBody>
      </p:sp>
      <p:sp>
        <p:nvSpPr>
          <p:cNvPr id="31748" name="Footer Placeholder 1"/>
          <p:cNvSpPr>
            <a:spLocks noGrp="1"/>
          </p:cNvSpPr>
          <p:nvPr>
            <p:ph type="ftr" sz="quarter" idx="11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 altLang="en-US" smtClean="0"/>
          </a:p>
        </p:txBody>
      </p:sp>
      <p:pic>
        <p:nvPicPr>
          <p:cNvPr id="31749" name="Picture 4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2800" y="5732463"/>
            <a:ext cx="3200400" cy="677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1750" name="Picture 5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613525" y="1371600"/>
            <a:ext cx="2187575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Grayscale">
      <a:dk1>
        <a:sysClr val="windowText" lastClr="000000"/>
      </a:dk1>
      <a:lt1>
        <a:sysClr val="window" lastClr="FFFFFF"/>
      </a:lt1>
      <a:dk2>
        <a:srgbClr val="000000"/>
      </a:dk2>
      <a:lt2>
        <a:srgbClr val="F8F8F8"/>
      </a:lt2>
      <a:accent1>
        <a:srgbClr val="DDDDDD"/>
      </a:accent1>
      <a:accent2>
        <a:srgbClr val="B2B2B2"/>
      </a:accent2>
      <a:accent3>
        <a:srgbClr val="969696"/>
      </a:accent3>
      <a:accent4>
        <a:srgbClr val="808080"/>
      </a:accent4>
      <a:accent5>
        <a:srgbClr val="5F5F5F"/>
      </a:accent5>
      <a:accent6>
        <a:srgbClr val="4D4D4D"/>
      </a:accent6>
      <a:hlink>
        <a:srgbClr val="5F5F5F"/>
      </a:hlink>
      <a:folHlink>
        <a:srgbClr val="919191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FFFFFF"/>
      </a:accent3>
      <a:accent4>
        <a:srgbClr val="000000"/>
      </a:accent4>
      <a:accent5>
        <a:srgbClr val="B2C1DB"/>
      </a:accent5>
      <a:accent6>
        <a:srgbClr val="AE4845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418</Words>
  <Application>Microsoft Office PowerPoint</Application>
  <PresentationFormat>On-screen Show (4:3)</PresentationFormat>
  <Paragraphs>119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20" baseType="lpstr">
      <vt:lpstr>Tahoma</vt:lpstr>
      <vt:lpstr>Arial</vt:lpstr>
      <vt:lpstr>Georgia</vt:lpstr>
      <vt:lpstr>Wingdings 2</vt:lpstr>
      <vt:lpstr>Wingdings</vt:lpstr>
      <vt:lpstr>Calibri</vt:lpstr>
      <vt:lpstr>Times New Roman</vt:lpstr>
      <vt:lpstr>Lucida Sans Unicode</vt:lpstr>
      <vt:lpstr>Courier New</vt:lpstr>
      <vt:lpstr>Civic</vt:lpstr>
      <vt:lpstr>Ops Specs</vt:lpstr>
      <vt:lpstr>Ops Specs</vt:lpstr>
      <vt:lpstr>Ops Specs Part A</vt:lpstr>
      <vt:lpstr>Ops Specs Part B</vt:lpstr>
      <vt:lpstr>Ops Specs Part B</vt:lpstr>
      <vt:lpstr>Ops Specs Part C</vt:lpstr>
      <vt:lpstr>Ops Specs Part C</vt:lpstr>
      <vt:lpstr>Ops Specs Part C</vt:lpstr>
      <vt:lpstr>Ops Specs Part C</vt:lpstr>
      <vt:lpstr>QUIZ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2011-08-02T03:54:55Z</dcterms:created>
  <dcterms:modified xsi:type="dcterms:W3CDTF">2025-03-04T00:24:44Z</dcterms:modified>
</cp:coreProperties>
</file>