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  <p:sldMasterId id="2147483901" r:id="rId2"/>
  </p:sldMasterIdLst>
  <p:notesMasterIdLst>
    <p:notesMasterId r:id="rId109"/>
  </p:notesMasterIdLst>
  <p:handoutMasterIdLst>
    <p:handoutMasterId r:id="rId110"/>
  </p:handoutMasterIdLst>
  <p:sldIdLst>
    <p:sldId id="730" r:id="rId3"/>
    <p:sldId id="674" r:id="rId4"/>
    <p:sldId id="731" r:id="rId5"/>
    <p:sldId id="675" r:id="rId6"/>
    <p:sldId id="732" r:id="rId7"/>
    <p:sldId id="676" r:id="rId8"/>
    <p:sldId id="733" r:id="rId9"/>
    <p:sldId id="677" r:id="rId10"/>
    <p:sldId id="734" r:id="rId11"/>
    <p:sldId id="678" r:id="rId12"/>
    <p:sldId id="735" r:id="rId13"/>
    <p:sldId id="679" r:id="rId14"/>
    <p:sldId id="736" r:id="rId15"/>
    <p:sldId id="680" r:id="rId16"/>
    <p:sldId id="737" r:id="rId17"/>
    <p:sldId id="681" r:id="rId18"/>
    <p:sldId id="738" r:id="rId19"/>
    <p:sldId id="682" r:id="rId20"/>
    <p:sldId id="739" r:id="rId21"/>
    <p:sldId id="683" r:id="rId22"/>
    <p:sldId id="740" r:id="rId23"/>
    <p:sldId id="684" r:id="rId24"/>
    <p:sldId id="741" r:id="rId25"/>
    <p:sldId id="685" r:id="rId26"/>
    <p:sldId id="742" r:id="rId27"/>
    <p:sldId id="686" r:id="rId28"/>
    <p:sldId id="743" r:id="rId29"/>
    <p:sldId id="782" r:id="rId30"/>
    <p:sldId id="783" r:id="rId31"/>
    <p:sldId id="687" r:id="rId32"/>
    <p:sldId id="744" r:id="rId33"/>
    <p:sldId id="688" r:id="rId34"/>
    <p:sldId id="745" r:id="rId35"/>
    <p:sldId id="689" r:id="rId36"/>
    <p:sldId id="746" r:id="rId37"/>
    <p:sldId id="690" r:id="rId38"/>
    <p:sldId id="747" r:id="rId39"/>
    <p:sldId id="691" r:id="rId40"/>
    <p:sldId id="748" r:id="rId41"/>
    <p:sldId id="692" r:id="rId42"/>
    <p:sldId id="749" r:id="rId43"/>
    <p:sldId id="693" r:id="rId44"/>
    <p:sldId id="750" r:id="rId45"/>
    <p:sldId id="694" r:id="rId46"/>
    <p:sldId id="751" r:id="rId47"/>
    <p:sldId id="695" r:id="rId48"/>
    <p:sldId id="752" r:id="rId49"/>
    <p:sldId id="696" r:id="rId50"/>
    <p:sldId id="753" r:id="rId51"/>
    <p:sldId id="697" r:id="rId52"/>
    <p:sldId id="754" r:id="rId53"/>
    <p:sldId id="698" r:id="rId54"/>
    <p:sldId id="755" r:id="rId55"/>
    <p:sldId id="699" r:id="rId56"/>
    <p:sldId id="756" r:id="rId57"/>
    <p:sldId id="700" r:id="rId58"/>
    <p:sldId id="757" r:id="rId59"/>
    <p:sldId id="701" r:id="rId60"/>
    <p:sldId id="758" r:id="rId61"/>
    <p:sldId id="702" r:id="rId62"/>
    <p:sldId id="759" r:id="rId63"/>
    <p:sldId id="703" r:id="rId64"/>
    <p:sldId id="760" r:id="rId65"/>
    <p:sldId id="704" r:id="rId66"/>
    <p:sldId id="761" r:id="rId67"/>
    <p:sldId id="705" r:id="rId68"/>
    <p:sldId id="762" r:id="rId69"/>
    <p:sldId id="706" r:id="rId70"/>
    <p:sldId id="763" r:id="rId71"/>
    <p:sldId id="724" r:id="rId72"/>
    <p:sldId id="764" r:id="rId73"/>
    <p:sldId id="708" r:id="rId74"/>
    <p:sldId id="765" r:id="rId75"/>
    <p:sldId id="709" r:id="rId76"/>
    <p:sldId id="766" r:id="rId77"/>
    <p:sldId id="710" r:id="rId78"/>
    <p:sldId id="767" r:id="rId79"/>
    <p:sldId id="711" r:id="rId80"/>
    <p:sldId id="768" r:id="rId81"/>
    <p:sldId id="784" r:id="rId82"/>
    <p:sldId id="712" r:id="rId83"/>
    <p:sldId id="769" r:id="rId84"/>
    <p:sldId id="713" r:id="rId85"/>
    <p:sldId id="770" r:id="rId86"/>
    <p:sldId id="714" r:id="rId87"/>
    <p:sldId id="771" r:id="rId88"/>
    <p:sldId id="715" r:id="rId89"/>
    <p:sldId id="772" r:id="rId90"/>
    <p:sldId id="716" r:id="rId91"/>
    <p:sldId id="773" r:id="rId92"/>
    <p:sldId id="717" r:id="rId93"/>
    <p:sldId id="774" r:id="rId94"/>
    <p:sldId id="397" r:id="rId95"/>
    <p:sldId id="775" r:id="rId96"/>
    <p:sldId id="729" r:id="rId97"/>
    <p:sldId id="776" r:id="rId98"/>
    <p:sldId id="398" r:id="rId99"/>
    <p:sldId id="777" r:id="rId100"/>
    <p:sldId id="399" r:id="rId101"/>
    <p:sldId id="778" r:id="rId102"/>
    <p:sldId id="400" r:id="rId103"/>
    <p:sldId id="779" r:id="rId104"/>
    <p:sldId id="406" r:id="rId105"/>
    <p:sldId id="780" r:id="rId106"/>
    <p:sldId id="407" r:id="rId107"/>
    <p:sldId id="781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6158" autoAdjust="0"/>
  </p:normalViewPr>
  <p:slideViewPr>
    <p:cSldViewPr>
      <p:cViewPr varScale="1">
        <p:scale>
          <a:sx n="46" d="100"/>
          <a:sy n="46" d="100"/>
        </p:scale>
        <p:origin x="-14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3132" y="3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D8CE7A-2FE0-4659-A8BE-4864DC2842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  <a:p>
            <a:pPr lvl="4"/>
            <a:endParaRPr lang="en-US" noProof="0" dirty="0" smtClean="0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2D0079-0198-461D-B8DA-E826876EAE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GOM references apply to the ASTAR General Operations Manual dated 03/05/04</a:t>
            </a: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AE5935-8AFA-4EFB-A89A-87DB024D26A3}" type="slidenum">
              <a:rPr lang="en-US" altLang="en-US" sz="900"/>
              <a:pPr algn="r"/>
              <a:t>1</a:t>
            </a:fld>
            <a:endParaRPr lang="en-US" altLang="en-US" sz="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B85037-0ACE-42D2-B796-297CDEAA9720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109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F80451-2B92-4157-85CE-22794CD4C4D0}" type="slidenum">
              <a:rPr lang="en-US" altLang="en-US" sz="1200"/>
              <a:pPr algn="r"/>
              <a:t>102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4E5D5E-4577-44D8-84C0-EFC8DF7C55DA}" type="slidenum">
              <a:rPr lang="en-US" altLang="en-US" sz="1200"/>
              <a:pPr algn="r"/>
              <a:t>103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150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268659-1B90-40DF-B4C5-A575A1C38045}" type="slidenum">
              <a:rPr lang="en-US" altLang="en-US" sz="1200"/>
              <a:pPr algn="r"/>
              <a:t>104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170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FFCCE8-1E1B-4893-82A4-4309F314C781}" type="slidenum">
              <a:rPr lang="en-US" altLang="en-US" sz="1200"/>
              <a:pPr algn="r"/>
              <a:t>105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191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FA064E-A154-4977-AEE6-A25360D69262}" type="slidenum">
              <a:rPr lang="en-US" altLang="en-US" sz="1200"/>
              <a:pPr algn="r"/>
              <a:t>106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2A763F-AEBB-4BD4-B225-B226DE23839B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BE7EB8-D018-45D5-BF5F-C49F5FF6D76C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02D867-A554-4CA3-8B36-50E02AAFB418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6F373-9530-47DC-B225-FDEF7EF72364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568700-90C4-499D-8E7A-FCD091AE7DB7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Ops Specs</a:t>
            </a: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48AD25-8187-4BFC-95D1-19DE89CDA164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9B72C1-8213-4D25-93B7-E6543EFFE953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GOM</a:t>
            </a: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00FBBE-8835-4973-B232-DA4748EC27C0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FFAC80-82C0-41B1-B22E-5BF92137425C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533400"/>
            <a:ext cx="4572000" cy="34290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6CA4E-9DF8-4042-88BD-6C5BC8EBD54B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D6532A-D832-41B4-85B6-A0030C685AD3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389BDE-1345-4FD9-945B-0CE348235126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92913C-9B62-44B7-BFF9-C4E2E6764D5D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618606-2616-4232-B78F-13C7021D5DAE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MEL</a:t>
            </a: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BB0621-42C7-46B0-9667-C40C8125E472}" type="slidenum">
              <a:rPr lang="en-US" altLang="en-US" sz="1200"/>
              <a:pPr algn="r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AB5C7C-0A08-4C3D-A78D-051ACD8F921F}" type="slidenum">
              <a:rPr lang="en-US" altLang="en-US" sz="1200"/>
              <a:pPr algn="r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Ops Specs</a:t>
            </a: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95BE3B-FE2B-4FA1-A61E-A5DA402F64AC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Ops Specs and FAR 121.651</a:t>
            </a: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3FC5C2-EBCE-498E-B589-94F2F24D266E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Ops Specs</a:t>
            </a:r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634705-431A-432F-BD61-4F60AB5DB939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3E59C1-D094-48DA-9CD7-7804A0A79DE7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50F877-9CAB-4272-B2F0-6668735B8481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FAR 121.652</a:t>
            </a: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60FF22-1242-4AB6-84BB-E7EF6A49FD00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1E9175-F1D8-4E5F-A095-017E5A7182BC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FAR 121.639</a:t>
            </a:r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42A0A7-74D6-4870-8B7E-C1FD0822ADE8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1EF662-EB24-4249-9EFA-FDC4D4E364E5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GOM and FAR 121.687</a:t>
            </a: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1A0FD0-DB6A-44E6-9770-F1CCDD367E64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5BCC35-A1AB-4848-B3DF-994C27A83C87}" type="slidenum">
              <a:rPr lang="en-US" altLang="en-US" sz="1200"/>
              <a:pPr algn="r"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FAR 121.601 and 121.687</a:t>
            </a: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24F778-DF1E-47E5-ABE5-6470A72CB519}" type="slidenum">
              <a:rPr lang="en-US" altLang="en-US" sz="1200"/>
              <a:pPr algn="r"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65F937-ECF7-476E-8C38-F7FC3BC6E259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95269E-63EA-4DB2-81EC-C998242B7CDA}" type="slidenum">
              <a:rPr lang="en-US" altLang="en-US" sz="1200"/>
              <a:pPr algn="r"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4581C5-D1C3-40DB-977E-04F6B2ED3CC1}" type="slidenum">
              <a:rPr lang="en-US" altLang="en-US" sz="1200"/>
              <a:pPr algn="r"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58EB9B-3ECC-4B95-9FDC-E1280A057024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 smtClean="0">
                <a:solidFill>
                  <a:srgbClr val="FFC000"/>
                </a:solidFill>
                <a:latin typeface="Times New Roman" pitchFamily="18" charset="0"/>
              </a:rPr>
              <a:t>FAR 121.619  and FAR 121.625 </a:t>
            </a: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8B84A2-B3F8-4C23-9895-07CE8EACDD71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D05536-7BE2-4A00-8BD8-761D7E8F9D11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CCFA16-3F60-49B3-AECB-1DCB5EEC071B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4F9C5D-8C62-4279-AC5F-B5987D71C0C6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E4AAF7-9CFE-45DF-BDF9-FA08CADF2418}" type="slidenum">
              <a:rPr lang="en-US" altLang="en-US" sz="1200"/>
              <a:pPr algn="r"/>
              <a:t>44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DFE7EF-4814-4A27-AA61-A26F902D640B}" type="slidenum">
              <a:rPr lang="en-US" altLang="en-US" sz="1200"/>
              <a:pPr algn="r"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25AB96-A5A9-4856-B333-BA4954D366A0}" type="slidenum">
              <a:rPr lang="en-US" altLang="en-US" sz="1200"/>
              <a:pPr algn="r"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904112-BFB0-4FEA-8C34-61DF03B86685}" type="slidenum">
              <a:rPr lang="en-US" altLang="en-US" sz="1200"/>
              <a:pPr algn="r"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 smtClean="0">
                <a:solidFill>
                  <a:srgbClr val="FFC000"/>
                </a:solidFill>
                <a:latin typeface="Times New Roman" pitchFamily="18" charset="0"/>
              </a:rPr>
              <a:t>AIM 7-1-3 p. 892</a:t>
            </a:r>
          </a:p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0438B-767E-479F-8F64-821DAD20640A}" type="slidenum">
              <a:rPr lang="en-US" altLang="en-US" sz="1200"/>
              <a:pPr algn="r"/>
              <a:t>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D58519-C4DA-4754-BE3E-781620F766BC}" type="slidenum">
              <a:rPr lang="en-US" altLang="en-US" sz="1200"/>
              <a:pPr algn="r"/>
              <a:t>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8D7AE8-4457-474F-9052-744C917A37B0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071725-8975-4010-BD06-5045FAA27F74}" type="slidenum">
              <a:rPr lang="en-US" altLang="en-US" sz="1200"/>
              <a:pPr algn="r"/>
              <a:t>50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74AC6-489B-4C0F-A6B7-5D27EBC8A69B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 smtClean="0">
                <a:solidFill>
                  <a:srgbClr val="FFC000"/>
                </a:solidFill>
                <a:latin typeface="Times New Roman" pitchFamily="18" charset="0"/>
              </a:rPr>
              <a:t>Ops Specs C078 </a:t>
            </a: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BAD476-C26C-432D-A19B-FDE64AB7C28C}" type="slidenum">
              <a:rPr lang="en-US" altLang="en-US" sz="1200"/>
              <a:pPr algn="r"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80BC46-0D50-4671-880C-4498B5F195A0}" type="slidenum">
              <a:rPr lang="en-US" altLang="en-US" sz="1200"/>
              <a:pPr algn="r"/>
              <a:t>53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F965B1-221E-49C4-8327-5F91C51DB4B9}" type="slidenum">
              <a:rPr lang="en-US" altLang="en-US" sz="1200"/>
              <a:pPr algn="r"/>
              <a:t>54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60CFF-5C66-416A-A8C9-5FB86FD2A751}" type="slidenum">
              <a:rPr lang="en-US" altLang="en-US" sz="1200"/>
              <a:pPr algn="r"/>
              <a:t>55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01BC08-C620-4D5D-B66A-AE758D3C4743}" type="slidenum">
              <a:rPr lang="en-US" altLang="en-US" sz="1200"/>
              <a:pPr algn="r"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6376B4-E267-4ADA-85B8-ED01E0E9B7B9}" type="slidenum">
              <a:rPr lang="en-US" altLang="en-US" sz="1200"/>
              <a:pPr algn="r"/>
              <a:t>57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CBE7FD-4D39-4A02-AA9B-D3B2D2F8EA0D}" type="slidenum">
              <a:rPr lang="en-US" altLang="en-US" sz="1200"/>
              <a:pPr algn="r"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30FE5C-8780-40AB-9A6B-4D5C176F01A3}" type="slidenum">
              <a:rPr lang="en-US" altLang="en-US" sz="1200"/>
              <a:pPr algn="r"/>
              <a:t>59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8BAE6F-24D7-4A2D-815A-F7878CB5E4C1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22AC94-E3F5-445D-BE46-67BAFD858845}" type="slidenum">
              <a:rPr lang="en-US" altLang="en-US" sz="1200"/>
              <a:pPr algn="r"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01D4B5-6808-4CDE-B71C-128E03B6BE71}" type="slidenum">
              <a:rPr lang="en-US" altLang="en-US" sz="1200"/>
              <a:pPr algn="r"/>
              <a:t>61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FC3A88-790B-4D57-ACBA-1DCE3B61D3E6}" type="slidenum">
              <a:rPr lang="en-US" altLang="en-US" sz="1200"/>
              <a:pPr algn="r"/>
              <a:t>62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2DE725-32CE-457A-A90E-095E2D408728}" type="slidenum">
              <a:rPr lang="en-US" altLang="en-US" sz="1200"/>
              <a:pPr algn="r"/>
              <a:t>63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 smtClean="0">
                <a:solidFill>
                  <a:srgbClr val="FFC000"/>
                </a:solidFill>
                <a:latin typeface="Times New Roman" pitchFamily="18" charset="0"/>
              </a:rPr>
              <a:t>AIM Chap. 7</a:t>
            </a:r>
          </a:p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3A9F12-154D-4C85-8026-F5FFD23A9F65}" type="slidenum">
              <a:rPr lang="en-US" altLang="en-US" sz="1200"/>
              <a:pPr algn="r"/>
              <a:t>64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40C9D5-6A09-4CA0-AEFA-68E54BB7BF8A}" type="slidenum">
              <a:rPr lang="en-US" altLang="en-US" sz="1200"/>
              <a:pPr algn="r"/>
              <a:t>65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3926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217889-ECC6-4BFC-8EF9-6DC6FDE170AF}" type="slidenum">
              <a:rPr lang="en-US" altLang="en-US" sz="1200"/>
              <a:pPr algn="r"/>
              <a:t>66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13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E2C093-11AF-43DC-9428-1914801A5ED3}" type="slidenum">
              <a:rPr lang="en-US" altLang="en-US" sz="1200"/>
              <a:pPr algn="r"/>
              <a:t>67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CCF595-0596-465B-A03A-CC1F7EABB1C1}" type="slidenum">
              <a:rPr lang="en-US" altLang="en-US" sz="1200"/>
              <a:pPr algn="r"/>
              <a:t>68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27D282-1904-4570-BE3E-55DE91384759}" type="slidenum">
              <a:rPr lang="en-US" altLang="en-US" sz="1200"/>
              <a:pPr algn="r"/>
              <a:t>69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Type of Icing is determined by the size of the water droplet.   Stratus clouds produce small droplets and cumulus produce large.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991142-C3ED-487B-9839-3720E43E92DA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746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E56C1B-3F49-45D2-854A-3B2A1349B8BB}" type="slidenum">
              <a:rPr lang="en-US" altLang="en-US" sz="1200"/>
              <a:pPr algn="r"/>
              <a:t>70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950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CC6C36-F9EA-4FA7-8B77-AEBAB946227F}" type="slidenum">
              <a:rPr lang="en-US" altLang="en-US" sz="1200"/>
              <a:pPr algn="r"/>
              <a:t>71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3E2DCA-EE21-463C-86DD-6181A3D873A0}" type="slidenum">
              <a:rPr lang="en-US" altLang="en-US" sz="1200"/>
              <a:pPr algn="r"/>
              <a:t>72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CEBFFA-D5C8-4B99-B686-E485A6F2CDCA}" type="slidenum">
              <a:rPr lang="en-US" altLang="en-US" sz="1200"/>
              <a:pPr algn="r"/>
              <a:t>73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5714BC-C916-4538-9CB8-988EF0636394}" type="slidenum">
              <a:rPr lang="en-US" altLang="en-US" sz="1200"/>
              <a:pPr algn="r"/>
              <a:t>74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77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6216BA-D77E-433E-9620-7D3BEBD6CBF3}" type="slidenum">
              <a:rPr lang="en-US" altLang="en-US" sz="1200"/>
              <a:pPr algn="r"/>
              <a:t>75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 smtClean="0">
                <a:solidFill>
                  <a:srgbClr val="FFC000"/>
                </a:solidFill>
                <a:latin typeface="Times New Roman" pitchFamily="18" charset="0"/>
              </a:rPr>
              <a:t>AIM Chap. 7 Safety of Flight </a:t>
            </a:r>
          </a:p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FBFC21-CA6C-43AC-BD86-A3FEF7712020}" type="slidenum">
              <a:rPr lang="en-US" altLang="en-US" sz="1200"/>
              <a:pPr algn="r"/>
              <a:t>76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6879CE-142B-4980-A8B8-035059226C27}" type="slidenum">
              <a:rPr lang="en-US" altLang="en-US" sz="1200"/>
              <a:pPr algn="r"/>
              <a:t>77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8FED62-AA1B-4352-AFCA-7808307B5874}" type="slidenum">
              <a:rPr lang="en-US" altLang="en-US" sz="1200"/>
              <a:pPr algn="r"/>
              <a:t>78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58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BB40FA-5381-443A-9809-5C5599433312}" type="slidenum">
              <a:rPr lang="en-US" altLang="en-US" sz="1200"/>
              <a:pPr algn="r"/>
              <a:t>79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216F84-9F22-4AB5-856E-3E356587C56D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79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B1DD6-16CB-498A-A9E8-7580EBD65F1B}" type="slidenum">
              <a:rPr lang="en-US" altLang="en-US" sz="1200"/>
              <a:pPr algn="r"/>
              <a:t>80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DFA9A5-E877-4DD3-9A85-21D898D61C54}" type="slidenum">
              <a:rPr lang="en-US" altLang="en-US" sz="1200"/>
              <a:pPr algn="r"/>
              <a:t>81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203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9B1C9C-A90D-47EB-A257-812851A603D0}" type="slidenum">
              <a:rPr lang="en-US" altLang="en-US" sz="1200"/>
              <a:pPr algn="r"/>
              <a:t>82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40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914732-F873-4519-8F60-BB51868360BF}" type="slidenum">
              <a:rPr lang="en-US" altLang="en-US" sz="1200"/>
              <a:pPr algn="r"/>
              <a:t>83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613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D74FF3-DF99-4C7D-A153-D3DEDA79CB6C}" type="slidenum">
              <a:rPr lang="en-US" altLang="en-US" sz="1200"/>
              <a:pPr algn="r"/>
              <a:t>84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81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579513-F1C5-401D-8E47-A50D03C73D93}" type="slidenum">
              <a:rPr lang="en-US" altLang="en-US" sz="1200"/>
              <a:pPr algn="r"/>
              <a:t>85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022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EED43C-90D2-45F2-9F02-9759F2136D57}" type="slidenum">
              <a:rPr lang="en-US" altLang="en-US" sz="1200"/>
              <a:pPr algn="r"/>
              <a:t>86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227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19D983-8324-4136-ABD6-76A390730545}" type="slidenum">
              <a:rPr lang="en-US" altLang="en-US" sz="1200"/>
              <a:pPr algn="r"/>
              <a:t>87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43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4EBBBC-4E7A-4E7F-A1F4-CCC174415769}" type="slidenum">
              <a:rPr lang="en-US" altLang="en-US" sz="1200"/>
              <a:pPr algn="r"/>
              <a:t>88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63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3393D9-D5F1-40C7-84E8-3C26FEFDBC4F}" type="slidenum">
              <a:rPr lang="en-US" altLang="en-US" sz="1200"/>
              <a:pPr algn="r"/>
              <a:t>89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BEF2C8-A0CA-4DBF-88D8-17940E0C41DB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84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8A0979-FFE3-4A5A-9439-C59A524841B3}" type="slidenum">
              <a:rPr lang="en-US" altLang="en-US" sz="1200"/>
              <a:pPr algn="r"/>
              <a:t>90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046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62BD54-C1A9-40D5-9B02-29AB245144F0}" type="slidenum">
              <a:rPr lang="en-US" altLang="en-US" sz="1200"/>
              <a:pPr algn="r"/>
              <a:t>91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25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D05B7E-2459-4952-8EF9-1A923CC516DC}" type="slidenum">
              <a:rPr lang="en-US" altLang="en-US" sz="1200"/>
              <a:pPr algn="r"/>
              <a:t>92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CF1675-6DD0-4F0B-A19C-94931EB46F5F}" type="slidenum">
              <a:rPr lang="en-US" altLang="en-US" sz="1200"/>
              <a:pPr algn="r"/>
              <a:t>93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66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6B33F9-C400-4058-9D3B-C2FB64817549}" type="slidenum">
              <a:rPr lang="en-US" altLang="en-US" sz="1200"/>
              <a:pPr algn="r"/>
              <a:t>94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070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31FB4B-653C-40F8-9664-6BE4A2961084}" type="slidenum">
              <a:rPr lang="en-US" altLang="en-US" sz="1200"/>
              <a:pPr algn="r"/>
              <a:t>97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A1BBA5-0FD8-4B22-817C-B5AF6FB3BFEF}" type="slidenum">
              <a:rPr lang="en-US" altLang="en-US" sz="1200"/>
              <a:pPr algn="r"/>
              <a:t>98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48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92EFD3-4A6B-456F-9FFB-118658EF012A}" type="slidenum">
              <a:rPr lang="en-US" altLang="en-US" sz="1200"/>
              <a:pPr algn="r"/>
              <a:t>99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68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374A3A-F6B6-4E3C-AA35-D50F2FEBBE51}" type="slidenum">
              <a:rPr lang="en-US" altLang="en-US" sz="1200"/>
              <a:pPr algn="r"/>
              <a:t>100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B737-300 Weight and Balance Form</a:t>
            </a:r>
          </a:p>
        </p:txBody>
      </p:sp>
      <p:sp>
        <p:nvSpPr>
          <p:cNvPr id="2089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C4B59B-40F1-4454-8A0E-FF2C3A64C74F}" type="slidenum">
              <a:rPr lang="en-US" altLang="en-US" sz="1200"/>
              <a:pPr algn="r"/>
              <a:t>101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2052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0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47775" y="2286000"/>
            <a:ext cx="66468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915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3600">
                <a:solidFill>
                  <a:srgbClr val="FFFF00"/>
                </a:solidFill>
              </a:rPr>
              <a:t>Aircraft Dispatcher</a:t>
            </a:r>
          </a:p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</a:rPr>
              <a:t>Oral Test Questions, Part 1</a:t>
            </a:r>
            <a:endParaRPr lang="en-US" altLang="en-US" sz="40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/>
              <a:t>     </a:t>
            </a:r>
            <a:endParaRPr lang="en-US" altLang="en-US" sz="4000"/>
          </a:p>
          <a:p>
            <a:pPr>
              <a:spcBef>
                <a:spcPct val="50000"/>
              </a:spcBef>
            </a:pPr>
            <a:endParaRPr lang="en-US" altLang="en-US" sz="4000"/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971800" y="2438400"/>
          <a:ext cx="3238500" cy="3944938"/>
        </p:xfrm>
        <a:graphic>
          <a:graphicData uri="http://schemas.openxmlformats.org/presentationml/2006/ole">
            <p:oleObj spid="_x0000_s5123" name="CorelPhotoPaint.Image.8" r:id="rId4" imgW="3136398" imgH="4690881" progId="">
              <p:embed/>
            </p:oleObj>
          </a:graphicData>
        </a:graphic>
      </p:graphicFrame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315200" y="6248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010115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55. What is a dry line?</a:t>
            </a:r>
          </a:p>
        </p:txBody>
      </p:sp>
      <p:pic>
        <p:nvPicPr>
          <p:cNvPr id="23555" name="Picture 4" descr="C:\Users\Danny\Desktop\Pictures\Meteorology\Light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53377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2892AF73-320D-48C4-931A-C642018A18A2}" type="slidenum">
              <a:rPr lang="en-US" altLang="en-US" sz="1400">
                <a:latin typeface="Arial" charset="0"/>
              </a:rPr>
              <a:pPr algn="r" eaLnBrk="1" hangingPunct="1"/>
              <a:t>100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205827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7620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</a:rPr>
              <a:t>97. What is PAYLOAD 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 </a:t>
            </a:r>
            <a:r>
              <a:rPr lang="en-US" altLang="en-US" sz="2800" b="1" smtClean="0"/>
              <a:t>Cargo and or passengers;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/>
              <a:t>    something someone </a:t>
            </a:r>
            <a:r>
              <a:rPr lang="en-US" altLang="en-US" sz="2800" b="1" u="sng" smtClean="0"/>
              <a:t>paid</a:t>
            </a:r>
            <a:r>
              <a:rPr lang="en-US" altLang="en-US" sz="2800" b="1" smtClean="0"/>
              <a:t> to transport.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b="1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FFC000"/>
                </a:solidFill>
              </a:rPr>
              <a:t>Weight &amp; Balance Manual</a:t>
            </a:r>
          </a:p>
        </p:txBody>
      </p:sp>
      <p:pic>
        <p:nvPicPr>
          <p:cNvPr id="205828" name="Picture 4" descr="C:\Users\Danny\Desktop\Pictures\Wt &amp; Balance\Wt &amp; Balance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60713"/>
            <a:ext cx="3011488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16DD4726-D887-4997-BD8F-12F205FB55B1}" type="slidenum">
              <a:rPr lang="en-US" altLang="en-US" sz="1400">
                <a:latin typeface="Arial" charset="0"/>
              </a:rPr>
              <a:pPr algn="r" eaLnBrk="1" hangingPunct="1"/>
              <a:t>101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207875" name="Rectangle 6"/>
          <p:cNvSpPr>
            <a:spLocks noChangeArrowheads="1"/>
          </p:cNvSpPr>
          <p:nvPr/>
        </p:nvSpPr>
        <p:spPr bwMode="auto">
          <a:xfrm>
            <a:off x="1447800" y="32004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b="1">
                <a:solidFill>
                  <a:srgbClr val="FFFF00"/>
                </a:solidFill>
              </a:rPr>
              <a:t>What is ZFW for the B-737-300?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altLang="en-US"/>
              <a:t>  </a:t>
            </a:r>
            <a:endParaRPr lang="en-US" altLang="en-US" sz="2000" b="1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09600"/>
            <a:ext cx="5410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+mn-cs"/>
              </a:rPr>
              <a:t>98. What is ZFW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E40C807E-D93B-43A8-9351-79520CD5DD66}" type="slidenum">
              <a:rPr lang="en-US" altLang="en-US" sz="1400">
                <a:latin typeface="Arial" charset="0"/>
              </a:rPr>
              <a:pPr algn="r" eaLnBrk="1" hangingPunct="1"/>
              <a:t>102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600200"/>
            <a:ext cx="73914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 eaLnBrk="1" hangingPunct="1">
              <a:buFontTx/>
              <a:buNone/>
            </a:pPr>
            <a:r>
              <a:rPr lang="en-US" altLang="en-US" b="1" u="sng" smtClean="0">
                <a:latin typeface="Times New Roman" pitchFamily="18" charset="0"/>
              </a:rPr>
              <a:t>Z</a:t>
            </a:r>
            <a:r>
              <a:rPr lang="en-US" altLang="en-US" b="1" smtClean="0">
                <a:latin typeface="Times New Roman" pitchFamily="18" charset="0"/>
              </a:rPr>
              <a:t>ero </a:t>
            </a:r>
            <a:r>
              <a:rPr lang="en-US" altLang="en-US" b="1" u="sng" smtClean="0">
                <a:latin typeface="Times New Roman" pitchFamily="18" charset="0"/>
              </a:rPr>
              <a:t>F</a:t>
            </a:r>
            <a:r>
              <a:rPr lang="en-US" altLang="en-US" b="1" smtClean="0">
                <a:latin typeface="Times New Roman" pitchFamily="18" charset="0"/>
              </a:rPr>
              <a:t>uel </a:t>
            </a:r>
            <a:r>
              <a:rPr lang="en-US" altLang="en-US" b="1" u="sng" smtClean="0">
                <a:latin typeface="Times New Roman" pitchFamily="18" charset="0"/>
              </a:rPr>
              <a:t>W</a:t>
            </a:r>
            <a:r>
              <a:rPr lang="en-US" altLang="en-US" b="1" smtClean="0">
                <a:latin typeface="Times New Roman" pitchFamily="18" charset="0"/>
              </a:rPr>
              <a:t>eight                               </a:t>
            </a:r>
          </a:p>
          <a:p>
            <a:pPr lvl="1" eaLnBrk="1" hangingPunct="1"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Basic Operating Weight + Payload</a:t>
            </a:r>
          </a:p>
        </p:txBody>
      </p:sp>
      <p:sp>
        <p:nvSpPr>
          <p:cNvPr id="209924" name="Rectangle 6"/>
          <p:cNvSpPr>
            <a:spLocks noChangeArrowheads="1"/>
          </p:cNvSpPr>
          <p:nvPr/>
        </p:nvSpPr>
        <p:spPr bwMode="auto">
          <a:xfrm>
            <a:off x="1447800" y="32004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b="1">
                <a:solidFill>
                  <a:srgbClr val="FFFF00"/>
                </a:solidFill>
              </a:rPr>
              <a:t>What is ZFW for the B-737-300?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b="1"/>
              <a:t>106,500 pounds Max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altLang="en-US" b="1"/>
          </a:p>
        </p:txBody>
      </p:sp>
      <p:sp>
        <p:nvSpPr>
          <p:cNvPr id="209925" name="TextBox 4"/>
          <p:cNvSpPr txBox="1">
            <a:spLocks noChangeArrowheads="1"/>
          </p:cNvSpPr>
          <p:nvPr/>
        </p:nvSpPr>
        <p:spPr bwMode="auto">
          <a:xfrm>
            <a:off x="2057400" y="6096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charset="0"/>
              </a:rPr>
              <a:t>98. What is ZFW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FFEB2C0F-D87A-4639-810D-F41A77EDE4AD}" type="slidenum">
              <a:rPr lang="en-US" altLang="en-US" sz="1400">
                <a:latin typeface="Arial" charset="0"/>
              </a:rPr>
              <a:pPr algn="r" eaLnBrk="1" hangingPunct="1"/>
              <a:t>103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0"/>
            <a:ext cx="655320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Monotype Sorts" pitchFamily="2" charset="2"/>
              <a:buNone/>
              <a:defRPr/>
            </a:pPr>
            <a:endParaRPr lang="en-US" sz="3600" b="1" dirty="0">
              <a:solidFill>
                <a:srgbClr val="FFFF00"/>
              </a:solidFill>
              <a:latin typeface="+mj-lt"/>
              <a:cs typeface="+mn-cs"/>
            </a:endParaRPr>
          </a:p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+mn-cs"/>
              </a:rPr>
              <a:t>99. What is Vref?</a:t>
            </a:r>
          </a:p>
        </p:txBody>
      </p:sp>
      <p:pic>
        <p:nvPicPr>
          <p:cNvPr id="211972" name="Picture 5" descr="C:\Users\Danny\Desktop\Pictures\Book Covers\Book Covers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667000"/>
            <a:ext cx="3429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B11E3A0F-53C8-4CA2-AA04-8C8E2197B93E}" type="slidenum">
              <a:rPr lang="en-US" altLang="en-US" sz="1400">
                <a:latin typeface="Arial" charset="0"/>
              </a:rPr>
              <a:pPr algn="r" eaLnBrk="1" hangingPunct="1"/>
              <a:t>104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447800"/>
            <a:ext cx="82296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b="1" smtClean="0">
                <a:latin typeface="Times New Roman" pitchFamily="18" charset="0"/>
              </a:rPr>
              <a:t>Reference speed on which various speeds / flap settings on approach and landing are predicated based on the estimated landing weight.</a:t>
            </a:r>
          </a:p>
          <a:p>
            <a:pPr eaLnBrk="1" hangingPunct="1">
              <a:buFont typeface="Monotype Sorts" pitchFamily="2" charset="2"/>
              <a:buNone/>
            </a:pPr>
            <a:endParaRPr lang="en-US" altLang="en-US" b="1" smtClean="0">
              <a:latin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sz="2000" b="1" smtClean="0">
                <a:solidFill>
                  <a:srgbClr val="FFC000"/>
                </a:solidFill>
                <a:latin typeface="Times New Roman" pitchFamily="18" charset="0"/>
              </a:rPr>
              <a:t>FAR Part 1 Definitions</a:t>
            </a:r>
          </a:p>
          <a:p>
            <a:pPr eaLnBrk="1" hangingPunct="1"/>
            <a:endParaRPr lang="en-US" altLang="en-US" b="1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1219200" y="0"/>
            <a:ext cx="655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Monotype Sorts" pitchFamily="2" charset="2"/>
              <a:buNone/>
            </a:pPr>
            <a:endParaRPr lang="en-US" altLang="en-US" sz="36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buFont typeface="Monotype Sorts" pitchFamily="2" charset="2"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charset="0"/>
              </a:rPr>
              <a:t>99. What is Vref?</a:t>
            </a:r>
          </a:p>
        </p:txBody>
      </p:sp>
      <p:pic>
        <p:nvPicPr>
          <p:cNvPr id="214021" name="Picture 5" descr="C:\Users\Danny\Desktop\Pictures\Book Covers\Book Covers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429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F56F38A1-F183-47D6-84DA-ECD290E94149}" type="slidenum">
              <a:rPr lang="en-US" altLang="en-US" sz="1400">
                <a:latin typeface="Arial" charset="0"/>
              </a:rPr>
              <a:pPr algn="r" eaLnBrk="1" hangingPunct="1"/>
              <a:t>105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84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+mn-cs"/>
              </a:rPr>
              <a:t>100. What factors affect V1 speed?</a:t>
            </a:r>
          </a:p>
        </p:txBody>
      </p:sp>
      <p:pic>
        <p:nvPicPr>
          <p:cNvPr id="2160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800600"/>
            <a:ext cx="7488238" cy="169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75F10A78-23C0-4E8A-88B9-92F22C1779F1}" type="slidenum">
              <a:rPr lang="en-US" altLang="en-US" sz="1400">
                <a:latin typeface="Arial" charset="0"/>
              </a:rPr>
              <a:pPr algn="r" eaLnBrk="1" hangingPunct="1"/>
              <a:t>106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43000"/>
            <a:ext cx="8305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 eaLnBrk="1" hangingPunct="1"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Headwind / tailwind;	   Aircraft weight;</a:t>
            </a:r>
          </a:p>
          <a:p>
            <a:pPr lvl="1" eaLnBrk="1" hangingPunct="1"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Runway slope; length       OAT;            </a:t>
            </a:r>
          </a:p>
          <a:p>
            <a:pPr lvl="1" eaLnBrk="1" hangingPunct="1"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Engine anti-ice ON;          PowerPlant type       </a:t>
            </a:r>
          </a:p>
          <a:p>
            <a:pPr lvl="1" eaLnBrk="1" hangingPunct="1"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Anti-skid  inoperative;  </a:t>
            </a:r>
          </a:p>
          <a:p>
            <a:pPr lvl="1" eaLnBrk="1" hangingPunct="1"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Contaminated runway;</a:t>
            </a:r>
          </a:p>
          <a:p>
            <a:pPr lvl="1" eaLnBrk="1" hangingPunct="1">
              <a:buFontTx/>
              <a:buNone/>
            </a:pPr>
            <a:r>
              <a:rPr lang="en-US" altLang="en-US" b="1" smtClean="0">
                <a:latin typeface="Times New Roman" pitchFamily="18" charset="0"/>
              </a:rPr>
              <a:t>			</a:t>
            </a:r>
            <a:r>
              <a:rPr lang="en-US" altLang="en-US" sz="2000" b="1" smtClean="0">
                <a:solidFill>
                  <a:srgbClr val="FFC000"/>
                </a:solidFill>
                <a:latin typeface="Times New Roman" pitchFamily="18" charset="0"/>
              </a:rPr>
              <a:t>Performance Manual</a:t>
            </a:r>
            <a:endParaRPr lang="en-US" altLang="en-US" b="1" smtClean="0">
              <a:latin typeface="Times New Roman" pitchFamily="18" charset="0"/>
            </a:endParaRPr>
          </a:p>
        </p:txBody>
      </p:sp>
      <p:sp>
        <p:nvSpPr>
          <p:cNvPr id="218116" name="TextBox 3"/>
          <p:cNvSpPr txBox="1">
            <a:spLocks noChangeArrowheads="1"/>
          </p:cNvSpPr>
          <p:nvPr/>
        </p:nvSpPr>
        <p:spPr bwMode="auto">
          <a:xfrm>
            <a:off x="609600" y="4572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charset="0"/>
              </a:rPr>
              <a:t>100. What factors affect V1 speed?</a:t>
            </a:r>
          </a:p>
        </p:txBody>
      </p:sp>
      <p:pic>
        <p:nvPicPr>
          <p:cNvPr id="2181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800600"/>
            <a:ext cx="7488238" cy="169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55. What is a dry line?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8077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Moist air flowing north from the Gulf of Mexico abuts drier, cooler, denser air flowing eastward;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only difference between air masses is moisture.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Spawns squall lines and tornadoes in the central plains states.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Also known as a dewpoint front.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56. What are squall lines?</a:t>
            </a:r>
          </a:p>
        </p:txBody>
      </p:sp>
      <p:pic>
        <p:nvPicPr>
          <p:cNvPr id="27651" name="Picture 4" descr="C:\Users\Danny\Desktop\Pictures\Meteorology\ScannedImage-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50768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56. What are squall lines?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762000" y="1143000"/>
            <a:ext cx="784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Unstable, narrow, non-frontal bands of convective activity usually found  up to 150 miles in advance of a cold front.</a:t>
            </a:r>
          </a:p>
        </p:txBody>
      </p:sp>
      <p:pic>
        <p:nvPicPr>
          <p:cNvPr id="29700" name="Picture 4" descr="C:\Users\Danny\Desktop\Pictures\Meteorology\ScannedImage-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00400"/>
            <a:ext cx="50768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57. Where are you likely to find CAT?</a:t>
            </a:r>
          </a:p>
        </p:txBody>
      </p:sp>
      <p:pic>
        <p:nvPicPr>
          <p:cNvPr id="31747" name="Picture 4" descr="C:\Users\Danny\Desktop\Pictures\Meteorology\ScannedImage-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38004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57. Where are you likely to find CAT?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685800" y="1371600"/>
            <a:ext cx="792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In an upper trough on the cold (polar) side of the jet stream.</a:t>
            </a:r>
          </a:p>
        </p:txBody>
      </p:sp>
      <p:pic>
        <p:nvPicPr>
          <p:cNvPr id="33796" name="Picture 4" descr="C:\Users\Danny\Desktop\Pictures\Meteorology\ScannedImage-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38004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58. What weather providers are you authorized?</a:t>
            </a:r>
          </a:p>
        </p:txBody>
      </p:sp>
      <p:pic>
        <p:nvPicPr>
          <p:cNvPr id="35843" name="Picture 4" descr="C:\Users\Danny\Desktop\Pictures\Dispatch\aviation mo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57658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58. What weather providers are you authorized?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838200" y="1676400"/>
            <a:ext cx="7772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Ops Specs A010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National Weather Service (NWS), </a:t>
            </a:r>
          </a:p>
          <a:p>
            <a:pPr eaLnBrk="1" hangingPunct="1"/>
            <a:r>
              <a:rPr lang="en-US" altLang="en-US" b="1"/>
              <a:t>WSI, </a:t>
            </a:r>
          </a:p>
          <a:p>
            <a:pPr eaLnBrk="1" hangingPunct="1"/>
            <a:r>
              <a:rPr lang="en-US" altLang="en-US" b="1"/>
              <a:t>FSS, </a:t>
            </a:r>
          </a:p>
          <a:p>
            <a:pPr eaLnBrk="1" hangingPunct="1"/>
            <a:r>
              <a:rPr lang="en-US" altLang="en-US" b="1"/>
              <a:t>Jeppesen</a:t>
            </a:r>
          </a:p>
        </p:txBody>
      </p:sp>
      <p:pic>
        <p:nvPicPr>
          <p:cNvPr id="37892" name="Picture 4" descr="C:\Users\Danny\Desktop\Pictures\Dispatch\aviation mo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8200"/>
            <a:ext cx="57658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59. How can you predict potential for windshear in weather reports and forecasts?</a:t>
            </a:r>
          </a:p>
        </p:txBody>
      </p:sp>
      <p:pic>
        <p:nvPicPr>
          <p:cNvPr id="39939" name="Picture 4" descr="C:\Users\Danny\Desktop\Pictures\Meteorology\ScannedImag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621982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59. How can you predict potential for windshear in weather reports and forecasts?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762000" y="2133600"/>
            <a:ext cx="8077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Isobars close together on the charts</a:t>
            </a:r>
          </a:p>
          <a:p>
            <a:pPr eaLnBrk="1" hangingPunct="1"/>
            <a:r>
              <a:rPr lang="en-US" altLang="en-US" b="1"/>
              <a:t>Thunderstorm reports</a:t>
            </a:r>
          </a:p>
          <a:p>
            <a:pPr eaLnBrk="1" hangingPunct="1"/>
            <a:r>
              <a:rPr lang="en-US" altLang="en-US" b="1"/>
              <a:t>PIREP</a:t>
            </a:r>
          </a:p>
          <a:p>
            <a:pPr eaLnBrk="1" hangingPunct="1"/>
            <a:r>
              <a:rPr lang="en-US" altLang="en-US" b="1"/>
              <a:t>METARS</a:t>
            </a:r>
          </a:p>
          <a:p>
            <a:pPr eaLnBrk="1" hangingPunct="1"/>
            <a:r>
              <a:rPr lang="en-US" altLang="en-US" b="1"/>
              <a:t>TAFs</a:t>
            </a:r>
          </a:p>
          <a:p>
            <a:pPr eaLnBrk="1" hangingPunct="1"/>
            <a:r>
              <a:rPr lang="en-US" altLang="en-US" b="1"/>
              <a:t>Center Weather Advisories (CWA)</a:t>
            </a:r>
          </a:p>
          <a:p>
            <a:pPr eaLnBrk="1" hangingPunct="1"/>
            <a:r>
              <a:rPr lang="en-US" altLang="en-US" b="1"/>
              <a:t>SIGMETs</a:t>
            </a:r>
          </a:p>
          <a:p>
            <a:pPr eaLnBrk="1" hangingPunct="1"/>
            <a:r>
              <a:rPr lang="en-US" altLang="en-US" b="1"/>
              <a:t>AIRMETs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51. Is low pressure an area of convergence or divergence?</a:t>
            </a:r>
          </a:p>
        </p:txBody>
      </p:sp>
      <p:pic>
        <p:nvPicPr>
          <p:cNvPr id="7171" name="Picture 4" descr="C:\Users\Danny\Desktop\Pictures\Meteorology\Hurricane Earl 201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71800"/>
            <a:ext cx="432593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60. What does the pneumatic system do? Describe how it works.</a:t>
            </a:r>
          </a:p>
        </p:txBody>
      </p:sp>
      <p:pic>
        <p:nvPicPr>
          <p:cNvPr id="44035" name="Picture 4" descr="C:\Users\Danny\Desktop\Pictures\B737\Pressurizatio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38400"/>
            <a:ext cx="53038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60. What does the pneumatic system do? Describe how it works.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685800" y="1676400"/>
            <a:ext cx="79248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Compressed bleed air from the engines can be used to start engines;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pressurize the cabin, hydraulics and water systems;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heat and cool the cabin; and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provide anti-ice protection.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Aircraft Operating Manual (AOM)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61. Do we have anti-ice or deice on the B737? </a:t>
            </a:r>
          </a:p>
        </p:txBody>
      </p:sp>
      <p:pic>
        <p:nvPicPr>
          <p:cNvPr id="48131" name="Picture 4" descr="C:\Users\Danny\Desktop\Pictures\B737\Anti-ice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4568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61. Do we have anti-ice or deice on the B737? </a:t>
            </a:r>
            <a:r>
              <a:rPr lang="en-US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(AOM &amp; Performance Manual)</a:t>
            </a:r>
            <a:endParaRPr lang="en-US" sz="36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Anti-ice from hot bleed air – </a:t>
            </a:r>
          </a:p>
          <a:p>
            <a:pPr eaLnBrk="1" hangingPunct="1"/>
            <a:r>
              <a:rPr lang="en-US" altLang="en-US" b="1"/>
              <a:t>Engine stages 5 and 9.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Is there a performance penalty when using anti-ice?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Yes, subtract a few pounds of payload – bottom of Airport Analysis page</a:t>
            </a:r>
          </a:p>
          <a:p>
            <a:pPr eaLnBrk="1" hangingPunct="1"/>
            <a:r>
              <a:rPr lang="en-US" altLang="en-US"/>
              <a:t>(you don’t have this data).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62. Maintenance says the weather radar is broken and thunderstorms are forecast along the route. 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to do?</a:t>
            </a:r>
          </a:p>
        </p:txBody>
      </p:sp>
      <p:pic>
        <p:nvPicPr>
          <p:cNvPr id="52227" name="Picture 4" descr="C:\Users\Danny\Desktop\Pictures\Meteorology\lightning-clou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4910138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62. Maintenance says the weather radar is broken and thunderstorms are forecast along the route. </a:t>
            </a:r>
            <a:b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to do?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762000" y="2743200"/>
            <a:ext cx="7772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Reroute the airplane;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Substitute a different aircraft;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Delay the flight until it is fixed;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/>
              <a:t>Cancel the flight.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/>
          </a:p>
          <a:p>
            <a:pPr marL="514350" indent="-514350" eaLnBrk="1" hangingPunct="1"/>
            <a:r>
              <a:rPr lang="en-US" altLang="en-US" sz="2000" b="1">
                <a:solidFill>
                  <a:srgbClr val="FFC000"/>
                </a:solidFill>
              </a:rPr>
              <a:t>MEL Manual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63. What is standard Cat I landing minima?</a:t>
            </a:r>
          </a:p>
        </p:txBody>
      </p:sp>
      <p:pic>
        <p:nvPicPr>
          <p:cNvPr id="56323" name="Picture 4" descr="C:\Users\Danny\Desktop\Pictures\Navigation\ScannedImage-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33525"/>
            <a:ext cx="3733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63. What is standard Cat I landing minima?</a:t>
            </a: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914400" y="1676400"/>
            <a:ext cx="79248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200 ft ceilings and 2400 RVR (1/2 SM vis).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Ops Specs C074 Category I, ILS Approach Procedures &amp; IFR Landing Minimums – All Airports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Do we need both ceiling &amp; visibility in Part 121 operations?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63. What is standard Cat I landing minima?</a:t>
            </a: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914400" y="1676400"/>
            <a:ext cx="79248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200 ft ceilings and 2400 RVR (1/2 SM vis).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Ops Specs C074 Category I, ILS Approach Procedures &amp; IFR Landing Minimums – All Airports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Do we need both ceiling &amp; visibility in Part 121 operations?</a:t>
            </a:r>
          </a:p>
          <a:p>
            <a:pPr eaLnBrk="1" hangingPunct="1"/>
            <a:r>
              <a:rPr lang="en-US" altLang="en-US" b="1"/>
              <a:t>No, only the visibility is required.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FAR 121.651 Takeoff &amp; Landing Weather Minimums: IFR…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Are we authorized Cat II approaches?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63. What is standard Cat I landing minima?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914400" y="1676400"/>
            <a:ext cx="79248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200 ft ceilings and 2400 RVR (1/2 SM vis).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Ops Specs C074 Category I, ILS Approach Procedures &amp; IFR Landing Minimums – All Airports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Do we need both ceiling &amp; visibility in Part 121 operations?</a:t>
            </a:r>
          </a:p>
          <a:p>
            <a:pPr eaLnBrk="1" hangingPunct="1"/>
            <a:r>
              <a:rPr lang="en-US" altLang="en-US" b="1"/>
              <a:t>No, only the visibility is required.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FAR 121.651 Takeoff &amp; Landing Weather Minimums: IFR…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Are we authorized Cat II approaches?</a:t>
            </a:r>
          </a:p>
          <a:p>
            <a:pPr eaLnBrk="1" hangingPunct="1"/>
            <a:r>
              <a:rPr lang="en-US" altLang="en-US" b="1"/>
              <a:t>No, not in our Ops Specs.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Ops Specs Chap. 2.2 p. A4-3  The certificate holder is not authorized…</a:t>
            </a:r>
          </a:p>
          <a:p>
            <a:pPr eaLnBrk="1" hangingPunct="1"/>
            <a:endParaRPr lang="en-US" altLang="en-US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51. Is low pressure an area of convergence or divergence?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/>
              <a:t>Convergence;</a:t>
            </a:r>
            <a:r>
              <a:rPr lang="en-US" altLang="en-US" b="1"/>
              <a:t> </a:t>
            </a:r>
          </a:p>
          <a:p>
            <a:pPr eaLnBrk="1" hangingPunct="1"/>
            <a:r>
              <a:rPr lang="en-US" altLang="en-US" b="1"/>
              <a:t>flowing inward; </a:t>
            </a:r>
          </a:p>
          <a:p>
            <a:pPr eaLnBrk="1" hangingPunct="1"/>
            <a:r>
              <a:rPr lang="en-US" altLang="en-US" b="1"/>
              <a:t>Counter-clockwise</a:t>
            </a:r>
          </a:p>
        </p:txBody>
      </p:sp>
      <p:pic>
        <p:nvPicPr>
          <p:cNvPr id="9220" name="Picture 4" descr="C:\Users\Danny\Desktop\Pictures\Meteorology\Hurricane Earl 201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35363"/>
            <a:ext cx="432593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64. What are the alternate minimums for a senior captain and a          junior captain?</a:t>
            </a:r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304800" y="1524000"/>
            <a:ext cx="88392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b="1"/>
          </a:p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sz="2000" b="1">
              <a:solidFill>
                <a:srgbClr val="FFC000"/>
              </a:solidFill>
            </a:endParaRPr>
          </a:p>
        </p:txBody>
      </p:sp>
      <p:pic>
        <p:nvPicPr>
          <p:cNvPr id="64516" name="Picture 4" descr="C:\Users\Danny\Desktop\Pictures\Charts\ScannedImage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5648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64. What are the alternate minimums for a senior captain and a          junior captain?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304800" y="1981200"/>
            <a:ext cx="88392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Senior - The minimums on the approach chart.</a:t>
            </a:r>
          </a:p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b="1"/>
              <a:t>Junior - Never less than 300 and 1.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FAR 121.652 Landing Weather Minimums: IFR</a:t>
            </a:r>
          </a:p>
        </p:txBody>
      </p:sp>
      <p:pic>
        <p:nvPicPr>
          <p:cNvPr id="66564" name="Picture 4" descr="C:\Users\Danny\Desktop\Pictures\Charts\ScannedImage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3840163"/>
            <a:ext cx="5648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65. What are the fuel requirement for a domestic flight?</a:t>
            </a:r>
          </a:p>
        </p:txBody>
      </p:sp>
      <p:pic>
        <p:nvPicPr>
          <p:cNvPr id="68611" name="Picture 4" descr="C:\Users\Danny\Desktop\Pictures\Airports\Airports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2197100"/>
            <a:ext cx="22590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65. What are the fuel requirement for a domestic flight?</a:t>
            </a:r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685800" y="1752600"/>
            <a:ext cx="8229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b="1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/>
              <a:t>Fuel to the destination;</a:t>
            </a:r>
          </a:p>
          <a:p>
            <a:pPr eaLnBrk="1" hangingPunct="1"/>
            <a:r>
              <a:rPr lang="en-US" altLang="en-US" b="1"/>
              <a:t>Fuel to the most distant alternate, if required;</a:t>
            </a:r>
          </a:p>
          <a:p>
            <a:pPr eaLnBrk="1" hangingPunct="1"/>
            <a:r>
              <a:rPr lang="en-US" altLang="en-US" b="1"/>
              <a:t>Fuel for 45 minutes (reserves).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1800" b="1">
                <a:solidFill>
                  <a:srgbClr val="FFC000"/>
                </a:solidFill>
              </a:rPr>
              <a:t>Part 121.639 Fuel Supply: All Domestic Operations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66. What must the dispatch release contain?</a:t>
            </a:r>
          </a:p>
        </p:txBody>
      </p:sp>
      <p:pic>
        <p:nvPicPr>
          <p:cNvPr id="72707" name="Picture 4" descr="C:\Users\Danny\Desktop\Pictures\Flight Planning\STL MC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61944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66. What must the dispatch release contain?</a:t>
            </a:r>
          </a:p>
        </p:txBody>
      </p:sp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838200" y="1524000"/>
            <a:ext cx="7848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Part 121.687 Dispatch Release: Flag &amp; Domestic Operations</a:t>
            </a:r>
          </a:p>
          <a:p>
            <a:pPr eaLnBrk="1" hangingPunct="1"/>
            <a:r>
              <a:rPr lang="en-US" altLang="en-US" b="1"/>
              <a:t>Aircraft ID,</a:t>
            </a:r>
          </a:p>
          <a:p>
            <a:pPr eaLnBrk="1" hangingPunct="1"/>
            <a:r>
              <a:rPr lang="en-US" altLang="en-US" b="1"/>
              <a:t>Trip number,</a:t>
            </a:r>
          </a:p>
          <a:p>
            <a:pPr eaLnBrk="1" hangingPunct="1"/>
            <a:r>
              <a:rPr lang="en-US" altLang="en-US" b="1"/>
              <a:t>Departure airport,</a:t>
            </a:r>
          </a:p>
          <a:p>
            <a:pPr eaLnBrk="1" hangingPunct="1"/>
            <a:r>
              <a:rPr lang="en-US" altLang="en-US" b="1"/>
              <a:t>Intermediate stops,</a:t>
            </a:r>
          </a:p>
          <a:p>
            <a:pPr eaLnBrk="1" hangingPunct="1"/>
            <a:r>
              <a:rPr lang="en-US" altLang="en-US" b="1"/>
              <a:t>Destination and any alternate airports,</a:t>
            </a:r>
          </a:p>
          <a:p>
            <a:pPr eaLnBrk="1" hangingPunct="1"/>
            <a:r>
              <a:rPr lang="en-US" altLang="en-US" b="1"/>
              <a:t>IFR or VFR,</a:t>
            </a:r>
          </a:p>
          <a:p>
            <a:pPr eaLnBrk="1" hangingPunct="1"/>
            <a:r>
              <a:rPr lang="en-US" altLang="en-US" b="1"/>
              <a:t>Minimum fuel supply,</a:t>
            </a:r>
          </a:p>
          <a:p>
            <a:pPr eaLnBrk="1" hangingPunct="1"/>
            <a:r>
              <a:rPr lang="en-US" altLang="en-US" b="1"/>
              <a:t>Weather reports and forecasts.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67. In addition to the dispatch release, what do you give the captain?</a:t>
            </a:r>
          </a:p>
        </p:txBody>
      </p:sp>
      <p:pic>
        <p:nvPicPr>
          <p:cNvPr id="76803" name="Picture 4" descr="C:\Users\Danny\Desktop\Pictures\Flight Planning\Wx Briefing 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35052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67. In addition to the dispatch release, what do you give the captain?</a:t>
            </a:r>
          </a:p>
        </p:txBody>
      </p: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304800" y="2133600"/>
            <a:ext cx="8839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Reports on airport conditions and nav facilities;</a:t>
            </a:r>
          </a:p>
          <a:p>
            <a:pPr eaLnBrk="1" hangingPunct="1"/>
            <a:r>
              <a:rPr lang="en-US" altLang="en-US" b="1"/>
              <a:t>Weather reports and forecasts.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Part 121.601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C000"/>
                </a:solidFill>
              </a:rPr>
              <a:t>Aircraft Dispatcher Info to PIC: Domestic &amp; Flag Operations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         121.687 Dispatch Release: Flag &amp; Domestic Operations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endParaRPr lang="en-US" altLang="en-US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68. If the crew has to wait in line for takeoff &amp; are now 200 lb less than what is required for takeoff, 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must they do?</a:t>
            </a:r>
          </a:p>
        </p:txBody>
      </p:sp>
      <p:pic>
        <p:nvPicPr>
          <p:cNvPr id="80899" name="Picture 4" descr="C:\Users\Danny\Desktop\Pictures\Airports\Airports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81400"/>
            <a:ext cx="41735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68. If the crew has to wait in line for takeoff &amp; are now 200 lb less than what is required for takeoff, </a:t>
            </a:r>
            <a:b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must they do?</a:t>
            </a:r>
          </a:p>
        </p:txBody>
      </p:sp>
      <p:sp>
        <p:nvSpPr>
          <p:cNvPr id="82947" name="TextBox 2"/>
          <p:cNvSpPr txBox="1">
            <a:spLocks noChangeArrowheads="1"/>
          </p:cNvSpPr>
          <p:nvPr/>
        </p:nvSpPr>
        <p:spPr bwMode="auto">
          <a:xfrm>
            <a:off x="533400" y="2667000"/>
            <a:ext cx="81534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Call dispatch and ask Load Planning to       recompute required fuel if they do not have contingency fuel on board.</a:t>
            </a:r>
          </a:p>
          <a:p>
            <a:pPr eaLnBrk="1" hangingPunct="1"/>
            <a:r>
              <a:rPr lang="en-US" altLang="en-US" b="1"/>
              <a:t>May need to taxi back for more fuel.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FAR 121.189 Airplanes: Turbine Engine Powered: Takeoff Limitations</a:t>
            </a:r>
          </a:p>
          <a:p>
            <a:pPr eaLnBrk="1" hangingPunct="1"/>
            <a:endParaRPr lang="en-US" altLang="en-US" sz="2000" b="1">
              <a:solidFill>
                <a:srgbClr val="FFC000"/>
              </a:solidFill>
            </a:endParaRPr>
          </a:p>
          <a:p>
            <a:pPr eaLnBrk="1" hangingPunct="1"/>
            <a:endParaRPr lang="en-US" altLang="en-US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52. What type of clouds would you notice along a warm front? </a:t>
            </a:r>
          </a:p>
        </p:txBody>
      </p:sp>
      <p:pic>
        <p:nvPicPr>
          <p:cNvPr id="11267" name="Picture 4" descr="C:\Users\Danny\Desktop\Pictures\Clouds\ScannedImage-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47815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69. You become aware that an alternate on the release is now below minimums. The flight has departed. What do you do?</a:t>
            </a:r>
          </a:p>
        </p:txBody>
      </p:sp>
      <p:pic>
        <p:nvPicPr>
          <p:cNvPr id="84995" name="Picture 4" descr="C:\Users\Danny\Desktop\Pictures\Dispatch\ScannedImage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76600"/>
            <a:ext cx="51054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69. You become aware that an alternate on the release is now below minimums. The flight has departed. What do you do?</a:t>
            </a:r>
          </a:p>
        </p:txBody>
      </p:sp>
      <p:sp>
        <p:nvSpPr>
          <p:cNvPr id="87043" name="TextBox 2"/>
          <p:cNvSpPr txBox="1">
            <a:spLocks noChangeArrowheads="1"/>
          </p:cNvSpPr>
          <p:nvPr/>
        </p:nvSpPr>
        <p:spPr bwMode="auto">
          <a:xfrm>
            <a:off x="685800" y="2743200"/>
            <a:ext cx="807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Call the crew enroute and suggest a new 	alternate.</a:t>
            </a:r>
          </a:p>
          <a:p>
            <a:pPr eaLnBrk="1" hangingPunct="1"/>
            <a:r>
              <a:rPr lang="en-US" altLang="en-US" b="1"/>
              <a:t>Then initiate an amendment to the release.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FAR 121.619 Alternate Airport For Destination: IFR…Domestic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FAR 121.625 Alternate Airport Weather Minimums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70. In what ways can you communicate with the crew enroute?</a:t>
            </a:r>
          </a:p>
        </p:txBody>
      </p:sp>
      <p:pic>
        <p:nvPicPr>
          <p:cNvPr id="89091" name="Picture 4" descr="C:\Users\Danny\Desktop\Pictures\Dispatch\ScannedImage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56388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70. In what ways can you communicate with the crew enroute?</a:t>
            </a:r>
          </a:p>
        </p:txBody>
      </p:sp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685800" y="19812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VHF company station radio.</a:t>
            </a:r>
          </a:p>
          <a:p>
            <a:pPr eaLnBrk="1" hangingPunct="1"/>
            <a:r>
              <a:rPr lang="en-US" altLang="en-US" b="1"/>
              <a:t>HF radio through an intermediary such as Delta Radio, AIRINC, etc.</a:t>
            </a:r>
          </a:p>
          <a:p>
            <a:pPr eaLnBrk="1" hangingPunct="1"/>
            <a:r>
              <a:rPr lang="en-US" altLang="en-US" b="1"/>
              <a:t>SATCOM.</a:t>
            </a:r>
          </a:p>
          <a:p>
            <a:pPr eaLnBrk="1" hangingPunct="1"/>
            <a:r>
              <a:rPr lang="en-US" altLang="en-US" b="1"/>
              <a:t>SELCAL.</a:t>
            </a:r>
          </a:p>
          <a:p>
            <a:pPr eaLnBrk="1" hangingPunct="1"/>
            <a:r>
              <a:rPr lang="en-US" altLang="en-US" b="1"/>
              <a:t>ACARS.</a:t>
            </a:r>
          </a:p>
          <a:p>
            <a:pPr eaLnBrk="1" hangingPunct="1"/>
            <a:r>
              <a:rPr lang="en-US" altLang="en-US" b="1"/>
              <a:t>Cell phone as a last resort.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GOM Chap 5.6 Communications/Reporting Requirements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71. What is the difference between a precision &amp; non-precision approach? </a:t>
            </a:r>
          </a:p>
        </p:txBody>
      </p:sp>
      <p:pic>
        <p:nvPicPr>
          <p:cNvPr id="93187" name="Picture 4" descr="C:\Users\Danny\Desktop\Pictures\Navigation\ScannedImage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0"/>
            <a:ext cx="44386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71. What is the difference between a precision &amp; non-precision approach? </a:t>
            </a:r>
          </a:p>
        </p:txBody>
      </p:sp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381000" y="2286000"/>
            <a:ext cx="83058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Precision – ILS of 200 ft &amp; 2400 RVR </a:t>
            </a:r>
          </a:p>
          <a:p>
            <a:pPr eaLnBrk="1" hangingPunct="1"/>
            <a:r>
              <a:rPr lang="en-US" altLang="en-US" b="1"/>
              <a:t>                                             (1/2 SM).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Non-precision – No glideslope meaning higher minimums (NDB, VOR, LOC).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AIM Chap 1 Air Navigation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72. Are pilots required to notify Dispatch of their arrival and departure times?</a:t>
            </a:r>
          </a:p>
        </p:txBody>
      </p:sp>
      <p:pic>
        <p:nvPicPr>
          <p:cNvPr id="97283" name="Picture 4" descr="C:\Users\Danny\Desktop\Pictures\Dispatch\Dispatch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407193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72. Are pilots required to notify Dispatch of their arrival and departure times?</a:t>
            </a:r>
          </a:p>
        </p:txBody>
      </p:sp>
      <p:sp>
        <p:nvSpPr>
          <p:cNvPr id="99331" name="TextBox 2"/>
          <p:cNvSpPr txBox="1">
            <a:spLocks noChangeArrowheads="1"/>
          </p:cNvSpPr>
          <p:nvPr/>
        </p:nvSpPr>
        <p:spPr bwMode="auto">
          <a:xfrm>
            <a:off x="609600" y="2209800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Yes, if they do not have ACARS installed.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GOM Chap 8.9 p. 6</a:t>
            </a:r>
          </a:p>
          <a:p>
            <a:pPr eaLnBrk="1" hangingPunct="1"/>
            <a:endParaRPr lang="en-US" altLang="en-US" sz="2000" b="1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2000" b="1"/>
              <a:t>Aircraft Communications and </a:t>
            </a:r>
          </a:p>
          <a:p>
            <a:pPr eaLnBrk="1" hangingPunct="1"/>
            <a:r>
              <a:rPr lang="en-US" altLang="en-US" sz="2000" b="1"/>
              <a:t>Reporting System</a:t>
            </a:r>
          </a:p>
        </p:txBody>
      </p:sp>
      <p:pic>
        <p:nvPicPr>
          <p:cNvPr id="99332" name="Picture 4" descr="C:\Users\Danny\Desktop\Pictures\Dispatch\Dispatch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407193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73. What is EWINS?</a:t>
            </a:r>
          </a:p>
        </p:txBody>
      </p:sp>
      <p:pic>
        <p:nvPicPr>
          <p:cNvPr id="101379" name="Picture 4" descr="C:\Users\Danny\Desktop\Pictures\Dispatch\ScannedImage-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960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73. What is EWINS?</a:t>
            </a:r>
          </a:p>
        </p:txBody>
      </p:sp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609600" y="1371600"/>
            <a:ext cx="8001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/>
              <a:t>Enhanced Weather Information Service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FAA-approved program allowing dispatchers with additional weather training to issue forecasts.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AIM 7-1-3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52. What type of clouds would you notice along a warm front?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14400" y="1905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Stratiform (stable) clouds with the possibility of embedded thunderstorms.</a:t>
            </a:r>
          </a:p>
        </p:txBody>
      </p:sp>
      <p:pic>
        <p:nvPicPr>
          <p:cNvPr id="13316" name="Picture 4" descr="C:\Users\Danny\Desktop\Pictures\Clouds\ScannedImage-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24200"/>
            <a:ext cx="47815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74. Does a SID guarantee obstacle clearance on departure?</a:t>
            </a:r>
          </a:p>
        </p:txBody>
      </p:sp>
      <p:pic>
        <p:nvPicPr>
          <p:cNvPr id="105475" name="Picture 4" descr="C:\Users\Danny\Desktop\Pictures\Instruments\H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3781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74. Does a SID guarantee obstacle clearance on departure?</a:t>
            </a:r>
          </a:p>
        </p:txBody>
      </p:sp>
      <p:sp>
        <p:nvSpPr>
          <p:cNvPr id="107523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153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No,</a:t>
            </a:r>
            <a:r>
              <a:rPr lang="en-US" altLang="en-US" b="1"/>
              <a:t> pilots must compute their climb rate before takeoff.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DPs and ODPs guarantee obstacle clearance.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Instrument Procedures Handbook</a:t>
            </a:r>
            <a:r>
              <a:rPr lang="en-US" altLang="en-US" b="1"/>
              <a:t> </a:t>
            </a:r>
          </a:p>
        </p:txBody>
      </p:sp>
      <p:pic>
        <p:nvPicPr>
          <p:cNvPr id="107524" name="Picture 4" descr="C:\Users\Danny\Desktop\Pictures\Instruments\H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3781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75. What is the lowest RVR allowed for takeoff in our Ops Specs?</a:t>
            </a:r>
          </a:p>
        </p:txBody>
      </p:sp>
      <p:pic>
        <p:nvPicPr>
          <p:cNvPr id="109571" name="Picture 4" descr="C:\Users\Danny\Desktop\Pictures\GOM\ScannedImag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75. What is the lowest RVR allowed for takeoff in our Ops Specs?</a:t>
            </a:r>
          </a:p>
        </p:txBody>
      </p:sp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762000" y="1828800"/>
            <a:ext cx="8001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600, 600, &amp; 600 if the runway allows.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Some runways are approved for 300 and 500 RVR but we don’t have that approval.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It requires additional pilot training and a Heads-Up Display (HUD) in the cockpit.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Ops Specs C078 IFR Lower Than Standard Takeoff Minimums…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76. What is another word for charters in Part 121 operations?</a:t>
            </a:r>
          </a:p>
        </p:txBody>
      </p:sp>
      <p:pic>
        <p:nvPicPr>
          <p:cNvPr id="113667" name="Picture 4" descr="C:\Users\Danny\Desktop\Pictures\Instruments\ScannedImage-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38600"/>
            <a:ext cx="47244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76. What is another word for charters in Part 121 operations?</a:t>
            </a:r>
          </a:p>
        </p:txBody>
      </p:sp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685800" y="1828800"/>
            <a:ext cx="800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Non-scheduled (Supplemental).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other types of operations are:</a:t>
            </a:r>
          </a:p>
          <a:p>
            <a:pPr eaLnBrk="1" hangingPunct="1"/>
            <a:r>
              <a:rPr lang="en-US" altLang="en-US" b="1"/>
              <a:t>Domestic, Flag, and Commercial Operator.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Ops Specs A030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Supplemental Operations</a:t>
            </a:r>
          </a:p>
        </p:txBody>
      </p:sp>
      <p:pic>
        <p:nvPicPr>
          <p:cNvPr id="115716" name="Picture 4" descr="C:\Users\Danny\Desktop\Pictures\Instruments\ScannedImage-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38600"/>
            <a:ext cx="47244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 smtClean="0">
                <a:solidFill>
                  <a:srgbClr val="FFFF00"/>
                </a:solidFill>
              </a:rPr>
              <a:t>77. What is the antidote for someone with a Macho (or Macho-ette) attitude?</a:t>
            </a:r>
          </a:p>
        </p:txBody>
      </p:sp>
      <p:pic>
        <p:nvPicPr>
          <p:cNvPr id="117763" name="Picture 4" descr="C:\Users\Danny\Desktop\Pictures\Cartoons\Scanned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67200"/>
            <a:ext cx="27320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 smtClean="0">
                <a:solidFill>
                  <a:srgbClr val="FFFF00"/>
                </a:solidFill>
              </a:rPr>
              <a:t>77. What is the antidote for someone with a Macho (or Macho-ette) attitude?</a:t>
            </a:r>
          </a:p>
        </p:txBody>
      </p:sp>
      <p:sp>
        <p:nvSpPr>
          <p:cNvPr id="119811" name="TextBox 2"/>
          <p:cNvSpPr txBox="1">
            <a:spLocks noChangeArrowheads="1"/>
          </p:cNvSpPr>
          <p:nvPr/>
        </p:nvSpPr>
        <p:spPr bwMode="auto">
          <a:xfrm>
            <a:off x="914400" y="2133600"/>
            <a:ext cx="7772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Taking chances is foolish.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other personality types are:</a:t>
            </a:r>
          </a:p>
          <a:p>
            <a:pPr eaLnBrk="1" hangingPunct="1"/>
            <a:r>
              <a:rPr lang="en-US" altLang="en-US" b="1"/>
              <a:t>	Anti-authority</a:t>
            </a:r>
          </a:p>
          <a:p>
            <a:pPr eaLnBrk="1" hangingPunct="1"/>
            <a:r>
              <a:rPr lang="en-US" altLang="en-US" b="1"/>
              <a:t>	Impulsivity</a:t>
            </a:r>
          </a:p>
          <a:p>
            <a:pPr eaLnBrk="1" hangingPunct="1"/>
            <a:r>
              <a:rPr lang="en-US" altLang="en-US" b="1"/>
              <a:t>	Invulnerability</a:t>
            </a:r>
          </a:p>
          <a:p>
            <a:pPr eaLnBrk="1" hangingPunct="1"/>
            <a:r>
              <a:rPr lang="en-US" altLang="en-US" b="1"/>
              <a:t>	Resignation</a:t>
            </a:r>
          </a:p>
        </p:txBody>
      </p:sp>
      <p:pic>
        <p:nvPicPr>
          <p:cNvPr id="119812" name="Picture 4" descr="C:\Users\Danny\Desktop\Pictures\Cartoons\Scanned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67200"/>
            <a:ext cx="27320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78. Why do we experience a longer takeoff run at high elevation airports?</a:t>
            </a:r>
          </a:p>
        </p:txBody>
      </p:sp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533400" y="2057400"/>
            <a:ext cx="8153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As pressure increases with no temp change, what happens to density altitude?</a:t>
            </a:r>
          </a:p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</p:txBody>
      </p:sp>
      <p:pic>
        <p:nvPicPr>
          <p:cNvPr id="121860" name="Picture 2" descr="B737take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78. Why do we experience a longer takeoff run at high elevation airports?</a:t>
            </a:r>
          </a:p>
        </p:txBody>
      </p:sp>
      <p:sp>
        <p:nvSpPr>
          <p:cNvPr id="123907" name="TextBox 2"/>
          <p:cNvSpPr txBox="1">
            <a:spLocks noChangeArrowheads="1"/>
          </p:cNvSpPr>
          <p:nvPr/>
        </p:nvSpPr>
        <p:spPr bwMode="auto">
          <a:xfrm>
            <a:off x="533400" y="2057400"/>
            <a:ext cx="8153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Engines produce less power in less dense air.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As pressure increases with no temp change, </a:t>
            </a:r>
          </a:p>
          <a:p>
            <a:pPr eaLnBrk="1" hangingPunct="1"/>
            <a:r>
              <a:rPr lang="en-US" altLang="en-US" b="1"/>
              <a:t>density altitude increases. </a:t>
            </a:r>
          </a:p>
          <a:p>
            <a:pPr eaLnBrk="1" hangingPunct="1"/>
            <a:r>
              <a:rPr lang="en-US" altLang="en-US" b="1"/>
              <a:t>DA = PA corrected for temperature.</a:t>
            </a:r>
          </a:p>
          <a:p>
            <a:pPr eaLnBrk="1" hangingPunct="1"/>
            <a:r>
              <a:rPr lang="en-US" altLang="en-US" b="1"/>
              <a:t>Higher OAT means higher pressure.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Performance Manual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53. Name a few characteristics of a warm front. </a:t>
            </a:r>
          </a:p>
        </p:txBody>
      </p:sp>
      <p:pic>
        <p:nvPicPr>
          <p:cNvPr id="15363" name="Picture 4" descr="C:\Users\Danny\Desktop\Pictures\Clouds\ScannedImage-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43200"/>
            <a:ext cx="31035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79. What is angle of attack (AOA)?</a:t>
            </a:r>
          </a:p>
        </p:txBody>
      </p:sp>
      <p:pic>
        <p:nvPicPr>
          <p:cNvPr id="125955" name="Picture 4" descr="C:\Users\Danny\Desktop\Pictures\Aerodynamics\ScannedImage-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70866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79. What is angle of attack (AOA)?</a:t>
            </a:r>
          </a:p>
        </p:txBody>
      </p:sp>
      <p:sp>
        <p:nvSpPr>
          <p:cNvPr id="128003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The angle between the chord line and relative wind.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  <p:pic>
        <p:nvPicPr>
          <p:cNvPr id="128004" name="Picture 4" descr="C:\Users\Danny\Desktop\Pictures\Aerodynamics\ScannedImage-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70866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80. What is ground effect?</a:t>
            </a:r>
          </a:p>
        </p:txBody>
      </p:sp>
      <p:pic>
        <p:nvPicPr>
          <p:cNvPr id="130051" name="Picture 4" descr="C:\Users\Danny\Desktop\Pictures\Calendar Toons\Truism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197475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80. What is ground effect?</a:t>
            </a:r>
          </a:p>
        </p:txBody>
      </p:sp>
      <p:sp>
        <p:nvSpPr>
          <p:cNvPr id="132099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78486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Downwash resulting in induced drag.</a:t>
            </a:r>
          </a:p>
          <a:p>
            <a:pPr eaLnBrk="1" hangingPunct="1"/>
            <a:r>
              <a:rPr lang="en-US" altLang="en-US" b="1"/>
              <a:t>Induced drag is caused by lift.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Drag acts opposite to direction of flight &amp; is 	parallel to relative wind.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aircraft may float along the runway at a height equal to ½ the wind span by compacting the air under the wing.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81. What is considered a standard day?</a:t>
            </a:r>
          </a:p>
        </p:txBody>
      </p:sp>
      <p:pic>
        <p:nvPicPr>
          <p:cNvPr id="134147" name="Picture 4" descr="C:\Users\Danny\Desktop\Pictures\Meteorology\ScannedImage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5845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81. What is considered a standard day?</a:t>
            </a:r>
          </a:p>
        </p:txBody>
      </p:sp>
      <p:sp>
        <p:nvSpPr>
          <p:cNvPr id="136195" name="Text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At sea level, </a:t>
            </a:r>
          </a:p>
          <a:p>
            <a:pPr eaLnBrk="1" hangingPunct="1"/>
            <a:r>
              <a:rPr lang="en-US" altLang="en-US" b="1"/>
              <a:t>29.92 inches of mercury (1013.2 mb).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59 F = 15 C.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AIM Chap. 7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Safety of Flight</a:t>
            </a:r>
          </a:p>
        </p:txBody>
      </p:sp>
      <p:pic>
        <p:nvPicPr>
          <p:cNvPr id="136196" name="Picture 4" descr="C:\Users\Danny\Desktop\Pictures\Meteorology\ScannedImage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76600"/>
            <a:ext cx="5845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82. What does the pitot probe measure?</a:t>
            </a:r>
          </a:p>
        </p:txBody>
      </p:sp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1052513" y="1752600"/>
          <a:ext cx="7040562" cy="4572000"/>
        </p:xfrm>
        <a:graphic>
          <a:graphicData uri="http://schemas.openxmlformats.org/presentationml/2006/ole">
            <p:oleObj spid="_x0000_s138243" name="Clip" r:id="rId4" imgW="7038095" imgH="4571429" progId="MS_ClipArt_Gallery.2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274638"/>
            <a:ext cx="8382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82. What does the pitot probe measure?</a:t>
            </a:r>
          </a:p>
        </p:txBody>
      </p:sp>
      <p:sp>
        <p:nvSpPr>
          <p:cNvPr id="140291" name="TextBox 2"/>
          <p:cNvSpPr txBox="1">
            <a:spLocks noChangeArrowheads="1"/>
          </p:cNvSpPr>
          <p:nvPr/>
        </p:nvSpPr>
        <p:spPr bwMode="auto">
          <a:xfrm>
            <a:off x="304800" y="1524000"/>
            <a:ext cx="8382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Difference between </a:t>
            </a:r>
          </a:p>
          <a:p>
            <a:pPr eaLnBrk="1" hangingPunct="1"/>
            <a:r>
              <a:rPr lang="en-US" altLang="en-US" b="1"/>
              <a:t>	dynamic and static pressure.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1600200" y="2819400"/>
          <a:ext cx="5426075" cy="3524250"/>
        </p:xfrm>
        <a:graphic>
          <a:graphicData uri="http://schemas.openxmlformats.org/presentationml/2006/ole">
            <p:oleObj spid="_x0000_s140292" name="Clip" r:id="rId4" imgW="7038095" imgH="4571429" progId="MS_ClipArt_Gallery.2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83. What is true altitude?</a:t>
            </a:r>
          </a:p>
        </p:txBody>
      </p:sp>
      <p:pic>
        <p:nvPicPr>
          <p:cNvPr id="142339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9326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TextBox 3"/>
          <p:cNvSpPr txBox="1">
            <a:spLocks noChangeArrowheads="1"/>
          </p:cNvSpPr>
          <p:nvPr/>
        </p:nvSpPr>
        <p:spPr bwMode="auto">
          <a:xfrm>
            <a:off x="1905000" y="22860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     Pressure   True    Absolute</a:t>
            </a:r>
          </a:p>
          <a:p>
            <a:pPr eaLnBrk="1" hangingPunct="1"/>
            <a:r>
              <a:rPr lang="en-US" altLang="en-US" sz="2000"/>
              <a:t>     Altitude  Altitude Altitude</a:t>
            </a:r>
          </a:p>
        </p:txBody>
      </p:sp>
      <p:sp>
        <p:nvSpPr>
          <p:cNvPr id="142341" name="TextBox 4"/>
          <p:cNvSpPr txBox="1">
            <a:spLocks noChangeArrowheads="1"/>
          </p:cNvSpPr>
          <p:nvPr/>
        </p:nvSpPr>
        <p:spPr bwMode="auto">
          <a:xfrm>
            <a:off x="3657600" y="4800600"/>
            <a:ext cx="350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bg2"/>
                </a:solidFill>
              </a:rPr>
              <a:t>Sea Level</a:t>
            </a:r>
          </a:p>
          <a:p>
            <a:pPr eaLnBrk="1" hangingPunct="1"/>
            <a:endParaRPr lang="en-US" altLang="en-US" sz="200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000">
                <a:solidFill>
                  <a:schemeClr val="bg2"/>
                </a:solidFill>
              </a:rPr>
              <a:t>Standard Datum Plane</a:t>
            </a:r>
          </a:p>
          <a:p>
            <a:pPr eaLnBrk="1" hangingPunct="1"/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142342" name="TextBox 5"/>
          <p:cNvSpPr txBox="1">
            <a:spLocks noChangeArrowheads="1"/>
          </p:cNvSpPr>
          <p:nvPr/>
        </p:nvSpPr>
        <p:spPr bwMode="auto">
          <a:xfrm>
            <a:off x="1066800" y="62484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bg2"/>
                </a:solidFill>
              </a:rPr>
              <a:t>Sea Level &amp; Standard Datum Plane are equal on a standard day</a:t>
            </a: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83. What is true altitude?</a:t>
            </a:r>
          </a:p>
        </p:txBody>
      </p:sp>
      <p:sp>
        <p:nvSpPr>
          <p:cNvPr id="144387" name="TextBox 3"/>
          <p:cNvSpPr txBox="1">
            <a:spLocks noChangeArrowheads="1"/>
          </p:cNvSpPr>
          <p:nvPr/>
        </p:nvSpPr>
        <p:spPr bwMode="auto">
          <a:xfrm>
            <a:off x="533400" y="1143000"/>
            <a:ext cx="81534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Height above sea level.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Absolute altitude is height above ground.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Service ceiling is the altitude at which the rate of climb = 100 FPM.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53. Name a few characteristics of a warm front. 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09600" y="1752600"/>
            <a:ext cx="80772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Stratus clouds gradually becoming lower;</a:t>
            </a:r>
          </a:p>
          <a:p>
            <a:pPr eaLnBrk="1" hangingPunct="1"/>
            <a:r>
              <a:rPr lang="en-US" altLang="en-US" b="1"/>
              <a:t>Extensive geographical coverage;</a:t>
            </a:r>
          </a:p>
          <a:p>
            <a:pPr eaLnBrk="1" hangingPunct="1"/>
            <a:r>
              <a:rPr lang="en-US" altLang="en-US" b="1"/>
              <a:t>Slow-moving;</a:t>
            </a:r>
          </a:p>
          <a:p>
            <a:pPr eaLnBrk="1" hangingPunct="1"/>
            <a:r>
              <a:rPr lang="en-US" altLang="en-US" b="1"/>
              <a:t>Continuous precipitation;</a:t>
            </a:r>
          </a:p>
          <a:p>
            <a:pPr eaLnBrk="1" hangingPunct="1"/>
            <a:r>
              <a:rPr lang="en-US" altLang="en-US" b="1"/>
              <a:t>Rime ice in clouds.</a:t>
            </a:r>
          </a:p>
        </p:txBody>
      </p:sp>
      <p:pic>
        <p:nvPicPr>
          <p:cNvPr id="17412" name="Picture 4" descr="C:\Users\Danny\Desktop\Pictures\Clouds\ScannedImage-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31035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5370EE2C-92E2-4E8A-8EB4-DEEB4F781AEE}" type="slidenum">
              <a:rPr lang="en-US" altLang="en-US" sz="1400">
                <a:latin typeface="Arial" charset="0"/>
              </a:rPr>
              <a:pPr algn="r" eaLnBrk="1" hangingPunct="1"/>
              <a:t>70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533400"/>
            <a:ext cx="8534400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84.</a:t>
            </a:r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FFFF00"/>
                </a:solidFill>
                <a:cs typeface="Arial" charset="0"/>
              </a:rPr>
              <a:t>Communication</a:t>
            </a:r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FFFF00"/>
                </a:solidFill>
                <a:cs typeface="Times New Roman" pitchFamily="18" charset="0"/>
              </a:rPr>
              <a:t>is an integral part of Dispatch Resource Management. What are some of the other factors?</a:t>
            </a:r>
          </a:p>
          <a:p>
            <a:pPr lvl="2" eaLnBrk="1" hangingPunct="1"/>
            <a:endParaRPr lang="en-US" altLang="en-US" sz="2000" b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6436" name="Object 13"/>
          <p:cNvGraphicFramePr>
            <a:graphicFrameLocks noChangeAspect="1"/>
          </p:cNvGraphicFramePr>
          <p:nvPr/>
        </p:nvGraphicFramePr>
        <p:xfrm>
          <a:off x="457200" y="3200400"/>
          <a:ext cx="4419600" cy="2917825"/>
        </p:xfrm>
        <a:graphic>
          <a:graphicData uri="http://schemas.openxmlformats.org/presentationml/2006/ole">
            <p:oleObj spid="_x0000_s146436" name="Clip" r:id="rId4" imgW="2647950" imgH="1747838" progId="MS_ClipArt_Gallery.2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4F2B01D0-C69A-4142-9A9E-AD8CF34BD364}" type="slidenum">
              <a:rPr lang="en-US" altLang="en-US" sz="1400">
                <a:latin typeface="Arial" charset="0"/>
              </a:rPr>
              <a:pPr algn="r" eaLnBrk="1" hangingPunct="1"/>
              <a:t>71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533400"/>
            <a:ext cx="8534400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84.</a:t>
            </a:r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FFFF00"/>
                </a:solidFill>
                <a:cs typeface="Arial" charset="0"/>
              </a:rPr>
              <a:t>Communication</a:t>
            </a:r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FFFF00"/>
                </a:solidFill>
                <a:cs typeface="Times New Roman" pitchFamily="18" charset="0"/>
              </a:rPr>
              <a:t>is an integral part of Dispatch Resource Management. What are some of the other factors?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Workload management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Decision-making 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Crew Coordination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Situational Awareness</a:t>
            </a:r>
          </a:p>
          <a:p>
            <a:pPr lvl="2"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buFont typeface="Monotype Sorts" pitchFamily="2" charset="2"/>
              <a:buNone/>
            </a:pPr>
            <a:r>
              <a:rPr lang="en-US" altLang="en-US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GOM Chap 5.7 Human Factors &amp; Crew Resource Management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85. What is load factor?</a:t>
            </a:r>
          </a:p>
        </p:txBody>
      </p:sp>
      <p:graphicFrame>
        <p:nvGraphicFramePr>
          <p:cNvPr id="150531" name="Object 4"/>
          <p:cNvGraphicFramePr>
            <a:graphicFrameLocks noChangeAspect="1"/>
          </p:cNvGraphicFramePr>
          <p:nvPr/>
        </p:nvGraphicFramePr>
        <p:xfrm>
          <a:off x="1143000" y="2286000"/>
          <a:ext cx="7040563" cy="4572000"/>
        </p:xfrm>
        <a:graphic>
          <a:graphicData uri="http://schemas.openxmlformats.org/presentationml/2006/ole">
            <p:oleObj spid="_x0000_s150531" name="Clip" r:id="rId4" imgW="7038095" imgH="4571429" progId="MS_ClipArt_Gallery.2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85. What is load factor?</a:t>
            </a:r>
          </a:p>
        </p:txBody>
      </p:sp>
      <p:sp>
        <p:nvSpPr>
          <p:cNvPr id="152579" name="TextBox 2"/>
          <p:cNvSpPr txBox="1">
            <a:spLocks noChangeArrowheads="1"/>
          </p:cNvSpPr>
          <p:nvPr/>
        </p:nvSpPr>
        <p:spPr bwMode="auto">
          <a:xfrm>
            <a:off x="762000" y="1295400"/>
            <a:ext cx="7848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The ratio of specific load to total weight.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1143000" y="2286000"/>
          <a:ext cx="7040563" cy="4572000"/>
        </p:xfrm>
        <a:graphic>
          <a:graphicData uri="http://schemas.openxmlformats.org/presentationml/2006/ole">
            <p:oleObj spid="_x0000_s152580" name="Clip" r:id="rId4" imgW="7038095" imgH="4571429" progId="MS_ClipArt_Gallery.2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86. What are the primary controls on the aircraft?</a:t>
            </a:r>
          </a:p>
        </p:txBody>
      </p:sp>
      <p:pic>
        <p:nvPicPr>
          <p:cNvPr id="154627" name="Picture 3" descr="Computer drawing of an airliner with the parts tagge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5721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86. What are the primary controls on the aircraft?</a:t>
            </a:r>
          </a:p>
        </p:txBody>
      </p:sp>
      <p:sp>
        <p:nvSpPr>
          <p:cNvPr id="156675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7772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		</a:t>
            </a:r>
          </a:p>
          <a:p>
            <a:pPr eaLnBrk="1" hangingPunct="1"/>
            <a:r>
              <a:rPr lang="en-US" altLang="en-US" b="1"/>
              <a:t>Ailerons -	 Roll -    Longitudinal axis	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Elevators – Pitch - Lateral axis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Rudder -	  Yaw -   Vertical axis	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87. Are winds in print form considered True or Magnetic?</a:t>
            </a:r>
          </a:p>
        </p:txBody>
      </p:sp>
      <p:pic>
        <p:nvPicPr>
          <p:cNvPr id="158723" name="Picture 4" descr="C:\Users\Danny\Desktop\Pictures\Meteorology\Scanned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0"/>
            <a:ext cx="32083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87. Are winds in print form considered True or Magnetic?</a:t>
            </a:r>
          </a:p>
        </p:txBody>
      </p:sp>
      <p:sp>
        <p:nvSpPr>
          <p:cNvPr id="160771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5344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True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Winds from the control tower &amp; </a:t>
            </a:r>
          </a:p>
          <a:p>
            <a:pPr eaLnBrk="1" hangingPunct="1"/>
            <a:r>
              <a:rPr lang="en-US" altLang="en-US" b="1"/>
              <a:t>ATIS are magnetic just like the </a:t>
            </a:r>
          </a:p>
          <a:p>
            <a:pPr eaLnBrk="1" hangingPunct="1"/>
            <a:r>
              <a:rPr lang="en-US" altLang="en-US" b="1"/>
              <a:t>runways.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                       </a:t>
            </a:r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AIM Chap. 7 Safety of Flight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88. What is the definition of Night?</a:t>
            </a:r>
          </a:p>
        </p:txBody>
      </p:sp>
      <p:pic>
        <p:nvPicPr>
          <p:cNvPr id="162819" name="Picture 4" descr="C:\Users\Danny\Desktop\Pictures\Aircraft\Aircraft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9913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88. What is the definition of Night?</a:t>
            </a:r>
          </a:p>
        </p:txBody>
      </p:sp>
      <p:sp>
        <p:nvSpPr>
          <p:cNvPr id="164867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1 hour after sunset to 1 hour before sunrise.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What is pilotage?</a:t>
            </a:r>
          </a:p>
          <a:p>
            <a:pPr eaLnBrk="1" hangingPunct="1"/>
            <a:r>
              <a:rPr lang="en-US" altLang="en-US" b="1"/>
              <a:t>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Dead-reckoning?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54. What are the characteristics of a cold front?</a:t>
            </a:r>
          </a:p>
        </p:txBody>
      </p:sp>
      <p:pic>
        <p:nvPicPr>
          <p:cNvPr id="19459" name="Picture 4" descr="C:\Users\Danny\Desktop\Pictures\Meteorology\ScannedImage-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44958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88. What is the definition of Night?</a:t>
            </a:r>
          </a:p>
        </p:txBody>
      </p:sp>
      <p:sp>
        <p:nvSpPr>
          <p:cNvPr id="166915" name="TextBox 2"/>
          <p:cNvSpPr txBox="1">
            <a:spLocks noChangeArrowheads="1"/>
          </p:cNvSpPr>
          <p:nvPr/>
        </p:nvSpPr>
        <p:spPr bwMode="auto">
          <a:xfrm>
            <a:off x="304800" y="1295400"/>
            <a:ext cx="85344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1 hour after sunset to 1 hour before sunrise.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What is pilotage?</a:t>
            </a:r>
          </a:p>
          <a:p>
            <a:pPr eaLnBrk="1" hangingPunct="1"/>
            <a:r>
              <a:rPr lang="en-US" altLang="en-US" b="1"/>
              <a:t>Flight with reference to visual landmarks.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Dead-reckoning?</a:t>
            </a:r>
          </a:p>
          <a:p>
            <a:pPr eaLnBrk="1" hangingPunct="1"/>
            <a:r>
              <a:rPr lang="en-US" altLang="en-US" b="1"/>
              <a:t>Flight with reference to wind computations.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89. What is Coriolis effect?</a:t>
            </a:r>
          </a:p>
        </p:txBody>
      </p:sp>
      <p:pic>
        <p:nvPicPr>
          <p:cNvPr id="168963" name="Picture 4" descr="C:\Users\Danny\Desktop\Pictures\Meteorology\ScannedImage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34377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89. What is Coriolis effect?</a:t>
            </a:r>
          </a:p>
        </p:txBody>
      </p:sp>
      <p:sp>
        <p:nvSpPr>
          <p:cNvPr id="171011" name="TextBox 2"/>
          <p:cNvSpPr txBox="1">
            <a:spLocks noChangeArrowheads="1"/>
          </p:cNvSpPr>
          <p:nvPr/>
        </p:nvSpPr>
        <p:spPr bwMode="auto">
          <a:xfrm>
            <a:off x="609600" y="20574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Rotation of the earth causes wind deflection to the right in the Northern Hemisphere.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90. What causes advection fog?</a:t>
            </a:r>
          </a:p>
        </p:txBody>
      </p:sp>
      <p:pic>
        <p:nvPicPr>
          <p:cNvPr id="173059" name="Picture 4" descr="C:\Users\Danny\Desktop\Pictures\Meteorology\Switzerland-f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400"/>
            <a:ext cx="40989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90. What causes advection fog?</a:t>
            </a:r>
          </a:p>
        </p:txBody>
      </p:sp>
      <p:sp>
        <p:nvSpPr>
          <p:cNvPr id="175107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229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Warmer air moving horizontally over colder ground.</a:t>
            </a:r>
          </a:p>
          <a:p>
            <a:pPr eaLnBrk="1" hangingPunct="1"/>
            <a:r>
              <a:rPr lang="en-US" altLang="en-US" b="1"/>
              <a:t>Example: San Francisco</a:t>
            </a:r>
          </a:p>
          <a:p>
            <a:pPr eaLnBrk="1" hangingPunct="1"/>
            <a:r>
              <a:rPr lang="en-US" altLang="en-US" b="1"/>
              <a:t>Warm currents of the Pacific Ocean in winter flowing on shore over colder ground.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Aeronautical Knowledge</a:t>
            </a:r>
          </a:p>
        </p:txBody>
      </p:sp>
      <p:pic>
        <p:nvPicPr>
          <p:cNvPr id="175108" name="Picture 4" descr="C:\Users\Danny\Desktop\Pictures\Meteorology\Switzerland-f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40989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91. Define dewpoint and humidity. </a:t>
            </a:r>
          </a:p>
        </p:txBody>
      </p:sp>
      <p:sp>
        <p:nvSpPr>
          <p:cNvPr id="177155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80010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Dewpoint</a:t>
            </a:r>
            <a:r>
              <a:rPr lang="en-US" altLang="en-US" b="1"/>
              <a:t> – 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Humidity</a:t>
            </a:r>
            <a:r>
              <a:rPr lang="en-US" altLang="en-US" b="1"/>
              <a:t> – 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91. Define dewpoint and humidity. </a:t>
            </a:r>
          </a:p>
        </p:txBody>
      </p:sp>
      <p:sp>
        <p:nvSpPr>
          <p:cNvPr id="179203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80010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Dewpoint</a:t>
            </a:r>
            <a:r>
              <a:rPr lang="en-US" altLang="en-US" b="1"/>
              <a:t> – Temperature at which the air reaches water vapor saturation and precipitates.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Humidity</a:t>
            </a:r>
            <a:r>
              <a:rPr lang="en-US" altLang="en-US" b="1"/>
              <a:t> – Moisture in the air at a given temp in ratio to the greatest possible saturation point reference a base line of 100%.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92. Three of the basic flight instruments are controlled by gyros which are:</a:t>
            </a:r>
          </a:p>
        </p:txBody>
      </p:sp>
      <p:pic>
        <p:nvPicPr>
          <p:cNvPr id="181251" name="Picture 4" descr="C:\Users\Danny\Desktop\Pictures\Instruments\ScannedImage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506571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92. Three of the basic flight instruments are controlled by gyros which are:</a:t>
            </a:r>
          </a:p>
        </p:txBody>
      </p:sp>
      <p:sp>
        <p:nvSpPr>
          <p:cNvPr id="183299" name="TextBox 2"/>
          <p:cNvSpPr txBox="1">
            <a:spLocks noChangeArrowheads="1"/>
          </p:cNvSpPr>
          <p:nvPr/>
        </p:nvSpPr>
        <p:spPr bwMode="auto">
          <a:xfrm>
            <a:off x="457200" y="2286000"/>
            <a:ext cx="815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Attitude indicator</a:t>
            </a:r>
          </a:p>
          <a:p>
            <a:pPr eaLnBrk="1" hangingPunct="1"/>
            <a:r>
              <a:rPr lang="en-US" altLang="en-US" b="1"/>
              <a:t>Heading indicator</a:t>
            </a:r>
          </a:p>
          <a:p>
            <a:pPr eaLnBrk="1" hangingPunct="1"/>
            <a:r>
              <a:rPr lang="en-US" altLang="en-US" b="1"/>
              <a:t>Turn indicator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Aeronautical Knowledge</a:t>
            </a:r>
          </a:p>
        </p:txBody>
      </p:sp>
      <p:pic>
        <p:nvPicPr>
          <p:cNvPr id="183300" name="Picture 4" descr="C:\Users\Danny\Desktop\Pictures\Instruments\ScannedImage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506571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93. A rotating body exhibits gyroscopic properties as per the Law of Motion described by:</a:t>
            </a:r>
          </a:p>
        </p:txBody>
      </p:sp>
      <p:pic>
        <p:nvPicPr>
          <p:cNvPr id="185347" name="Picture 5" descr="2-24.jpg (256×25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54. What are the characteristics of a cold front?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8153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Cumulonimbus clouds;</a:t>
            </a:r>
          </a:p>
          <a:p>
            <a:pPr eaLnBrk="1" hangingPunct="1"/>
            <a:r>
              <a:rPr lang="en-US" altLang="en-US" b="1"/>
              <a:t>Instability;</a:t>
            </a:r>
          </a:p>
          <a:p>
            <a:pPr eaLnBrk="1" hangingPunct="1"/>
            <a:r>
              <a:rPr lang="en-US" altLang="en-US" b="1"/>
              <a:t>Narrow geographical coverage;</a:t>
            </a:r>
          </a:p>
          <a:p>
            <a:pPr eaLnBrk="1" hangingPunct="1"/>
            <a:r>
              <a:rPr lang="en-US" altLang="en-US" b="1"/>
              <a:t>Fast-moving (up to 30 mph);</a:t>
            </a:r>
          </a:p>
          <a:p>
            <a:pPr eaLnBrk="1" hangingPunct="1"/>
            <a:r>
              <a:rPr lang="en-US" altLang="en-US" b="1"/>
              <a:t>Clear ice in clouds;</a:t>
            </a:r>
          </a:p>
          <a:p>
            <a:pPr eaLnBrk="1" hangingPunct="1"/>
            <a:r>
              <a:rPr lang="en-US" altLang="en-US" b="1"/>
              <a:t>Intermittent precipitation.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93. A rotating body exhibits gyroscopic properties as per the Law of Motion described by:</a:t>
            </a:r>
          </a:p>
        </p:txBody>
      </p:sp>
      <p:sp>
        <p:nvSpPr>
          <p:cNvPr id="187395" name="TextBox 2"/>
          <p:cNvSpPr txBox="1">
            <a:spLocks noChangeArrowheads="1"/>
          </p:cNvSpPr>
          <p:nvPr/>
        </p:nvSpPr>
        <p:spPr bwMode="auto">
          <a:xfrm>
            <a:off x="990600" y="2286000"/>
            <a:ext cx="7848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/>
              <a:t>Isaac Newton:</a:t>
            </a:r>
          </a:p>
          <a:p>
            <a:pPr eaLnBrk="1" hangingPunct="1"/>
            <a:r>
              <a:rPr lang="en-US" altLang="en-US" b="1"/>
              <a:t>A body at rest will remain at rest; or if in motion in a straight line, it will continue in a straight line unless acted upon by an outside force.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</a:p>
        </p:txBody>
      </p:sp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94. Name the 4 families of clouds.</a:t>
            </a:r>
          </a:p>
        </p:txBody>
      </p:sp>
      <p:pic>
        <p:nvPicPr>
          <p:cNvPr id="189443" name="Picture 4" descr="C:\Users\Danny\Desktop\Pictures\Clouds\ScannedImage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371600"/>
            <a:ext cx="37338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94. Name the 4 families of clouds.</a:t>
            </a:r>
          </a:p>
        </p:txBody>
      </p:sp>
      <p:sp>
        <p:nvSpPr>
          <p:cNvPr id="191491" name="TextBox 2"/>
          <p:cNvSpPr txBox="1">
            <a:spLocks noChangeArrowheads="1"/>
          </p:cNvSpPr>
          <p:nvPr/>
        </p:nvSpPr>
        <p:spPr bwMode="auto">
          <a:xfrm>
            <a:off x="457200" y="914400"/>
            <a:ext cx="8382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1. High</a:t>
            </a:r>
            <a:r>
              <a:rPr lang="en-US" altLang="en-US" b="1"/>
              <a:t> – Cirriform; 16,500 – 45,000 ft.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2. Middle</a:t>
            </a:r>
            <a:r>
              <a:rPr lang="en-US" altLang="en-US" b="1"/>
              <a:t> – Altostratus, altocumulus, nimbostratus; 6,500 – 23,000 ft.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3. Low</a:t>
            </a:r>
            <a:r>
              <a:rPr lang="en-US" altLang="en-US" b="1"/>
              <a:t> – Stratus, stratocumulus, fair wx cumulus; near the surface – 6,500 ft.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4. Extensive vertical development </a:t>
            </a:r>
            <a:r>
              <a:rPr lang="en-US" altLang="en-US" b="1"/>
              <a:t>– </a:t>
            </a:r>
          </a:p>
          <a:p>
            <a:pPr eaLnBrk="1" hangingPunct="1"/>
            <a:r>
              <a:rPr lang="en-US" altLang="en-US" b="1"/>
              <a:t>	Towering cumulus, cumulonimbus</a:t>
            </a:r>
          </a:p>
          <a:p>
            <a:pPr eaLnBrk="1" hangingPunct="1"/>
            <a:r>
              <a:rPr lang="en-US" altLang="en-US" sz="2000" b="1">
                <a:solidFill>
                  <a:srgbClr val="FFC000"/>
                </a:solidFill>
              </a:rPr>
              <a:t>Pilot’s Handbook of Aeronautical Knowledge</a:t>
            </a:r>
            <a:r>
              <a:rPr lang="en-US" altLang="en-US" b="1"/>
              <a:t>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46489CF5-C0D0-4C89-81DF-B8AF631C1AE2}" type="slidenum">
              <a:rPr lang="en-US" altLang="en-US" sz="1400">
                <a:latin typeface="Arial" charset="0"/>
              </a:rPr>
              <a:pPr algn="r" eaLnBrk="1" hangingPunct="1"/>
              <a:t>93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0"/>
            <a:ext cx="8001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3600" b="1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</a:rPr>
              <a:t>95. What is MAC?</a:t>
            </a: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</p:txBody>
      </p:sp>
      <p:pic>
        <p:nvPicPr>
          <p:cNvPr id="193540" name="Picture 4" descr="few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7635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48FFACAF-8A5D-4FF4-BA74-F7F684EACF0E}" type="slidenum">
              <a:rPr lang="en-US" altLang="en-US" sz="1400">
                <a:latin typeface="Arial" charset="0"/>
              </a:rPr>
              <a:pPr algn="r" eaLnBrk="1" hangingPunct="1"/>
              <a:t>94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0"/>
            <a:ext cx="8001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3600" b="1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</a:rPr>
              <a:t>95. What is MAC?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 smtClean="0">
                <a:solidFill>
                  <a:srgbClr val="FFFF00"/>
                </a:solidFill>
              </a:rPr>
              <a:t>M</a:t>
            </a:r>
            <a:r>
              <a:rPr lang="en-US" altLang="en-US" sz="2800" smtClean="0"/>
              <a:t>ean </a:t>
            </a:r>
            <a:r>
              <a:rPr lang="en-US" altLang="en-US" sz="2800" b="1" u="sng" smtClean="0">
                <a:solidFill>
                  <a:srgbClr val="FFFF00"/>
                </a:solidFill>
              </a:rPr>
              <a:t>A</a:t>
            </a:r>
            <a:r>
              <a:rPr lang="en-US" altLang="en-US" sz="2800" smtClean="0"/>
              <a:t>erodynamic </a:t>
            </a:r>
            <a:r>
              <a:rPr lang="en-US" altLang="en-US" sz="2800" b="1" u="sng" smtClean="0">
                <a:solidFill>
                  <a:srgbClr val="FFFF00"/>
                </a:solidFill>
              </a:rPr>
              <a:t>C</a:t>
            </a:r>
            <a:r>
              <a:rPr lang="en-US" altLang="en-US" sz="2800" smtClean="0"/>
              <a:t>hord;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Distance between LEMAC and TEMAC on an imaginary airfoil.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FFC000"/>
                </a:solidFill>
              </a:rPr>
              <a:t>Weight &amp; Balance Advisory Circular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</p:txBody>
      </p:sp>
      <p:pic>
        <p:nvPicPr>
          <p:cNvPr id="195588" name="Picture 4" descr="few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2971800"/>
            <a:ext cx="7635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en-US" sz="3600" b="1" smtClean="0">
                <a:solidFill>
                  <a:srgbClr val="FFFF00"/>
                </a:solidFill>
              </a:rPr>
              <a:t>                 Define “Ceiling”</a:t>
            </a:r>
            <a:br>
              <a:rPr lang="en-US" altLang="en-US" sz="3600" b="1" smtClean="0">
                <a:solidFill>
                  <a:srgbClr val="FFFF00"/>
                </a:solidFill>
              </a:rPr>
            </a:br>
            <a:r>
              <a:rPr lang="en-US" altLang="en-US" sz="3600" b="1" smtClean="0">
                <a:solidFill>
                  <a:srgbClr val="FFFF00"/>
                </a:solidFill>
              </a:rPr>
              <a:t/>
            </a:r>
            <a:br>
              <a:rPr lang="en-US" altLang="en-US" sz="3600" b="1" smtClean="0">
                <a:solidFill>
                  <a:srgbClr val="FFFF00"/>
                </a:solidFill>
              </a:rPr>
            </a:br>
            <a:endParaRPr lang="en-US" altLang="en-US" sz="2800" b="1" smtClean="0">
              <a:solidFill>
                <a:schemeClr val="tx1"/>
              </a:solidFill>
            </a:endParaRPr>
          </a:p>
        </p:txBody>
      </p:sp>
      <p:pic>
        <p:nvPicPr>
          <p:cNvPr id="197635" name="Picture 2" descr="C:\Users\Danny\Desktop\Pictures\Clouds\airplane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228975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en-US" sz="3600" b="1" smtClean="0">
                <a:solidFill>
                  <a:srgbClr val="FFFF00"/>
                </a:solidFill>
              </a:rPr>
              <a:t>                 Define “Ceiling”</a:t>
            </a:r>
            <a:br>
              <a:rPr lang="en-US" altLang="en-US" sz="3600" b="1" smtClean="0">
                <a:solidFill>
                  <a:srgbClr val="FFFF00"/>
                </a:solidFill>
              </a:rPr>
            </a:br>
            <a:r>
              <a:rPr lang="en-US" altLang="en-US" sz="3600" b="1" smtClean="0">
                <a:solidFill>
                  <a:srgbClr val="FFFF00"/>
                </a:solidFill>
              </a:rPr>
              <a:t/>
            </a:r>
            <a:br>
              <a:rPr lang="en-US" altLang="en-US" sz="3600" b="1" smtClean="0">
                <a:solidFill>
                  <a:srgbClr val="FFFF00"/>
                </a:solidFill>
              </a:rPr>
            </a:br>
            <a:r>
              <a:rPr lang="en-US" altLang="en-US" sz="2800" b="1" smtClean="0">
                <a:solidFill>
                  <a:schemeClr val="tx1"/>
                </a:solidFill>
                <a:cs typeface="Times New Roman" pitchFamily="18" charset="0"/>
              </a:rPr>
              <a:t>The height above ground of the lowest layer of clouds or obscuring phenomena reported as broken or overcast covering more than half the sky.</a:t>
            </a:r>
            <a:endParaRPr lang="en-US" altLang="en-US" sz="2800" b="1" smtClean="0">
              <a:solidFill>
                <a:schemeClr val="tx1"/>
              </a:solidFill>
            </a:endParaRPr>
          </a:p>
        </p:txBody>
      </p:sp>
      <p:pic>
        <p:nvPicPr>
          <p:cNvPr id="198659" name="Picture 2" descr="C:\Users\Danny\Desktop\Pictures\Clouds\airplane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3228975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227A05FC-D63D-4C78-8B2D-0AF7EE5C7DE2}" type="slidenum">
              <a:rPr lang="en-US" altLang="en-US" sz="1400">
                <a:latin typeface="Arial" charset="0"/>
              </a:rPr>
              <a:pPr algn="r" eaLnBrk="1" hangingPunct="1"/>
              <a:t>97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685800"/>
            <a:ext cx="80772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</a:rPr>
              <a:t>96. What is an Index Number?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40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b="1" smtClean="0">
              <a:solidFill>
                <a:srgbClr val="FFC000"/>
              </a:solidFill>
            </a:endParaRPr>
          </a:p>
        </p:txBody>
      </p:sp>
      <p:pic>
        <p:nvPicPr>
          <p:cNvPr id="199684" name="Picture 4" descr="few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35052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9685" name="Group 9"/>
          <p:cNvGrpSpPr>
            <a:grpSpLocks/>
          </p:cNvGrpSpPr>
          <p:nvPr/>
        </p:nvGrpSpPr>
        <p:grpSpPr bwMode="auto">
          <a:xfrm>
            <a:off x="5638800" y="4572000"/>
            <a:ext cx="2224088" cy="1179513"/>
            <a:chOff x="3552" y="3216"/>
            <a:chExt cx="1401" cy="743"/>
          </a:xfrm>
        </p:grpSpPr>
        <p:sp>
          <p:nvSpPr>
            <p:cNvPr id="199686" name="Text Box 7"/>
            <p:cNvSpPr txBox="1">
              <a:spLocks noChangeArrowheads="1"/>
            </p:cNvSpPr>
            <p:nvPr/>
          </p:nvSpPr>
          <p:spPr bwMode="auto">
            <a:xfrm>
              <a:off x="3648" y="3299"/>
              <a:ext cx="1305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2400"/>
                <a:t>Index Numbers</a:t>
              </a:r>
            </a:p>
          </p:txBody>
        </p:sp>
        <p:sp>
          <p:nvSpPr>
            <p:cNvPr id="199687" name="Rectangle 8"/>
            <p:cNvSpPr>
              <a:spLocks noChangeArrowheads="1"/>
            </p:cNvSpPr>
            <p:nvPr/>
          </p:nvSpPr>
          <p:spPr bwMode="auto">
            <a:xfrm>
              <a:off x="3552" y="3216"/>
              <a:ext cx="553" cy="7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E7BE5631-3899-47F9-8BF1-91BE82152479}" type="slidenum">
              <a:rPr lang="en-US" altLang="en-US" sz="1400">
                <a:latin typeface="Arial" charset="0"/>
              </a:rPr>
              <a:pPr algn="r" eaLnBrk="1" hangingPunct="1"/>
              <a:t>98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685800"/>
            <a:ext cx="80772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</a:rPr>
              <a:t>96. What is an Index Number?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40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smtClean="0"/>
              <a:t>A simplified moment divided by 1,000 or 10,000.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smtClean="0">
                <a:solidFill>
                  <a:srgbClr val="FFC000"/>
                </a:solidFill>
              </a:rPr>
              <a:t>Weight &amp; Balance Manual</a:t>
            </a:r>
          </a:p>
        </p:txBody>
      </p:sp>
      <p:pic>
        <p:nvPicPr>
          <p:cNvPr id="201732" name="Picture 4" descr="few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35052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1733" name="Group 9"/>
          <p:cNvGrpSpPr>
            <a:grpSpLocks/>
          </p:cNvGrpSpPr>
          <p:nvPr/>
        </p:nvGrpSpPr>
        <p:grpSpPr bwMode="auto">
          <a:xfrm>
            <a:off x="5638800" y="4572000"/>
            <a:ext cx="3505200" cy="1179513"/>
            <a:chOff x="3552" y="3216"/>
            <a:chExt cx="2208" cy="743"/>
          </a:xfrm>
        </p:grpSpPr>
        <p:sp>
          <p:nvSpPr>
            <p:cNvPr id="201734" name="Text Box 7"/>
            <p:cNvSpPr txBox="1">
              <a:spLocks noChangeArrowheads="1"/>
            </p:cNvSpPr>
            <p:nvPr/>
          </p:nvSpPr>
          <p:spPr bwMode="auto">
            <a:xfrm>
              <a:off x="4455" y="3360"/>
              <a:ext cx="1305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2400"/>
                <a:t>Index Numbers</a:t>
              </a:r>
            </a:p>
          </p:txBody>
        </p:sp>
        <p:sp>
          <p:nvSpPr>
            <p:cNvPr id="201735" name="Rectangle 8"/>
            <p:cNvSpPr>
              <a:spLocks noChangeArrowheads="1"/>
            </p:cNvSpPr>
            <p:nvPr/>
          </p:nvSpPr>
          <p:spPr bwMode="auto">
            <a:xfrm>
              <a:off x="3552" y="3216"/>
              <a:ext cx="553" cy="7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1" hangingPunct="1"/>
            <a:fld id="{449CB921-CC12-4D94-9D06-FA0DEF5FB14C}" type="slidenum">
              <a:rPr lang="en-US" altLang="en-US" sz="1400">
                <a:latin typeface="Arial" charset="0"/>
              </a:rPr>
              <a:pPr algn="r" eaLnBrk="1" hangingPunct="1"/>
              <a:t>99</a:t>
            </a:fld>
            <a:endParaRPr lang="en-US" altLang="en-US" sz="1400">
              <a:latin typeface="Arial" charset="0"/>
            </a:endParaRPr>
          </a:p>
        </p:txBody>
      </p:sp>
      <p:sp>
        <p:nvSpPr>
          <p:cNvPr id="203779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7620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 b="1" smtClean="0">
                <a:solidFill>
                  <a:srgbClr val="FFFF00"/>
                </a:solidFill>
              </a:rPr>
              <a:t>97. What is PAYLOAD 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 </a:t>
            </a:r>
            <a:endParaRPr lang="en-US" altLang="en-US" sz="2000" b="1" smtClean="0">
              <a:solidFill>
                <a:srgbClr val="FFC000"/>
              </a:solidFill>
            </a:endParaRPr>
          </a:p>
        </p:txBody>
      </p:sp>
      <p:pic>
        <p:nvPicPr>
          <p:cNvPr id="203780" name="Picture 4" descr="C:\Users\Danny\Desktop\Pictures\Wt &amp; Balance\Wt &amp; Balance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01148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L_STD">
  <a:themeElements>
    <a:clrScheme name="DHL_STD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DHL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lnDef>
  </a:objectDefaults>
  <a:extraClrSchemeLst>
    <a:extraClrScheme>
      <a:clrScheme name="DHL_ST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L_ST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L_ST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L_ST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L_ST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HL_STD">
  <a:themeElements>
    <a:clrScheme name="1_DHL_STD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1_DHL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lnDef>
  </a:objectDefaults>
  <a:extraClrSchemeLst>
    <a:extraClrScheme>
      <a:clrScheme name="1_DHL_ST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HL_ST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HL_ST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HL_ST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HL_ST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Designs\DHL_STD.pot</Template>
  <TotalTime>0</TotalTime>
  <Words>2871</Words>
  <Application>Microsoft Office PowerPoint</Application>
  <PresentationFormat>On-screen Show (4:3)</PresentationFormat>
  <Paragraphs>618</Paragraphs>
  <Slides>106</Slides>
  <Notes>104</Notes>
  <HiddenSlides>45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Times New Roman</vt:lpstr>
      <vt:lpstr>Arial</vt:lpstr>
      <vt:lpstr>Monotype Sorts</vt:lpstr>
      <vt:lpstr>Wingdings</vt:lpstr>
      <vt:lpstr>DHL_STD</vt:lpstr>
      <vt:lpstr>1_DHL_STD</vt:lpstr>
      <vt:lpstr>CorelPhotoPaint.Image.8</vt:lpstr>
      <vt:lpstr>Microsoft Clip Gallery</vt:lpstr>
      <vt:lpstr>Slide 1</vt:lpstr>
      <vt:lpstr>51. Is low pressure an area of convergence or divergence?</vt:lpstr>
      <vt:lpstr>51. Is low pressure an area of convergence or divergence?</vt:lpstr>
      <vt:lpstr>52. What type of clouds would you notice along a warm front? </vt:lpstr>
      <vt:lpstr>52. What type of clouds would you notice along a warm front? </vt:lpstr>
      <vt:lpstr>53. Name a few characteristics of a warm front. </vt:lpstr>
      <vt:lpstr>53. Name a few characteristics of a warm front. </vt:lpstr>
      <vt:lpstr>54. What are the characteristics of a cold front?</vt:lpstr>
      <vt:lpstr>54. What are the characteristics of a cold front?</vt:lpstr>
      <vt:lpstr>55. What is a dry line?</vt:lpstr>
      <vt:lpstr>55. What is a dry line?</vt:lpstr>
      <vt:lpstr>56. What are squall lines?</vt:lpstr>
      <vt:lpstr>56. What are squall lines?</vt:lpstr>
      <vt:lpstr>57. Where are you likely to find CAT?</vt:lpstr>
      <vt:lpstr>57. Where are you likely to find CAT?</vt:lpstr>
      <vt:lpstr>58. What weather providers are you authorized?</vt:lpstr>
      <vt:lpstr>58. What weather providers are you authorized?</vt:lpstr>
      <vt:lpstr>59. How can you predict potential for windshear in weather reports and forecasts?</vt:lpstr>
      <vt:lpstr>59. How can you predict potential for windshear in weather reports and forecasts?</vt:lpstr>
      <vt:lpstr>60. What does the pneumatic system do? Describe how it works.</vt:lpstr>
      <vt:lpstr>60. What does the pneumatic system do? Describe how it works.</vt:lpstr>
      <vt:lpstr>61. Do we have anti-ice or deice on the B737? </vt:lpstr>
      <vt:lpstr>61. Do we have anti-ice or deice on the B737? (AOM &amp; Performance Manual)</vt:lpstr>
      <vt:lpstr>62. Maintenance says the weather radar is broken and thunderstorms are forecast along the route.  What to do?</vt:lpstr>
      <vt:lpstr>62. Maintenance says the weather radar is broken and thunderstorms are forecast along the route.  What to do?</vt:lpstr>
      <vt:lpstr>63. What is standard Cat I landing minima?</vt:lpstr>
      <vt:lpstr>63. What is standard Cat I landing minima?</vt:lpstr>
      <vt:lpstr>63. What is standard Cat I landing minima?</vt:lpstr>
      <vt:lpstr>63. What is standard Cat I landing minima?</vt:lpstr>
      <vt:lpstr>64. What are the alternate minimums for a senior captain and a          junior captain?</vt:lpstr>
      <vt:lpstr>64. What are the alternate minimums for a senior captain and a          junior captain?</vt:lpstr>
      <vt:lpstr>65. What are the fuel requirement for a domestic flight?</vt:lpstr>
      <vt:lpstr>65. What are the fuel requirement for a domestic flight?</vt:lpstr>
      <vt:lpstr>66. What must the dispatch release contain?</vt:lpstr>
      <vt:lpstr>66. What must the dispatch release contain?</vt:lpstr>
      <vt:lpstr>67. In addition to the dispatch release, what do you give the captain?</vt:lpstr>
      <vt:lpstr>67. In addition to the dispatch release, what do you give the captain?</vt:lpstr>
      <vt:lpstr>68. If the crew has to wait in line for takeoff &amp; are now 200 lb less than what is required for takeoff,  what must they do?</vt:lpstr>
      <vt:lpstr>68. If the crew has to wait in line for takeoff &amp; are now 200 lb less than what is required for takeoff,  what must they do?</vt:lpstr>
      <vt:lpstr>69. You become aware that an alternate on the release is now below minimums. The flight has departed. What do you do?</vt:lpstr>
      <vt:lpstr>69. You become aware that an alternate on the release is now below minimums. The flight has departed. What do you do?</vt:lpstr>
      <vt:lpstr>70. In what ways can you communicate with the crew enroute?</vt:lpstr>
      <vt:lpstr>70. In what ways can you communicate with the crew enroute?</vt:lpstr>
      <vt:lpstr>71. What is the difference between a precision &amp; non-precision approach? </vt:lpstr>
      <vt:lpstr>71. What is the difference between a precision &amp; non-precision approach? </vt:lpstr>
      <vt:lpstr>72. Are pilots required to notify Dispatch of their arrival and departure times?</vt:lpstr>
      <vt:lpstr>72. Are pilots required to notify Dispatch of their arrival and departure times?</vt:lpstr>
      <vt:lpstr>73. What is EWINS?</vt:lpstr>
      <vt:lpstr>73. What is EWINS?</vt:lpstr>
      <vt:lpstr>74. Does a SID guarantee obstacle clearance on departure?</vt:lpstr>
      <vt:lpstr>74. Does a SID guarantee obstacle clearance on departure?</vt:lpstr>
      <vt:lpstr>75. What is the lowest RVR allowed for takeoff in our Ops Specs?</vt:lpstr>
      <vt:lpstr>75. What is the lowest RVR allowed for takeoff in our Ops Specs?</vt:lpstr>
      <vt:lpstr>76. What is another word for charters in Part 121 operations?</vt:lpstr>
      <vt:lpstr>76. What is another word for charters in Part 121 operations?</vt:lpstr>
      <vt:lpstr>77. What is the antidote for someone with a Macho (or Macho-ette) attitude?</vt:lpstr>
      <vt:lpstr>77. What is the antidote for someone with a Macho (or Macho-ette) attitude?</vt:lpstr>
      <vt:lpstr>78. Why do we experience a longer takeoff run at high elevation airports?</vt:lpstr>
      <vt:lpstr>78. Why do we experience a longer takeoff run at high elevation airports?</vt:lpstr>
      <vt:lpstr>79. What is angle of attack (AOA)?</vt:lpstr>
      <vt:lpstr>79. What is angle of attack (AOA)?</vt:lpstr>
      <vt:lpstr>80. What is ground effect?</vt:lpstr>
      <vt:lpstr>80. What is ground effect?</vt:lpstr>
      <vt:lpstr>81. What is considered a standard day?</vt:lpstr>
      <vt:lpstr>81. What is considered a standard day?</vt:lpstr>
      <vt:lpstr>82. What does the pitot probe measure?</vt:lpstr>
      <vt:lpstr>82. What does the pitot probe measure?</vt:lpstr>
      <vt:lpstr>83. What is true altitude?</vt:lpstr>
      <vt:lpstr>83. What is true altitude?</vt:lpstr>
      <vt:lpstr>Slide 70</vt:lpstr>
      <vt:lpstr>Slide 71</vt:lpstr>
      <vt:lpstr>85. What is load factor?</vt:lpstr>
      <vt:lpstr>85. What is load factor?</vt:lpstr>
      <vt:lpstr>86. What are the primary controls on the aircraft?</vt:lpstr>
      <vt:lpstr>86. What are the primary controls on the aircraft?</vt:lpstr>
      <vt:lpstr>87. Are winds in print form considered True or Magnetic?</vt:lpstr>
      <vt:lpstr>87. Are winds in print form considered True or Magnetic?</vt:lpstr>
      <vt:lpstr>88. What is the definition of Night?</vt:lpstr>
      <vt:lpstr>88. What is the definition of Night?</vt:lpstr>
      <vt:lpstr>88. What is the definition of Night?</vt:lpstr>
      <vt:lpstr>89. What is Coriolis effect?</vt:lpstr>
      <vt:lpstr>89. What is Coriolis effect?</vt:lpstr>
      <vt:lpstr>90. What causes advection fog?</vt:lpstr>
      <vt:lpstr>90. What causes advection fog?</vt:lpstr>
      <vt:lpstr>91. Define dewpoint and humidity. </vt:lpstr>
      <vt:lpstr>91. Define dewpoint and humidity. </vt:lpstr>
      <vt:lpstr>92. Three of the basic flight instruments are controlled by gyros which are:</vt:lpstr>
      <vt:lpstr>92. Three of the basic flight instruments are controlled by gyros which are:</vt:lpstr>
      <vt:lpstr>93. A rotating body exhibits gyroscopic properties as per the Law of Motion described by:</vt:lpstr>
      <vt:lpstr>93. A rotating body exhibits gyroscopic properties as per the Law of Motion described by:</vt:lpstr>
      <vt:lpstr>94. Name the 4 families of clouds.</vt:lpstr>
      <vt:lpstr>94. Name the 4 families of clouds.</vt:lpstr>
      <vt:lpstr>Slide 93</vt:lpstr>
      <vt:lpstr>Slide 94</vt:lpstr>
      <vt:lpstr>                 Define “Ceiling”  </vt:lpstr>
      <vt:lpstr>                 Define “Ceiling”  The height above ground of the lowest layer of clouds or obscuring phenomena reported as broken or overcast covering more than half the sky.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/>
  <cp:revision>10</cp:revision>
  <dcterms:created xsi:type="dcterms:W3CDTF">2013-12-22T13:24:28Z</dcterms:created>
  <dcterms:modified xsi:type="dcterms:W3CDTF">2025-03-04T00:24:29Z</dcterms:modified>
</cp:coreProperties>
</file>